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Lst>
  <p:notesMasterIdLst>
    <p:notesMasterId r:id="rId77"/>
  </p:notesMasterIdLst>
  <p:sldIdLst>
    <p:sldId id="257" r:id="rId3"/>
    <p:sldId id="396" r:id="rId4"/>
    <p:sldId id="268" r:id="rId5"/>
    <p:sldId id="333" r:id="rId6"/>
    <p:sldId id="295" r:id="rId7"/>
    <p:sldId id="296" r:id="rId8"/>
    <p:sldId id="400" r:id="rId9"/>
    <p:sldId id="269" r:id="rId10"/>
    <p:sldId id="270" r:id="rId11"/>
    <p:sldId id="271" r:id="rId12"/>
    <p:sldId id="283" r:id="rId13"/>
    <p:sldId id="348" r:id="rId14"/>
    <p:sldId id="349" r:id="rId15"/>
    <p:sldId id="350" r:id="rId16"/>
    <p:sldId id="351" r:id="rId17"/>
    <p:sldId id="352" r:id="rId18"/>
    <p:sldId id="353" r:id="rId19"/>
    <p:sldId id="354" r:id="rId20"/>
    <p:sldId id="272" r:id="rId21"/>
    <p:sldId id="273" r:id="rId22"/>
    <p:sldId id="285" r:id="rId23"/>
    <p:sldId id="286" r:id="rId24"/>
    <p:sldId id="287" r:id="rId25"/>
    <p:sldId id="288" r:id="rId26"/>
    <p:sldId id="289" r:id="rId27"/>
    <p:sldId id="277" r:id="rId28"/>
    <p:sldId id="274" r:id="rId29"/>
    <p:sldId id="276" r:id="rId30"/>
    <p:sldId id="279" r:id="rId31"/>
    <p:sldId id="290" r:id="rId32"/>
    <p:sldId id="282" r:id="rId33"/>
    <p:sldId id="363" r:id="rId34"/>
    <p:sldId id="356" r:id="rId35"/>
    <p:sldId id="293" r:id="rId36"/>
    <p:sldId id="357" r:id="rId37"/>
    <p:sldId id="359" r:id="rId38"/>
    <p:sldId id="298" r:id="rId39"/>
    <p:sldId id="299" r:id="rId40"/>
    <p:sldId id="302" r:id="rId41"/>
    <p:sldId id="360" r:id="rId42"/>
    <p:sldId id="361" r:id="rId43"/>
    <p:sldId id="303" r:id="rId44"/>
    <p:sldId id="306" r:id="rId45"/>
    <p:sldId id="362" r:id="rId46"/>
    <p:sldId id="393" r:id="rId47"/>
    <p:sldId id="365" r:id="rId48"/>
    <p:sldId id="366" r:id="rId49"/>
    <p:sldId id="367" r:id="rId50"/>
    <p:sldId id="369" r:id="rId51"/>
    <p:sldId id="370" r:id="rId52"/>
    <p:sldId id="371" r:id="rId53"/>
    <p:sldId id="372" r:id="rId54"/>
    <p:sldId id="373" r:id="rId55"/>
    <p:sldId id="374" r:id="rId56"/>
    <p:sldId id="376" r:id="rId57"/>
    <p:sldId id="377" r:id="rId58"/>
    <p:sldId id="378" r:id="rId59"/>
    <p:sldId id="379" r:id="rId60"/>
    <p:sldId id="380" r:id="rId61"/>
    <p:sldId id="381" r:id="rId62"/>
    <p:sldId id="382" r:id="rId63"/>
    <p:sldId id="383" r:id="rId64"/>
    <p:sldId id="384" r:id="rId65"/>
    <p:sldId id="385" r:id="rId66"/>
    <p:sldId id="386" r:id="rId67"/>
    <p:sldId id="387" r:id="rId68"/>
    <p:sldId id="388" r:id="rId69"/>
    <p:sldId id="390" r:id="rId70"/>
    <p:sldId id="395" r:id="rId71"/>
    <p:sldId id="389" r:id="rId72"/>
    <p:sldId id="307" r:id="rId73"/>
    <p:sldId id="399" r:id="rId74"/>
    <p:sldId id="347" r:id="rId75"/>
    <p:sldId id="291" r:id="rId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0000"/>
    <a:srgbClr val="FFC000"/>
    <a:srgbClr val="141FFC"/>
    <a:srgbClr val="CDABDF"/>
    <a:srgbClr val="B1E280"/>
    <a:srgbClr val="141D76"/>
    <a:srgbClr val="0F1659"/>
    <a:srgbClr val="194F23"/>
    <a:srgbClr val="2B89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0612" autoAdjust="0"/>
  </p:normalViewPr>
  <p:slideViewPr>
    <p:cSldViewPr>
      <p:cViewPr varScale="1">
        <p:scale>
          <a:sx n="80" d="100"/>
          <a:sy n="80" d="100"/>
        </p:scale>
        <p:origin x="1194" y="7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1.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6BB097-BF25-4FFA-A955-2B197F370A95}" type="datetimeFigureOut">
              <a:rPr lang="en-US" smtClean="0"/>
              <a:t>11/8/2019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A44C66-B94D-453D-A9D3-113AE6E19870}"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kqual2.is.colostate.edu/kfs-qual/webapp/dashboard/home" TargetMode="External"/><Relationship Id="rId2" Type="http://schemas.openxmlformats.org/officeDocument/2006/relationships/slide" Target="../slides/slide44.xml"/><Relationship Id="rId1" Type="http://schemas.openxmlformats.org/officeDocument/2006/relationships/notesMaster" Target="../notesMasters/notesMaster1.xml"/><Relationship Id="rId6" Type="http://schemas.openxmlformats.org/officeDocument/2006/relationships/hyperlink" Target="https://kqual3.is.colostate.edu/kfs-qual/" TargetMode="External"/><Relationship Id="rId5" Type="http://schemas.openxmlformats.org/officeDocument/2006/relationships/hyperlink" Target="https://kqual1.is.colostate.edu/kfs-qual/portal.jsp" TargetMode="External"/><Relationship Id="rId4" Type="http://schemas.openxmlformats.org/officeDocument/2006/relationships/hyperlink" Target="https://kqual1.is.colostate.edu/kfs-qual"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kqual2.is.colostate.edu/kfs-qual/webapp/dashboard/home" TargetMode="External"/><Relationship Id="rId2" Type="http://schemas.openxmlformats.org/officeDocument/2006/relationships/slide" Target="../slides/slide45.xml"/><Relationship Id="rId1" Type="http://schemas.openxmlformats.org/officeDocument/2006/relationships/notesMaster" Target="../notesMasters/notesMaster1.xml"/><Relationship Id="rId6" Type="http://schemas.openxmlformats.org/officeDocument/2006/relationships/hyperlink" Target="https://kqual3.is.colostate.edu/kfs-qual/" TargetMode="External"/><Relationship Id="rId5" Type="http://schemas.openxmlformats.org/officeDocument/2006/relationships/hyperlink" Target="https://kqual1.is.colostate.edu/kfs-qual/portal.jsp" TargetMode="External"/><Relationship Id="rId4" Type="http://schemas.openxmlformats.org/officeDocument/2006/relationships/hyperlink" Target="https://kqual1.is.colostate.edu/kfs-qual" TargetMode="Externa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11/8/2019 11:24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returned results numbers have moved to the right of the page now.</a:t>
            </a:r>
          </a:p>
        </p:txBody>
      </p:sp>
      <p:sp>
        <p:nvSpPr>
          <p:cNvPr id="4" name="Slide Number Placeholder 3"/>
          <p:cNvSpPr>
            <a:spLocks noGrp="1"/>
          </p:cNvSpPr>
          <p:nvPr>
            <p:ph type="sldNum" sz="quarter" idx="10"/>
          </p:nvPr>
        </p:nvSpPr>
        <p:spPr/>
        <p:txBody>
          <a:bodyPr/>
          <a:lstStyle/>
          <a:p>
            <a:fld id="{AAA44C66-B94D-453D-A9D3-113AE6E19870}" type="slidenum">
              <a:rPr lang="en-US" smtClean="0"/>
              <a:t>14</a:t>
            </a:fld>
            <a:endParaRPr lang="en-US"/>
          </a:p>
        </p:txBody>
      </p:sp>
    </p:spTree>
    <p:extLst>
      <p:ext uri="{BB962C8B-B14F-4D97-AF65-F5344CB8AC3E}">
        <p14:creationId xmlns:p14="http://schemas.microsoft.com/office/powerpoint/2010/main" val="2557990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important, you do not have a new tab opened. </a:t>
            </a:r>
          </a:p>
        </p:txBody>
      </p:sp>
      <p:sp>
        <p:nvSpPr>
          <p:cNvPr id="4" name="Slide Number Placeholder 3"/>
          <p:cNvSpPr>
            <a:spLocks noGrp="1"/>
          </p:cNvSpPr>
          <p:nvPr>
            <p:ph type="sldNum" sz="quarter" idx="10"/>
          </p:nvPr>
        </p:nvSpPr>
        <p:spPr/>
        <p:txBody>
          <a:bodyPr/>
          <a:lstStyle/>
          <a:p>
            <a:fld id="{AAA44C66-B94D-453D-A9D3-113AE6E19870}" type="slidenum">
              <a:rPr lang="en-US" smtClean="0"/>
              <a:t>15</a:t>
            </a:fld>
            <a:endParaRPr lang="en-US"/>
          </a:p>
        </p:txBody>
      </p:sp>
    </p:spTree>
    <p:extLst>
      <p:ext uri="{BB962C8B-B14F-4D97-AF65-F5344CB8AC3E}">
        <p14:creationId xmlns:p14="http://schemas.microsoft.com/office/powerpoint/2010/main" val="3956090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clicking the tab at the top will close Kuali and you will need to log back in.</a:t>
            </a:r>
          </a:p>
        </p:txBody>
      </p:sp>
      <p:sp>
        <p:nvSpPr>
          <p:cNvPr id="4" name="Slide Number Placeholder 3"/>
          <p:cNvSpPr>
            <a:spLocks noGrp="1"/>
          </p:cNvSpPr>
          <p:nvPr>
            <p:ph type="sldNum" sz="quarter" idx="10"/>
          </p:nvPr>
        </p:nvSpPr>
        <p:spPr/>
        <p:txBody>
          <a:bodyPr/>
          <a:lstStyle/>
          <a:p>
            <a:fld id="{AAA44C66-B94D-453D-A9D3-113AE6E19870}" type="slidenum">
              <a:rPr lang="en-US" smtClean="0"/>
              <a:t>16</a:t>
            </a:fld>
            <a:endParaRPr lang="en-US"/>
          </a:p>
        </p:txBody>
      </p:sp>
    </p:spTree>
    <p:extLst>
      <p:ext uri="{BB962C8B-B14F-4D97-AF65-F5344CB8AC3E}">
        <p14:creationId xmlns:p14="http://schemas.microsoft.com/office/powerpoint/2010/main" val="469681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17</a:t>
            </a:fld>
            <a:endParaRPr lang="en-US"/>
          </a:p>
        </p:txBody>
      </p:sp>
    </p:spTree>
    <p:extLst>
      <p:ext uri="{BB962C8B-B14F-4D97-AF65-F5344CB8AC3E}">
        <p14:creationId xmlns:p14="http://schemas.microsoft.com/office/powerpoint/2010/main" val="351134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18</a:t>
            </a:fld>
            <a:endParaRPr lang="en-US"/>
          </a:p>
        </p:txBody>
      </p:sp>
    </p:spTree>
    <p:extLst>
      <p:ext uri="{BB962C8B-B14F-4D97-AF65-F5344CB8AC3E}">
        <p14:creationId xmlns:p14="http://schemas.microsoft.com/office/powerpoint/2010/main" val="33504598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19</a:t>
            </a:fld>
            <a:endParaRPr lang="en-US"/>
          </a:p>
        </p:txBody>
      </p:sp>
    </p:spTree>
    <p:extLst>
      <p:ext uri="{BB962C8B-B14F-4D97-AF65-F5344CB8AC3E}">
        <p14:creationId xmlns:p14="http://schemas.microsoft.com/office/powerpoint/2010/main" val="860766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20</a:t>
            </a:fld>
            <a:endParaRPr lang="en-US"/>
          </a:p>
        </p:txBody>
      </p:sp>
    </p:spTree>
    <p:extLst>
      <p:ext uri="{BB962C8B-B14F-4D97-AF65-F5344CB8AC3E}">
        <p14:creationId xmlns:p14="http://schemas.microsoft.com/office/powerpoint/2010/main" val="12025080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21</a:t>
            </a:fld>
            <a:endParaRPr lang="en-US"/>
          </a:p>
        </p:txBody>
      </p:sp>
    </p:spTree>
    <p:extLst>
      <p:ext uri="{BB962C8B-B14F-4D97-AF65-F5344CB8AC3E}">
        <p14:creationId xmlns:p14="http://schemas.microsoft.com/office/powerpoint/2010/main" val="5043847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22</a:t>
            </a:fld>
            <a:endParaRPr lang="en-US"/>
          </a:p>
        </p:txBody>
      </p:sp>
    </p:spTree>
    <p:extLst>
      <p:ext uri="{BB962C8B-B14F-4D97-AF65-F5344CB8AC3E}">
        <p14:creationId xmlns:p14="http://schemas.microsoft.com/office/powerpoint/2010/main" val="18108432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23</a:t>
            </a:fld>
            <a:endParaRPr lang="en-US"/>
          </a:p>
        </p:txBody>
      </p:sp>
    </p:spTree>
    <p:extLst>
      <p:ext uri="{BB962C8B-B14F-4D97-AF65-F5344CB8AC3E}">
        <p14:creationId xmlns:p14="http://schemas.microsoft.com/office/powerpoint/2010/main" val="3230952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11/8/2019 11:24 AM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24</a:t>
            </a:fld>
            <a:endParaRPr lang="en-US"/>
          </a:p>
        </p:txBody>
      </p:sp>
    </p:spTree>
    <p:extLst>
      <p:ext uri="{BB962C8B-B14F-4D97-AF65-F5344CB8AC3E}">
        <p14:creationId xmlns:p14="http://schemas.microsoft.com/office/powerpoint/2010/main" val="15278149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a:t>
            </a:r>
            <a:r>
              <a:rPr lang="en-US" baseline="0" dirty="0"/>
              <a:t> may see an object code listed, it may or may not be up-to-date.  Use the fund source code and title to chose the correct object code.</a:t>
            </a:r>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25</a:t>
            </a:fld>
            <a:endParaRPr lang="en-US"/>
          </a:p>
        </p:txBody>
      </p:sp>
    </p:spTree>
    <p:extLst>
      <p:ext uri="{BB962C8B-B14F-4D97-AF65-F5344CB8AC3E}">
        <p14:creationId xmlns:p14="http://schemas.microsoft.com/office/powerpoint/2010/main" val="15736966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Sponsor Titled equipment will be 8235.  All Federal Titled equipment will be 8245.  Depending upon</a:t>
            </a:r>
            <a:r>
              <a:rPr lang="en-US" baseline="0" dirty="0"/>
              <a:t> the asset type code, CSU titled equipment object codes will vary. This chart is for 53 funds, 77 funds and Art object codes are not referenced here.</a:t>
            </a:r>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26</a:t>
            </a:fld>
            <a:endParaRPr lang="en-US"/>
          </a:p>
        </p:txBody>
      </p:sp>
    </p:spTree>
    <p:extLst>
      <p:ext uri="{BB962C8B-B14F-4D97-AF65-F5344CB8AC3E}">
        <p14:creationId xmlns:p14="http://schemas.microsoft.com/office/powerpoint/2010/main" val="19531046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28</a:t>
            </a:fld>
            <a:endParaRPr lang="en-US"/>
          </a:p>
        </p:txBody>
      </p:sp>
    </p:spTree>
    <p:extLst>
      <p:ext uri="{BB962C8B-B14F-4D97-AF65-F5344CB8AC3E}">
        <p14:creationId xmlns:p14="http://schemas.microsoft.com/office/powerpoint/2010/main" val="40650044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Watch</a:t>
            </a:r>
            <a:r>
              <a:rPr lang="en-US" baseline="0" dirty="0"/>
              <a:t> for special funding object codes (53, 77, 99).  Federal title will always be 8245 and Sponsor title will always be 8235.</a:t>
            </a:r>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29</a:t>
            </a:fld>
            <a:endParaRPr lang="en-US"/>
          </a:p>
        </p:txBody>
      </p:sp>
    </p:spTree>
    <p:extLst>
      <p:ext uri="{BB962C8B-B14F-4D97-AF65-F5344CB8AC3E}">
        <p14:creationId xmlns:p14="http://schemas.microsoft.com/office/powerpoint/2010/main" val="36197147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For example, shipping should be capitalized when purchasing a capital asset.  If the shipping is split up on the quote between a capital asset and a supply, you will need to make a separate line item for the non-capital item’s shipping cost.  If the shipping cost is a lump sum and you are ordering both capital assets and supplies, capitalize the entire shipping amount.</a:t>
            </a:r>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30</a:t>
            </a:fld>
            <a:endParaRPr lang="en-US"/>
          </a:p>
        </p:txBody>
      </p:sp>
    </p:spTree>
    <p:extLst>
      <p:ext uri="{BB962C8B-B14F-4D97-AF65-F5344CB8AC3E}">
        <p14:creationId xmlns:p14="http://schemas.microsoft.com/office/powerpoint/2010/main" val="27613775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31</a:t>
            </a:fld>
            <a:endParaRPr lang="en-US"/>
          </a:p>
        </p:txBody>
      </p:sp>
    </p:spTree>
    <p:extLst>
      <p:ext uri="{BB962C8B-B14F-4D97-AF65-F5344CB8AC3E}">
        <p14:creationId xmlns:p14="http://schemas.microsoft.com/office/powerpoint/2010/main" val="32720717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11/8/2019 11:24 AM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32</a:t>
            </a:fld>
            <a:endParaRPr lang="en-US" dirty="0"/>
          </a:p>
        </p:txBody>
      </p:sp>
    </p:spTree>
    <p:extLst>
      <p:ext uri="{BB962C8B-B14F-4D97-AF65-F5344CB8AC3E}">
        <p14:creationId xmlns:p14="http://schemas.microsoft.com/office/powerpoint/2010/main" val="2613312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33</a:t>
            </a:fld>
            <a:endParaRPr lang="en-US"/>
          </a:p>
        </p:txBody>
      </p:sp>
    </p:spTree>
    <p:extLst>
      <p:ext uri="{BB962C8B-B14F-4D97-AF65-F5344CB8AC3E}">
        <p14:creationId xmlns:p14="http://schemas.microsoft.com/office/powerpoint/2010/main" val="42283033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a:t>
            </a:r>
            <a:r>
              <a:rPr lang="en-US" baseline="0" dirty="0"/>
              <a:t> a moment to show some tips that will help when completing requisitions.  Let’s start with the Collapse All button. This will collapse the document into a “tabs only” view. From here, you can open the tabs you want to work on.</a:t>
            </a:r>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34</a:t>
            </a:fld>
            <a:endParaRPr lang="en-US" dirty="0"/>
          </a:p>
        </p:txBody>
      </p:sp>
    </p:spTree>
    <p:extLst>
      <p:ext uri="{BB962C8B-B14F-4D97-AF65-F5344CB8AC3E}">
        <p14:creationId xmlns:p14="http://schemas.microsoft.com/office/powerpoint/2010/main" val="220132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(Expendable</a:t>
            </a:r>
            <a:r>
              <a:rPr lang="en-US" baseline="0" dirty="0"/>
              <a:t> items consist of things like consumables and disposables).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11/8/2019 11:24 AM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dirty="0"/>
          </a:p>
        </p:txBody>
      </p:sp>
    </p:spTree>
    <p:extLst>
      <p:ext uri="{BB962C8B-B14F-4D97-AF65-F5344CB8AC3E}">
        <p14:creationId xmlns:p14="http://schemas.microsoft.com/office/powerpoint/2010/main" val="3675762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Items Tab will affect the Capital Asset Tab.</a:t>
            </a:r>
            <a:r>
              <a:rPr lang="en-US" baseline="0" dirty="0"/>
              <a:t> A Quantity is required for capital assets, </a:t>
            </a:r>
            <a:r>
              <a:rPr lang="en-US" u="none" baseline="0" dirty="0"/>
              <a:t>unless</a:t>
            </a:r>
            <a:r>
              <a:rPr lang="en-US" baseline="0" dirty="0"/>
              <a:t> it is a service that will also be capitalized. You will still use the capital object code for the service, however, when we cover the capital asset tab, I will show you how to process it so you won’t get an error because a quantity wasn’t entered.  </a:t>
            </a:r>
            <a:endParaRPr lang="en-US" dirty="0"/>
          </a:p>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35</a:t>
            </a:fld>
            <a:endParaRPr lang="en-US" dirty="0"/>
          </a:p>
        </p:txBody>
      </p:sp>
    </p:spTree>
    <p:extLst>
      <p:ext uri="{BB962C8B-B14F-4D97-AF65-F5344CB8AC3E}">
        <p14:creationId xmlns:p14="http://schemas.microsoft.com/office/powerpoint/2010/main" val="27055160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Items Tab will affect the Capital Asset Tab.</a:t>
            </a:r>
            <a:r>
              <a:rPr lang="en-US" baseline="0" dirty="0"/>
              <a:t> A Quantity is required for capital assets, </a:t>
            </a:r>
            <a:r>
              <a:rPr lang="en-US" u="none" baseline="0" dirty="0"/>
              <a:t>unless</a:t>
            </a:r>
            <a:r>
              <a:rPr lang="en-US" baseline="0" dirty="0"/>
              <a:t> it is a service that will also be capitalized. You will still use the capital object code for the service, however, when we cover the capital asset tab, I will show you how to process it so you won’t get an error because a quantity wasn’t entered.  </a:t>
            </a:r>
            <a:endParaRPr lang="en-US" dirty="0"/>
          </a:p>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36</a:t>
            </a:fld>
            <a:endParaRPr lang="en-US" dirty="0"/>
          </a:p>
        </p:txBody>
      </p:sp>
    </p:spTree>
    <p:extLst>
      <p:ext uri="{BB962C8B-B14F-4D97-AF65-F5344CB8AC3E}">
        <p14:creationId xmlns:p14="http://schemas.microsoft.com/office/powerpoint/2010/main" val="21840608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28963"/>
          </a:xfrm>
        </p:spPr>
      </p:sp>
      <p:sp>
        <p:nvSpPr>
          <p:cNvPr id="3" name="Notes Placeholder 2"/>
          <p:cNvSpPr>
            <a:spLocks noGrp="1"/>
          </p:cNvSpPr>
          <p:nvPr>
            <p:ph type="body" idx="1"/>
          </p:nvPr>
        </p:nvSpPr>
        <p:spPr/>
        <p:txBody>
          <a:bodyPr/>
          <a:lstStyle/>
          <a:p>
            <a:pPr defTabSz="928848">
              <a:defRPr/>
            </a:pPr>
            <a:r>
              <a:rPr lang="en-US" baseline="0" dirty="0"/>
              <a:t>The Capital Asset System Type tells how the line items are to be combined, not how many assets will be created.  For example, will the lines stand-alone (individually), will they be combined in any type of combination (multiple) or will they all be combined together (one). </a:t>
            </a:r>
          </a:p>
        </p:txBody>
      </p:sp>
      <p:sp>
        <p:nvSpPr>
          <p:cNvPr id="4" name="Slide Number Placeholder 3"/>
          <p:cNvSpPr>
            <a:spLocks noGrp="1"/>
          </p:cNvSpPr>
          <p:nvPr>
            <p:ph type="sldNum" sz="quarter" idx="10"/>
          </p:nvPr>
        </p:nvSpPr>
        <p:spPr/>
        <p:txBody>
          <a:bodyPr/>
          <a:lstStyle/>
          <a:p>
            <a:fld id="{476F4E72-6E67-4E90-8B84-E0B7C2279DF4}" type="slidenum">
              <a:rPr lang="en-US" smtClean="0"/>
              <a:t>37</a:t>
            </a:fld>
            <a:endParaRPr lang="en-US" dirty="0"/>
          </a:p>
        </p:txBody>
      </p:sp>
    </p:spTree>
    <p:extLst>
      <p:ext uri="{BB962C8B-B14F-4D97-AF65-F5344CB8AC3E}">
        <p14:creationId xmlns:p14="http://schemas.microsoft.com/office/powerpoint/2010/main" val="5383526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28963"/>
          </a:xfrm>
        </p:spPr>
      </p:sp>
      <p:sp>
        <p:nvSpPr>
          <p:cNvPr id="3" name="Notes Placeholder 2"/>
          <p:cNvSpPr>
            <a:spLocks noGrp="1"/>
          </p:cNvSpPr>
          <p:nvPr>
            <p:ph type="body" idx="1"/>
          </p:nvPr>
        </p:nvSpPr>
        <p:spPr/>
        <p:txBody>
          <a:bodyPr/>
          <a:lstStyle/>
          <a:p>
            <a:pPr defTabSz="928848">
              <a:defRPr/>
            </a:pPr>
            <a:r>
              <a:rPr lang="en-US" baseline="0" dirty="0"/>
              <a:t>Depending upon the information entered in the System Selection section, different information will be required when completing the Capital Asset tab.</a:t>
            </a:r>
          </a:p>
        </p:txBody>
      </p:sp>
      <p:sp>
        <p:nvSpPr>
          <p:cNvPr id="4" name="Slide Number Placeholder 3"/>
          <p:cNvSpPr>
            <a:spLocks noGrp="1"/>
          </p:cNvSpPr>
          <p:nvPr>
            <p:ph type="sldNum" sz="quarter" idx="10"/>
          </p:nvPr>
        </p:nvSpPr>
        <p:spPr/>
        <p:txBody>
          <a:bodyPr/>
          <a:lstStyle/>
          <a:p>
            <a:fld id="{476F4E72-6E67-4E90-8B84-E0B7C2279DF4}" type="slidenum">
              <a:rPr lang="en-US" smtClean="0"/>
              <a:t>38</a:t>
            </a:fld>
            <a:endParaRPr lang="en-US" dirty="0"/>
          </a:p>
        </p:txBody>
      </p:sp>
    </p:spTree>
    <p:extLst>
      <p:ext uri="{BB962C8B-B14F-4D97-AF65-F5344CB8AC3E}">
        <p14:creationId xmlns:p14="http://schemas.microsoft.com/office/powerpoint/2010/main" val="10326908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28963"/>
          </a:xfrm>
        </p:spPr>
      </p:sp>
      <p:sp>
        <p:nvSpPr>
          <p:cNvPr id="3" name="Notes Placeholder 2"/>
          <p:cNvSpPr>
            <a:spLocks noGrp="1"/>
          </p:cNvSpPr>
          <p:nvPr>
            <p:ph type="body" idx="1"/>
          </p:nvPr>
        </p:nvSpPr>
        <p:spPr/>
        <p:txBody>
          <a:bodyPr/>
          <a:lstStyle/>
          <a:p>
            <a:pPr defTabSz="925875">
              <a:defRPr/>
            </a:pPr>
            <a:r>
              <a:rPr lang="en-US" baseline="0" dirty="0"/>
              <a:t>Capital asset object codes need a quantity.  However, if you have a service that will be capitalized, you can use “no quantity” in your Line item but here is where you will select a “service” Capital Asset Transaction Type. Other Service is the one used mostly for shipping. If you get an error message when saving or submitting, check to see if you have a quantity or no quantity in your line items and make sure you have the correct Capital Asset Transaction Type that matches. </a:t>
            </a:r>
            <a:endParaRPr lang="en-US" dirty="0"/>
          </a:p>
        </p:txBody>
      </p:sp>
      <p:sp>
        <p:nvSpPr>
          <p:cNvPr id="4" name="Slide Number Placeholder 3"/>
          <p:cNvSpPr>
            <a:spLocks noGrp="1"/>
          </p:cNvSpPr>
          <p:nvPr>
            <p:ph type="sldNum" sz="quarter" idx="10"/>
          </p:nvPr>
        </p:nvSpPr>
        <p:spPr/>
        <p:txBody>
          <a:bodyPr/>
          <a:lstStyle/>
          <a:p>
            <a:fld id="{476F4E72-6E67-4E90-8B84-E0B7C2279DF4}" type="slidenum">
              <a:rPr lang="en-US" smtClean="0"/>
              <a:t>39</a:t>
            </a:fld>
            <a:endParaRPr lang="en-US" dirty="0"/>
          </a:p>
        </p:txBody>
      </p:sp>
    </p:spTree>
    <p:extLst>
      <p:ext uri="{BB962C8B-B14F-4D97-AF65-F5344CB8AC3E}">
        <p14:creationId xmlns:p14="http://schemas.microsoft.com/office/powerpoint/2010/main" val="13973641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40</a:t>
            </a:fld>
            <a:endParaRPr lang="en-US" dirty="0"/>
          </a:p>
        </p:txBody>
      </p:sp>
    </p:spTree>
    <p:extLst>
      <p:ext uri="{BB962C8B-B14F-4D97-AF65-F5344CB8AC3E}">
        <p14:creationId xmlns:p14="http://schemas.microsoft.com/office/powerpoint/2010/main" val="11075171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entering the number of assets, if more than one asset, these should be identical assets when One System is used.</a:t>
            </a:r>
          </a:p>
        </p:txBody>
      </p:sp>
      <p:sp>
        <p:nvSpPr>
          <p:cNvPr id="4" name="Slide Number Placeholder 3"/>
          <p:cNvSpPr>
            <a:spLocks noGrp="1"/>
          </p:cNvSpPr>
          <p:nvPr>
            <p:ph type="sldNum" sz="quarter" idx="10"/>
          </p:nvPr>
        </p:nvSpPr>
        <p:spPr/>
        <p:txBody>
          <a:bodyPr/>
          <a:lstStyle/>
          <a:p>
            <a:fld id="{49D839B6-2F97-41B3-8F8C-4B1CC6B1F5EE}" type="slidenum">
              <a:rPr lang="en-US" smtClean="0"/>
              <a:t>41</a:t>
            </a:fld>
            <a:endParaRPr lang="en-US" dirty="0"/>
          </a:p>
        </p:txBody>
      </p:sp>
    </p:spTree>
    <p:extLst>
      <p:ext uri="{BB962C8B-B14F-4D97-AF65-F5344CB8AC3E}">
        <p14:creationId xmlns:p14="http://schemas.microsoft.com/office/powerpoint/2010/main" val="40841088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Only the capital object code lines should be brought in. Line 3 is under $5,000.00, this informs me Individual Assets should not be used. One system isn’t used because we aren’t combining all of the lines (lines 1 and 2 are separate and line 3 will be allocated to them). The capital asset note text is used to describe how the lines items should be combine along with any other relevant information, such as number of assets being created. Next we have the capital asset system description. This wasn’t required in the individual assets tab but was in One System.  Here you will describe the asset or assets you are ordering. Notice, Manufacturer, Model, Asset Type and Number of Assets are not shown or required. Also notice, the Capital Asset Transaction Type Code is in a different location than the Individual Assets example.  Neither lines 1 or 2 are services, so “new” should be used for the Capital Asset Transaction Type Code. Line 3 is a service (no quantity), so a service Capital Asset </a:t>
            </a:r>
            <a:r>
              <a:rPr lang="en-US" baseline="0" dirty="0" err="1"/>
              <a:t>Transcation</a:t>
            </a:r>
            <a:r>
              <a:rPr lang="en-US" baseline="0" dirty="0"/>
              <a:t> Type Code should be used.</a:t>
            </a:r>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42</a:t>
            </a:fld>
            <a:endParaRPr lang="en-US" dirty="0"/>
          </a:p>
        </p:txBody>
      </p:sp>
    </p:spTree>
    <p:extLst>
      <p:ext uri="{BB962C8B-B14F-4D97-AF65-F5344CB8AC3E}">
        <p14:creationId xmlns:p14="http://schemas.microsoft.com/office/powerpoint/2010/main" val="17017484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Modify Existing is also used when making Direct to Vendor Lease Payments.  The lease accountant in BFS will set up assets and the department will submit the requisition for the payments.  </a:t>
            </a:r>
          </a:p>
        </p:txBody>
      </p:sp>
      <p:sp>
        <p:nvSpPr>
          <p:cNvPr id="4" name="Slide Number Placeholder 3"/>
          <p:cNvSpPr>
            <a:spLocks noGrp="1"/>
          </p:cNvSpPr>
          <p:nvPr>
            <p:ph type="sldNum" sz="quarter" idx="10"/>
          </p:nvPr>
        </p:nvSpPr>
        <p:spPr/>
        <p:txBody>
          <a:bodyPr/>
          <a:lstStyle/>
          <a:p>
            <a:fld id="{49D839B6-2F97-41B3-8F8C-4B1CC6B1F5EE}" type="slidenum">
              <a:rPr lang="en-US" smtClean="0"/>
              <a:t>43</a:t>
            </a:fld>
            <a:endParaRPr lang="en-US" dirty="0"/>
          </a:p>
        </p:txBody>
      </p:sp>
    </p:spTree>
    <p:extLst>
      <p:ext uri="{BB962C8B-B14F-4D97-AF65-F5344CB8AC3E}">
        <p14:creationId xmlns:p14="http://schemas.microsoft.com/office/powerpoint/2010/main" val="11443919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https://kqual.is.colostate.edu/kfs-qual/webapp/dashboard/home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hlinkClick r:id="rId3"/>
              </a:rPr>
              <a:t>https://kqual2.is.colostate.edu/kfs-qual/webapp/dashboard/home</a:t>
            </a:r>
            <a:endParaRPr lang="en-US" sz="120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hlinkClick r:id="rId4"/>
              </a:rPr>
              <a:t>https://kqual1.is.colostate.edu/kfs-qual</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hlinkClick r:id="rId5"/>
              </a:rPr>
              <a:t>https://kqual1.is.colostate.edu/kfs-qual/portal.jsp</a:t>
            </a:r>
            <a:endParaRPr lang="en-US" sz="120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hlinkClick r:id="rId6"/>
              </a:rPr>
              <a:t>https://kqual3.is.colostate.edu/kfs-qual/</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44</a:t>
            </a:fld>
            <a:endParaRPr lang="en-US"/>
          </a:p>
        </p:txBody>
      </p:sp>
    </p:spTree>
    <p:extLst>
      <p:ext uri="{BB962C8B-B14F-4D97-AF65-F5344CB8AC3E}">
        <p14:creationId xmlns:p14="http://schemas.microsoft.com/office/powerpoint/2010/main" val="2314744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a:t>
            </a:r>
            <a:r>
              <a:rPr lang="en-US" baseline="0" dirty="0"/>
              <a:t> including these costs to the asset put the value over $5,000.00, it should be capitalized.</a:t>
            </a:r>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5</a:t>
            </a:fld>
            <a:endParaRPr lang="en-US" dirty="0"/>
          </a:p>
        </p:txBody>
      </p:sp>
    </p:spTree>
    <p:extLst>
      <p:ext uri="{BB962C8B-B14F-4D97-AF65-F5344CB8AC3E}">
        <p14:creationId xmlns:p14="http://schemas.microsoft.com/office/powerpoint/2010/main" val="3008566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https://kqual.is.colostate.edu/kfs-qual/webapp/dashboard/home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hlinkClick r:id="rId3"/>
              </a:rPr>
              <a:t>https://kqual2.is.colostate.edu/kfs-qual/webapp/dashboard/home</a:t>
            </a:r>
            <a:endParaRPr lang="en-US" sz="120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hlinkClick r:id="rId4"/>
              </a:rPr>
              <a:t>https://kqual1.is.colostate.edu/kfs-qual</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hlinkClick r:id="rId5"/>
              </a:rPr>
              <a:t>https://kqual1.is.colostate.edu/kfs-qual/portal.jsp</a:t>
            </a:r>
            <a:endParaRPr lang="en-US" sz="120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hlinkClick r:id="rId6"/>
              </a:rPr>
              <a:t>https://kqual3.is.colostate.edu/kfs-qual/</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45</a:t>
            </a:fld>
            <a:endParaRPr lang="en-US"/>
          </a:p>
        </p:txBody>
      </p:sp>
    </p:spTree>
    <p:extLst>
      <p:ext uri="{BB962C8B-B14F-4D97-AF65-F5344CB8AC3E}">
        <p14:creationId xmlns:p14="http://schemas.microsoft.com/office/powerpoint/2010/main" val="28014142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46</a:t>
            </a:fld>
            <a:endParaRPr lang="en-US"/>
          </a:p>
        </p:txBody>
      </p:sp>
    </p:spTree>
    <p:extLst>
      <p:ext uri="{BB962C8B-B14F-4D97-AF65-F5344CB8AC3E}">
        <p14:creationId xmlns:p14="http://schemas.microsoft.com/office/powerpoint/2010/main" val="36178553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47</a:t>
            </a:fld>
            <a:endParaRPr lang="en-US"/>
          </a:p>
        </p:txBody>
      </p:sp>
    </p:spTree>
    <p:extLst>
      <p:ext uri="{BB962C8B-B14F-4D97-AF65-F5344CB8AC3E}">
        <p14:creationId xmlns:p14="http://schemas.microsoft.com/office/powerpoint/2010/main" val="23326813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48</a:t>
            </a:fld>
            <a:endParaRPr lang="en-US"/>
          </a:p>
        </p:txBody>
      </p:sp>
    </p:spTree>
    <p:extLst>
      <p:ext uri="{BB962C8B-B14F-4D97-AF65-F5344CB8AC3E}">
        <p14:creationId xmlns:p14="http://schemas.microsoft.com/office/powerpoint/2010/main" val="32066437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enter each line, keep in mind if it meets capital criteria or not (i.e. is it a stand-alone item, is it an accessory, or is it a capitalized service cost).</a:t>
            </a:r>
          </a:p>
        </p:txBody>
      </p:sp>
      <p:sp>
        <p:nvSpPr>
          <p:cNvPr id="4" name="Slide Number Placeholder 3"/>
          <p:cNvSpPr>
            <a:spLocks noGrp="1"/>
          </p:cNvSpPr>
          <p:nvPr>
            <p:ph type="sldNum" sz="quarter" idx="10"/>
          </p:nvPr>
        </p:nvSpPr>
        <p:spPr/>
        <p:txBody>
          <a:bodyPr/>
          <a:lstStyle/>
          <a:p>
            <a:fld id="{AAA44C66-B94D-453D-A9D3-113AE6E19870}" type="slidenum">
              <a:rPr lang="en-US" smtClean="0"/>
              <a:t>49</a:t>
            </a:fld>
            <a:endParaRPr lang="en-US"/>
          </a:p>
        </p:txBody>
      </p:sp>
    </p:spTree>
    <p:extLst>
      <p:ext uri="{BB962C8B-B14F-4D97-AF65-F5344CB8AC3E}">
        <p14:creationId xmlns:p14="http://schemas.microsoft.com/office/powerpoint/2010/main" val="7837360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50</a:t>
            </a:fld>
            <a:endParaRPr lang="en-US"/>
          </a:p>
        </p:txBody>
      </p:sp>
    </p:spTree>
    <p:extLst>
      <p:ext uri="{BB962C8B-B14F-4D97-AF65-F5344CB8AC3E}">
        <p14:creationId xmlns:p14="http://schemas.microsoft.com/office/powerpoint/2010/main" val="4344488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51</a:t>
            </a:fld>
            <a:endParaRPr lang="en-US"/>
          </a:p>
        </p:txBody>
      </p:sp>
    </p:spTree>
    <p:extLst>
      <p:ext uri="{BB962C8B-B14F-4D97-AF65-F5344CB8AC3E}">
        <p14:creationId xmlns:p14="http://schemas.microsoft.com/office/powerpoint/2010/main" val="28245284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52</a:t>
            </a:fld>
            <a:endParaRPr lang="en-US"/>
          </a:p>
        </p:txBody>
      </p:sp>
    </p:spTree>
    <p:extLst>
      <p:ext uri="{BB962C8B-B14F-4D97-AF65-F5344CB8AC3E}">
        <p14:creationId xmlns:p14="http://schemas.microsoft.com/office/powerpoint/2010/main" val="35304330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the costs only, in this example, you may have some capital items and non-cap or all lines are capitalized.  It is important to know what is being purchased to recognize what object code (capital or expense) to use for each line.</a:t>
            </a:r>
          </a:p>
        </p:txBody>
      </p:sp>
      <p:sp>
        <p:nvSpPr>
          <p:cNvPr id="4" name="Slide Number Placeholder 3"/>
          <p:cNvSpPr>
            <a:spLocks noGrp="1"/>
          </p:cNvSpPr>
          <p:nvPr>
            <p:ph type="sldNum" sz="quarter" idx="10"/>
          </p:nvPr>
        </p:nvSpPr>
        <p:spPr/>
        <p:txBody>
          <a:bodyPr/>
          <a:lstStyle/>
          <a:p>
            <a:fld id="{AAA44C66-B94D-453D-A9D3-113AE6E19870}" type="slidenum">
              <a:rPr lang="en-US" smtClean="0"/>
              <a:t>53</a:t>
            </a:fld>
            <a:endParaRPr lang="en-US"/>
          </a:p>
        </p:txBody>
      </p:sp>
    </p:spTree>
    <p:extLst>
      <p:ext uri="{BB962C8B-B14F-4D97-AF65-F5344CB8AC3E}">
        <p14:creationId xmlns:p14="http://schemas.microsoft.com/office/powerpoint/2010/main" val="36598146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object code is most appropriate? Keep in mind, you may need to make changes on each individual line regarding the account or object code, etc.</a:t>
            </a:r>
          </a:p>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54</a:t>
            </a:fld>
            <a:endParaRPr lang="en-US"/>
          </a:p>
        </p:txBody>
      </p:sp>
    </p:spTree>
    <p:extLst>
      <p:ext uri="{BB962C8B-B14F-4D97-AF65-F5344CB8AC3E}">
        <p14:creationId xmlns:p14="http://schemas.microsoft.com/office/powerpoint/2010/main" val="2770058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Travel costs will depend upon what it</a:t>
            </a:r>
            <a:r>
              <a:rPr lang="en-US" baseline="0" dirty="0"/>
              <a:t> is necessary for.  If it is for installation, it should be capitalized.  If it is for Training, it should be expensed.</a:t>
            </a:r>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6</a:t>
            </a:fld>
            <a:endParaRPr lang="en-US" dirty="0"/>
          </a:p>
        </p:txBody>
      </p:sp>
    </p:spTree>
    <p:extLst>
      <p:ext uri="{BB962C8B-B14F-4D97-AF65-F5344CB8AC3E}">
        <p14:creationId xmlns:p14="http://schemas.microsoft.com/office/powerpoint/2010/main" val="29439450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55</a:t>
            </a:fld>
            <a:endParaRPr lang="en-US"/>
          </a:p>
        </p:txBody>
      </p:sp>
    </p:spTree>
    <p:extLst>
      <p:ext uri="{BB962C8B-B14F-4D97-AF65-F5344CB8AC3E}">
        <p14:creationId xmlns:p14="http://schemas.microsoft.com/office/powerpoint/2010/main" val="7660540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56</a:t>
            </a:fld>
            <a:endParaRPr lang="en-US"/>
          </a:p>
        </p:txBody>
      </p:sp>
    </p:spTree>
    <p:extLst>
      <p:ext uri="{BB962C8B-B14F-4D97-AF65-F5344CB8AC3E}">
        <p14:creationId xmlns:p14="http://schemas.microsoft.com/office/powerpoint/2010/main" val="30050496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57</a:t>
            </a:fld>
            <a:endParaRPr lang="en-US"/>
          </a:p>
        </p:txBody>
      </p:sp>
    </p:spTree>
    <p:extLst>
      <p:ext uri="{BB962C8B-B14F-4D97-AF65-F5344CB8AC3E}">
        <p14:creationId xmlns:p14="http://schemas.microsoft.com/office/powerpoint/2010/main" val="10706823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reviewed earlier, you will need to enter different information based upon which Capital Asset System Type and Capital Asset System State was selected. The Note Text is used to let the asset processor know how to combine line items to create an asset or assets.  The Description should help determine the Asset Type Code (remember, the asset type code helps with the object code).</a:t>
            </a:r>
          </a:p>
        </p:txBody>
      </p:sp>
      <p:sp>
        <p:nvSpPr>
          <p:cNvPr id="4" name="Slide Number Placeholder 3"/>
          <p:cNvSpPr>
            <a:spLocks noGrp="1"/>
          </p:cNvSpPr>
          <p:nvPr>
            <p:ph type="sldNum" sz="quarter" idx="10"/>
          </p:nvPr>
        </p:nvSpPr>
        <p:spPr/>
        <p:txBody>
          <a:bodyPr/>
          <a:lstStyle/>
          <a:p>
            <a:fld id="{AAA44C66-B94D-453D-A9D3-113AE6E19870}" type="slidenum">
              <a:rPr lang="en-US" smtClean="0"/>
              <a:t>58</a:t>
            </a:fld>
            <a:endParaRPr lang="en-US"/>
          </a:p>
        </p:txBody>
      </p:sp>
    </p:spTree>
    <p:extLst>
      <p:ext uri="{BB962C8B-B14F-4D97-AF65-F5344CB8AC3E}">
        <p14:creationId xmlns:p14="http://schemas.microsoft.com/office/powerpoint/2010/main" val="13215968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59</a:t>
            </a:fld>
            <a:endParaRPr lang="en-US"/>
          </a:p>
        </p:txBody>
      </p:sp>
    </p:spTree>
    <p:extLst>
      <p:ext uri="{BB962C8B-B14F-4D97-AF65-F5344CB8AC3E}">
        <p14:creationId xmlns:p14="http://schemas.microsoft.com/office/powerpoint/2010/main" val="90799537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60</a:t>
            </a:fld>
            <a:endParaRPr lang="en-US"/>
          </a:p>
        </p:txBody>
      </p:sp>
    </p:spTree>
    <p:extLst>
      <p:ext uri="{BB962C8B-B14F-4D97-AF65-F5344CB8AC3E}">
        <p14:creationId xmlns:p14="http://schemas.microsoft.com/office/powerpoint/2010/main" val="12991907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61</a:t>
            </a:fld>
            <a:endParaRPr lang="en-US"/>
          </a:p>
        </p:txBody>
      </p:sp>
    </p:spTree>
    <p:extLst>
      <p:ext uri="{BB962C8B-B14F-4D97-AF65-F5344CB8AC3E}">
        <p14:creationId xmlns:p14="http://schemas.microsoft.com/office/powerpoint/2010/main" val="193579060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62</a:t>
            </a:fld>
            <a:endParaRPr lang="en-US"/>
          </a:p>
        </p:txBody>
      </p:sp>
    </p:spTree>
    <p:extLst>
      <p:ext uri="{BB962C8B-B14F-4D97-AF65-F5344CB8AC3E}">
        <p14:creationId xmlns:p14="http://schemas.microsoft.com/office/powerpoint/2010/main" val="394438202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63</a:t>
            </a:fld>
            <a:endParaRPr lang="en-US"/>
          </a:p>
        </p:txBody>
      </p:sp>
    </p:spTree>
    <p:extLst>
      <p:ext uri="{BB962C8B-B14F-4D97-AF65-F5344CB8AC3E}">
        <p14:creationId xmlns:p14="http://schemas.microsoft.com/office/powerpoint/2010/main" val="234287507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64</a:t>
            </a:fld>
            <a:endParaRPr lang="en-US"/>
          </a:p>
        </p:txBody>
      </p:sp>
    </p:spTree>
    <p:extLst>
      <p:ext uri="{BB962C8B-B14F-4D97-AF65-F5344CB8AC3E}">
        <p14:creationId xmlns:p14="http://schemas.microsoft.com/office/powerpoint/2010/main" val="3096971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10</a:t>
            </a:fld>
            <a:endParaRPr lang="en-US"/>
          </a:p>
        </p:txBody>
      </p:sp>
    </p:spTree>
    <p:extLst>
      <p:ext uri="{BB962C8B-B14F-4D97-AF65-F5344CB8AC3E}">
        <p14:creationId xmlns:p14="http://schemas.microsoft.com/office/powerpoint/2010/main" val="62031092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65</a:t>
            </a:fld>
            <a:endParaRPr lang="en-US"/>
          </a:p>
        </p:txBody>
      </p:sp>
    </p:spTree>
    <p:extLst>
      <p:ext uri="{BB962C8B-B14F-4D97-AF65-F5344CB8AC3E}">
        <p14:creationId xmlns:p14="http://schemas.microsoft.com/office/powerpoint/2010/main" val="135856460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66</a:t>
            </a:fld>
            <a:endParaRPr lang="en-US"/>
          </a:p>
        </p:txBody>
      </p:sp>
    </p:spTree>
    <p:extLst>
      <p:ext uri="{BB962C8B-B14F-4D97-AF65-F5344CB8AC3E}">
        <p14:creationId xmlns:p14="http://schemas.microsoft.com/office/powerpoint/2010/main" val="22362212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67</a:t>
            </a:fld>
            <a:endParaRPr lang="en-US"/>
          </a:p>
        </p:txBody>
      </p:sp>
    </p:spTree>
    <p:extLst>
      <p:ext uri="{BB962C8B-B14F-4D97-AF65-F5344CB8AC3E}">
        <p14:creationId xmlns:p14="http://schemas.microsoft.com/office/powerpoint/2010/main" val="164341953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68</a:t>
            </a:fld>
            <a:endParaRPr lang="en-US" dirty="0"/>
          </a:p>
        </p:txBody>
      </p:sp>
    </p:spTree>
    <p:extLst>
      <p:ext uri="{BB962C8B-B14F-4D97-AF65-F5344CB8AC3E}">
        <p14:creationId xmlns:p14="http://schemas.microsoft.com/office/powerpoint/2010/main" val="25543837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69</a:t>
            </a:fld>
            <a:endParaRPr lang="en-US" dirty="0"/>
          </a:p>
        </p:txBody>
      </p:sp>
    </p:spTree>
    <p:extLst>
      <p:ext uri="{BB962C8B-B14F-4D97-AF65-F5344CB8AC3E}">
        <p14:creationId xmlns:p14="http://schemas.microsoft.com/office/powerpoint/2010/main" val="72646273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any line item change, the ACCOUNT SUMMARY tab needs to be refreshed.</a:t>
            </a:r>
          </a:p>
        </p:txBody>
      </p:sp>
      <p:sp>
        <p:nvSpPr>
          <p:cNvPr id="4" name="Slide Number Placeholder 3"/>
          <p:cNvSpPr>
            <a:spLocks noGrp="1"/>
          </p:cNvSpPr>
          <p:nvPr>
            <p:ph type="sldNum" sz="quarter" idx="10"/>
          </p:nvPr>
        </p:nvSpPr>
        <p:spPr/>
        <p:txBody>
          <a:bodyPr/>
          <a:lstStyle/>
          <a:p>
            <a:fld id="{49D839B6-2F97-41B3-8F8C-4B1CC6B1F5EE}" type="slidenum">
              <a:rPr lang="en-US" smtClean="0"/>
              <a:t>70</a:t>
            </a:fld>
            <a:endParaRPr lang="en-US" dirty="0"/>
          </a:p>
        </p:txBody>
      </p:sp>
    </p:spTree>
    <p:extLst>
      <p:ext uri="{BB962C8B-B14F-4D97-AF65-F5344CB8AC3E}">
        <p14:creationId xmlns:p14="http://schemas.microsoft.com/office/powerpoint/2010/main" val="365628569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71</a:t>
            </a:fld>
            <a:endParaRPr lang="en-US" dirty="0"/>
          </a:p>
        </p:txBody>
      </p:sp>
    </p:spTree>
    <p:extLst>
      <p:ext uri="{BB962C8B-B14F-4D97-AF65-F5344CB8AC3E}">
        <p14:creationId xmlns:p14="http://schemas.microsoft.com/office/powerpoint/2010/main" val="29446253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72</a:t>
            </a:fld>
            <a:endParaRPr lang="en-US" dirty="0"/>
          </a:p>
        </p:txBody>
      </p:sp>
    </p:spTree>
    <p:extLst>
      <p:ext uri="{BB962C8B-B14F-4D97-AF65-F5344CB8AC3E}">
        <p14:creationId xmlns:p14="http://schemas.microsoft.com/office/powerpoint/2010/main" val="181183445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73</a:t>
            </a:fld>
            <a:endParaRPr lang="en-US"/>
          </a:p>
        </p:txBody>
      </p:sp>
    </p:spTree>
    <p:extLst>
      <p:ext uri="{BB962C8B-B14F-4D97-AF65-F5344CB8AC3E}">
        <p14:creationId xmlns:p14="http://schemas.microsoft.com/office/powerpoint/2010/main" val="301491354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74</a:t>
            </a:fld>
            <a:endParaRPr lang="en-US"/>
          </a:p>
        </p:txBody>
      </p:sp>
    </p:spTree>
    <p:extLst>
      <p:ext uri="{BB962C8B-B14F-4D97-AF65-F5344CB8AC3E}">
        <p14:creationId xmlns:p14="http://schemas.microsoft.com/office/powerpoint/2010/main" val="2285072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get to this page by doing</a:t>
            </a:r>
            <a:r>
              <a:rPr lang="en-US" baseline="0" dirty="0"/>
              <a:t> an account lookup from the main page in Kuali or by clicking on the account being used in your requisition.</a:t>
            </a:r>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11</a:t>
            </a:fld>
            <a:endParaRPr lang="en-US"/>
          </a:p>
        </p:txBody>
      </p:sp>
    </p:spTree>
    <p:extLst>
      <p:ext uri="{BB962C8B-B14F-4D97-AF65-F5344CB8AC3E}">
        <p14:creationId xmlns:p14="http://schemas.microsoft.com/office/powerpoint/2010/main" val="2868612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12</a:t>
            </a:fld>
            <a:endParaRPr lang="en-US"/>
          </a:p>
        </p:txBody>
      </p:sp>
    </p:spTree>
    <p:extLst>
      <p:ext uri="{BB962C8B-B14F-4D97-AF65-F5344CB8AC3E}">
        <p14:creationId xmlns:p14="http://schemas.microsoft.com/office/powerpoint/2010/main" val="2747809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13</a:t>
            </a:fld>
            <a:endParaRPr lang="en-US"/>
          </a:p>
        </p:txBody>
      </p:sp>
    </p:spTree>
    <p:extLst>
      <p:ext uri="{BB962C8B-B14F-4D97-AF65-F5344CB8AC3E}">
        <p14:creationId xmlns:p14="http://schemas.microsoft.com/office/powerpoint/2010/main" val="3144559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hyperlink" Target="https://ktrng.is.colostate.edu/kfs-trng/webapp/dashboard/hom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0.xml"/><Relationship Id="rId5" Type="http://schemas.openxmlformats.org/officeDocument/2006/relationships/image" Target="../media/image16.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0.xml"/><Relationship Id="rId1" Type="http://schemas.openxmlformats.org/officeDocument/2006/relationships/vmlDrawing" Target="../drawings/vmlDrawing1.vml"/><Relationship Id="rId5" Type="http://schemas.openxmlformats.org/officeDocument/2006/relationships/image" Target="../media/image22.e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10.xml"/><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10.xml"/><Relationship Id="rId4" Type="http://schemas.openxmlformats.org/officeDocument/2006/relationships/image" Target="../media/image24.png"/></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0.xml"/><Relationship Id="rId1" Type="http://schemas.openxmlformats.org/officeDocument/2006/relationships/slideLayout" Target="../slideLayouts/slideLayout10.xml"/><Relationship Id="rId4" Type="http://schemas.openxmlformats.org/officeDocument/2006/relationships/image" Target="../media/image52.png"/></Relationships>
</file>

<file path=ppt/slides/_rels/slide5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1.xml"/><Relationship Id="rId1" Type="http://schemas.openxmlformats.org/officeDocument/2006/relationships/slideLayout" Target="../slideLayouts/slideLayout10.xml"/><Relationship Id="rId5" Type="http://schemas.openxmlformats.org/officeDocument/2006/relationships/image" Target="../media/image55.png"/><Relationship Id="rId4" Type="http://schemas.openxmlformats.org/officeDocument/2006/relationships/image" Target="../media/image54.png"/></Relationships>
</file>

<file path=ppt/slides/_rels/slide5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5.xml"/><Relationship Id="rId1" Type="http://schemas.openxmlformats.org/officeDocument/2006/relationships/slideLayout" Target="../slideLayouts/slideLayout10.xml"/><Relationship Id="rId4" Type="http://schemas.openxmlformats.org/officeDocument/2006/relationships/image" Target="../media/image60.png"/></Relationships>
</file>

<file path=ppt/slides/_rels/slide6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6.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7.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8.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0.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image" Target="../media/image67.png"/></Relationships>
</file>

<file path=ppt/slides/_rels/slide6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2.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OBJECT CODES AND CAPITAL ASSET REQUISITIONS</a:t>
            </a:r>
          </a:p>
        </p:txBody>
      </p:sp>
      <p:sp>
        <p:nvSpPr>
          <p:cNvPr id="3" name="Subtitle 2"/>
          <p:cNvSpPr>
            <a:spLocks noGrp="1"/>
          </p:cNvSpPr>
          <p:nvPr>
            <p:ph type="subTitle" idx="1"/>
          </p:nvPr>
        </p:nvSpPr>
        <p:spPr>
          <a:xfrm>
            <a:off x="730249" y="4344988"/>
            <a:ext cx="7681913" cy="1370012"/>
          </a:xfrm>
        </p:spPr>
        <p:txBody>
          <a:bodyPr>
            <a:normAutofit/>
          </a:bodyPr>
          <a:lstStyle/>
          <a:p>
            <a:r>
              <a:rPr lang="en-US" dirty="0"/>
              <a:t>Presented by Debra Ellison</a:t>
            </a:r>
          </a:p>
          <a:p>
            <a:r>
              <a:rPr lang="en-US" dirty="0"/>
              <a:t>Property Management</a:t>
            </a:r>
          </a:p>
          <a:p>
            <a:r>
              <a:rPr lang="en-US" dirty="0"/>
              <a:t>970-491-2270</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pPr algn="ctr"/>
            <a:r>
              <a:rPr lang="en-US" dirty="0"/>
              <a:t> FUND SOURCE CODES</a:t>
            </a:r>
          </a:p>
        </p:txBody>
      </p:sp>
      <p:sp>
        <p:nvSpPr>
          <p:cNvPr id="7" name="Text Placeholder 6"/>
          <p:cNvSpPr>
            <a:spLocks noGrp="1"/>
          </p:cNvSpPr>
          <p:nvPr>
            <p:ph type="body" sz="quarter" idx="10"/>
          </p:nvPr>
        </p:nvSpPr>
        <p:spPr>
          <a:xfrm>
            <a:off x="271789" y="1371600"/>
            <a:ext cx="8527881" cy="533399"/>
          </a:xfrm>
        </p:spPr>
        <p:txBody>
          <a:bodyPr/>
          <a:lstStyle/>
          <a:p>
            <a:pPr marL="0" indent="0">
              <a:buNone/>
            </a:pPr>
            <a:r>
              <a:rPr lang="en-US" sz="2800" dirty="0"/>
              <a:t>There are 12 Fund Source Codes.</a:t>
            </a:r>
          </a:p>
          <a:p>
            <a:pPr marL="0" indent="0">
              <a:buNone/>
            </a:pPr>
            <a:endParaRPr lang="en-US" dirty="0"/>
          </a:p>
          <a:p>
            <a:pPr>
              <a:buFont typeface="Arial" panose="020B0604020202020204" pitchFamily="34" charset="0"/>
              <a:buChar char="•"/>
            </a:pPr>
            <a:endParaRPr lang="en-US" dirty="0"/>
          </a:p>
        </p:txBody>
      </p:sp>
      <p:pic>
        <p:nvPicPr>
          <p:cNvPr id="4" name="Picture 3"/>
          <p:cNvPicPr>
            <a:picLocks noChangeAspect="1"/>
          </p:cNvPicPr>
          <p:nvPr/>
        </p:nvPicPr>
        <p:blipFill>
          <a:blip r:embed="rId3"/>
          <a:stretch>
            <a:fillRect/>
          </a:stretch>
        </p:blipFill>
        <p:spPr>
          <a:xfrm>
            <a:off x="343912" y="2667000"/>
            <a:ext cx="8445162" cy="2133600"/>
          </a:xfrm>
          <a:prstGeom prst="rect">
            <a:avLst/>
          </a:prstGeom>
        </p:spPr>
      </p:pic>
      <p:sp>
        <p:nvSpPr>
          <p:cNvPr id="5" name="Oval 4">
            <a:extLst>
              <a:ext uri="{FF2B5EF4-FFF2-40B4-BE49-F238E27FC236}">
                <a16:creationId xmlns:a16="http://schemas.microsoft.com/office/drawing/2014/main" id="{7E698CC6-EC48-4752-AD83-8D34ECD135AF}"/>
              </a:ext>
            </a:extLst>
          </p:cNvPr>
          <p:cNvSpPr/>
          <p:nvPr/>
        </p:nvSpPr>
        <p:spPr>
          <a:xfrm>
            <a:off x="228600" y="2743200"/>
            <a:ext cx="457200" cy="2209802"/>
          </a:xfrm>
          <a:prstGeom prst="ellipse">
            <a:avLst/>
          </a:prstGeom>
          <a:noFill/>
          <a:ln w="127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9803700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81000" y="315985"/>
            <a:ext cx="8382000" cy="664797"/>
          </a:xfrm>
        </p:spPr>
        <p:txBody>
          <a:bodyPr/>
          <a:lstStyle/>
          <a:p>
            <a:pPr algn="ctr"/>
            <a:r>
              <a:rPr lang="en-US" dirty="0"/>
              <a:t> FINDING THE FUND SOURCE CODE</a:t>
            </a:r>
          </a:p>
        </p:txBody>
      </p:sp>
      <p:sp>
        <p:nvSpPr>
          <p:cNvPr id="7" name="Text Placeholder 6"/>
          <p:cNvSpPr>
            <a:spLocks noGrp="1"/>
          </p:cNvSpPr>
          <p:nvPr>
            <p:ph type="body" sz="quarter" idx="10"/>
          </p:nvPr>
        </p:nvSpPr>
        <p:spPr>
          <a:xfrm>
            <a:off x="126358" y="1150089"/>
            <a:ext cx="9001600" cy="329508"/>
          </a:xfrm>
        </p:spPr>
        <p:txBody>
          <a:bodyPr/>
          <a:lstStyle/>
          <a:p>
            <a:pPr marL="0" indent="0">
              <a:buNone/>
            </a:pPr>
            <a:r>
              <a:rPr lang="en-US" sz="2200" dirty="0"/>
              <a:t>You will need to do an account lookup in Kuali to find the Fund Source Code.</a:t>
            </a:r>
          </a:p>
          <a:p>
            <a:pPr marL="0" indent="0">
              <a:buNone/>
            </a:pPr>
            <a:endParaRPr lang="en-US" dirty="0"/>
          </a:p>
          <a:p>
            <a:pPr>
              <a:buFont typeface="Arial" panose="020B0604020202020204" pitchFamily="34" charset="0"/>
              <a:buChar char="•"/>
            </a:pPr>
            <a:endParaRPr lang="en-US" dirty="0"/>
          </a:p>
        </p:txBody>
      </p:sp>
      <p:pic>
        <p:nvPicPr>
          <p:cNvPr id="2" name="Picture 1">
            <a:extLst>
              <a:ext uri="{FF2B5EF4-FFF2-40B4-BE49-F238E27FC236}">
                <a16:creationId xmlns:a16="http://schemas.microsoft.com/office/drawing/2014/main" id="{BC762D4D-6256-4A8F-B6E5-468904AB354F}"/>
              </a:ext>
            </a:extLst>
          </p:cNvPr>
          <p:cNvPicPr>
            <a:picLocks noChangeAspect="1"/>
          </p:cNvPicPr>
          <p:nvPr/>
        </p:nvPicPr>
        <p:blipFill>
          <a:blip r:embed="rId3"/>
          <a:stretch>
            <a:fillRect/>
          </a:stretch>
        </p:blipFill>
        <p:spPr>
          <a:xfrm>
            <a:off x="318961" y="1669808"/>
            <a:ext cx="8458200" cy="4813034"/>
          </a:xfrm>
          <a:prstGeom prst="rect">
            <a:avLst/>
          </a:prstGeom>
        </p:spPr>
      </p:pic>
    </p:spTree>
    <p:extLst>
      <p:ext uri="{BB962C8B-B14F-4D97-AF65-F5344CB8AC3E}">
        <p14:creationId xmlns:p14="http://schemas.microsoft.com/office/powerpoint/2010/main" val="4025751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81000" y="315985"/>
            <a:ext cx="8382000" cy="664797"/>
          </a:xfrm>
        </p:spPr>
        <p:txBody>
          <a:bodyPr/>
          <a:lstStyle/>
          <a:p>
            <a:pPr algn="ctr"/>
            <a:r>
              <a:rPr lang="en-US" dirty="0"/>
              <a:t> FINDING THE FUND SOURCE CODE</a:t>
            </a:r>
          </a:p>
        </p:txBody>
      </p:sp>
      <p:sp>
        <p:nvSpPr>
          <p:cNvPr id="7" name="Text Placeholder 6"/>
          <p:cNvSpPr>
            <a:spLocks noGrp="1"/>
          </p:cNvSpPr>
          <p:nvPr>
            <p:ph type="body" sz="quarter" idx="10"/>
          </p:nvPr>
        </p:nvSpPr>
        <p:spPr>
          <a:xfrm>
            <a:off x="126358" y="1150089"/>
            <a:ext cx="9001600" cy="373911"/>
          </a:xfrm>
        </p:spPr>
        <p:txBody>
          <a:bodyPr/>
          <a:lstStyle/>
          <a:p>
            <a:pPr marL="0" indent="0">
              <a:buNone/>
            </a:pPr>
            <a:r>
              <a:rPr lang="en-US" sz="2200" dirty="0"/>
              <a:t>Click on “CHART OF ACCOUNTS” to open the screen.  Click on “Account”.</a:t>
            </a:r>
          </a:p>
          <a:p>
            <a:pPr marL="0" indent="0">
              <a:buNone/>
            </a:pPr>
            <a:endParaRPr lang="en-US" dirty="0"/>
          </a:p>
          <a:p>
            <a:pPr>
              <a:buFont typeface="Arial" panose="020B0604020202020204" pitchFamily="34" charset="0"/>
              <a:buChar char="•"/>
            </a:pPr>
            <a:endParaRPr lang="en-US" dirty="0"/>
          </a:p>
        </p:txBody>
      </p:sp>
      <p:pic>
        <p:nvPicPr>
          <p:cNvPr id="3" name="Picture 2">
            <a:extLst>
              <a:ext uri="{FF2B5EF4-FFF2-40B4-BE49-F238E27FC236}">
                <a16:creationId xmlns:a16="http://schemas.microsoft.com/office/drawing/2014/main" id="{B40C259B-37B5-42E7-84BA-DB27E1D6200A}"/>
              </a:ext>
            </a:extLst>
          </p:cNvPr>
          <p:cNvPicPr>
            <a:picLocks noChangeAspect="1"/>
          </p:cNvPicPr>
          <p:nvPr/>
        </p:nvPicPr>
        <p:blipFill>
          <a:blip r:embed="rId3"/>
          <a:stretch>
            <a:fillRect/>
          </a:stretch>
        </p:blipFill>
        <p:spPr>
          <a:xfrm>
            <a:off x="439019" y="1524000"/>
            <a:ext cx="8323981" cy="5009923"/>
          </a:xfrm>
          <a:prstGeom prst="rect">
            <a:avLst/>
          </a:prstGeom>
        </p:spPr>
      </p:pic>
      <p:cxnSp>
        <p:nvCxnSpPr>
          <p:cNvPr id="5" name="Straight Arrow Connector 4">
            <a:extLst>
              <a:ext uri="{FF2B5EF4-FFF2-40B4-BE49-F238E27FC236}">
                <a16:creationId xmlns:a16="http://schemas.microsoft.com/office/drawing/2014/main" id="{88513316-0550-45B1-B4BD-91F1CFCFB845}"/>
              </a:ext>
            </a:extLst>
          </p:cNvPr>
          <p:cNvCxnSpPr>
            <a:cxnSpLocks/>
          </p:cNvCxnSpPr>
          <p:nvPr/>
        </p:nvCxnSpPr>
        <p:spPr>
          <a:xfrm flipH="1">
            <a:off x="1295400" y="3559554"/>
            <a:ext cx="533400" cy="312938"/>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8" name="Straight Arrow Connector 7">
            <a:extLst>
              <a:ext uri="{FF2B5EF4-FFF2-40B4-BE49-F238E27FC236}">
                <a16:creationId xmlns:a16="http://schemas.microsoft.com/office/drawing/2014/main" id="{AFF08114-8625-433C-9C82-276C5DB8DC27}"/>
              </a:ext>
            </a:extLst>
          </p:cNvPr>
          <p:cNvCxnSpPr>
            <a:cxnSpLocks/>
          </p:cNvCxnSpPr>
          <p:nvPr/>
        </p:nvCxnSpPr>
        <p:spPr>
          <a:xfrm flipH="1">
            <a:off x="3048000" y="2514600"/>
            <a:ext cx="533400" cy="312938"/>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477645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81000" y="315985"/>
            <a:ext cx="8382000" cy="664797"/>
          </a:xfrm>
        </p:spPr>
        <p:txBody>
          <a:bodyPr/>
          <a:lstStyle/>
          <a:p>
            <a:pPr algn="ctr"/>
            <a:r>
              <a:rPr lang="en-US" dirty="0"/>
              <a:t> FINDING THE FUND SOURCE CODE</a:t>
            </a:r>
          </a:p>
        </p:txBody>
      </p:sp>
      <p:sp>
        <p:nvSpPr>
          <p:cNvPr id="7" name="Text Placeholder 6"/>
          <p:cNvSpPr>
            <a:spLocks noGrp="1"/>
          </p:cNvSpPr>
          <p:nvPr>
            <p:ph type="body" sz="quarter" idx="10"/>
          </p:nvPr>
        </p:nvSpPr>
        <p:spPr>
          <a:xfrm>
            <a:off x="126358" y="1150089"/>
            <a:ext cx="9001600" cy="526311"/>
          </a:xfrm>
        </p:spPr>
        <p:txBody>
          <a:bodyPr/>
          <a:lstStyle/>
          <a:p>
            <a:pPr marL="0" indent="0">
              <a:buNone/>
            </a:pPr>
            <a:r>
              <a:rPr lang="en-US" sz="2200" dirty="0"/>
              <a:t>Enter the account number (use 1314160) and click on “Search”.</a:t>
            </a:r>
          </a:p>
          <a:p>
            <a:pPr marL="0" indent="0">
              <a:buNone/>
            </a:pPr>
            <a:endParaRPr lang="en-US" dirty="0"/>
          </a:p>
          <a:p>
            <a:pPr marL="0" indent="0">
              <a:buNone/>
            </a:pPr>
            <a:endParaRPr lang="en-US" dirty="0"/>
          </a:p>
        </p:txBody>
      </p:sp>
      <p:pic>
        <p:nvPicPr>
          <p:cNvPr id="2" name="Picture 1">
            <a:extLst>
              <a:ext uri="{FF2B5EF4-FFF2-40B4-BE49-F238E27FC236}">
                <a16:creationId xmlns:a16="http://schemas.microsoft.com/office/drawing/2014/main" id="{F4B77FC5-DC27-4C08-AC4C-A78E293FCDB2}"/>
              </a:ext>
            </a:extLst>
          </p:cNvPr>
          <p:cNvPicPr>
            <a:picLocks noChangeAspect="1"/>
          </p:cNvPicPr>
          <p:nvPr/>
        </p:nvPicPr>
        <p:blipFill>
          <a:blip r:embed="rId3"/>
          <a:stretch>
            <a:fillRect/>
          </a:stretch>
        </p:blipFill>
        <p:spPr>
          <a:xfrm>
            <a:off x="414046" y="1968572"/>
            <a:ext cx="8315907" cy="3739339"/>
          </a:xfrm>
          <a:prstGeom prst="rect">
            <a:avLst/>
          </a:prstGeom>
        </p:spPr>
      </p:pic>
      <p:cxnSp>
        <p:nvCxnSpPr>
          <p:cNvPr id="5" name="Straight Arrow Connector 4">
            <a:extLst>
              <a:ext uri="{FF2B5EF4-FFF2-40B4-BE49-F238E27FC236}">
                <a16:creationId xmlns:a16="http://schemas.microsoft.com/office/drawing/2014/main" id="{801AC3A5-278B-4229-9318-C36AF95A5144}"/>
              </a:ext>
            </a:extLst>
          </p:cNvPr>
          <p:cNvCxnSpPr>
            <a:cxnSpLocks/>
          </p:cNvCxnSpPr>
          <p:nvPr/>
        </p:nvCxnSpPr>
        <p:spPr>
          <a:xfrm flipH="1">
            <a:off x="5105400" y="2667000"/>
            <a:ext cx="533400" cy="312938"/>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8" name="Straight Arrow Connector 7">
            <a:extLst>
              <a:ext uri="{FF2B5EF4-FFF2-40B4-BE49-F238E27FC236}">
                <a16:creationId xmlns:a16="http://schemas.microsoft.com/office/drawing/2014/main" id="{6DD3E350-C40C-4974-B729-21C5A8EF3D7E}"/>
              </a:ext>
            </a:extLst>
          </p:cNvPr>
          <p:cNvCxnSpPr>
            <a:cxnSpLocks/>
          </p:cNvCxnSpPr>
          <p:nvPr/>
        </p:nvCxnSpPr>
        <p:spPr>
          <a:xfrm flipH="1">
            <a:off x="4360458" y="5105400"/>
            <a:ext cx="533400" cy="312938"/>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1589183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81000" y="315985"/>
            <a:ext cx="8382000" cy="664797"/>
          </a:xfrm>
        </p:spPr>
        <p:txBody>
          <a:bodyPr/>
          <a:lstStyle/>
          <a:p>
            <a:pPr algn="ctr"/>
            <a:r>
              <a:rPr lang="en-US" dirty="0"/>
              <a:t> FINDING THE FUND SOURCE CODE</a:t>
            </a:r>
          </a:p>
        </p:txBody>
      </p:sp>
      <p:sp>
        <p:nvSpPr>
          <p:cNvPr id="7" name="Text Placeholder 6"/>
          <p:cNvSpPr>
            <a:spLocks noGrp="1"/>
          </p:cNvSpPr>
          <p:nvPr>
            <p:ph type="body" sz="quarter" idx="10"/>
          </p:nvPr>
        </p:nvSpPr>
        <p:spPr>
          <a:xfrm>
            <a:off x="126358" y="1150089"/>
            <a:ext cx="9001600" cy="373911"/>
          </a:xfrm>
        </p:spPr>
        <p:txBody>
          <a:bodyPr/>
          <a:lstStyle/>
          <a:p>
            <a:pPr marL="0" indent="0">
              <a:buNone/>
            </a:pPr>
            <a:r>
              <a:rPr lang="en-US" sz="2200" dirty="0"/>
              <a:t>When you have your result, click on the underlined Account Number.</a:t>
            </a:r>
          </a:p>
          <a:p>
            <a:pPr marL="0" indent="0">
              <a:buNone/>
            </a:pPr>
            <a:endParaRPr lang="en-US" dirty="0"/>
          </a:p>
          <a:p>
            <a:pPr marL="0" indent="0">
              <a:buNone/>
            </a:pPr>
            <a:endParaRPr lang="en-US" dirty="0"/>
          </a:p>
        </p:txBody>
      </p:sp>
      <p:pic>
        <p:nvPicPr>
          <p:cNvPr id="3" name="Picture 2">
            <a:extLst>
              <a:ext uri="{FF2B5EF4-FFF2-40B4-BE49-F238E27FC236}">
                <a16:creationId xmlns:a16="http://schemas.microsoft.com/office/drawing/2014/main" id="{EA2C3EC5-2C99-49F3-9B38-7DA44D472005}"/>
              </a:ext>
            </a:extLst>
          </p:cNvPr>
          <p:cNvPicPr>
            <a:picLocks noChangeAspect="1"/>
          </p:cNvPicPr>
          <p:nvPr/>
        </p:nvPicPr>
        <p:blipFill>
          <a:blip r:embed="rId3"/>
          <a:stretch>
            <a:fillRect/>
          </a:stretch>
        </p:blipFill>
        <p:spPr>
          <a:xfrm>
            <a:off x="536330" y="1828800"/>
            <a:ext cx="8071339" cy="4460143"/>
          </a:xfrm>
          <a:prstGeom prst="rect">
            <a:avLst/>
          </a:prstGeom>
        </p:spPr>
      </p:pic>
      <p:cxnSp>
        <p:nvCxnSpPr>
          <p:cNvPr id="5" name="Straight Arrow Connector 4">
            <a:extLst>
              <a:ext uri="{FF2B5EF4-FFF2-40B4-BE49-F238E27FC236}">
                <a16:creationId xmlns:a16="http://schemas.microsoft.com/office/drawing/2014/main" id="{3491F3A6-C2B8-42AF-8FC7-3203D8D2AA5A}"/>
              </a:ext>
            </a:extLst>
          </p:cNvPr>
          <p:cNvCxnSpPr>
            <a:cxnSpLocks/>
          </p:cNvCxnSpPr>
          <p:nvPr/>
        </p:nvCxnSpPr>
        <p:spPr>
          <a:xfrm flipH="1">
            <a:off x="1600200" y="5638800"/>
            <a:ext cx="533400" cy="312938"/>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7802394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81000" y="315985"/>
            <a:ext cx="8382000" cy="664797"/>
          </a:xfrm>
        </p:spPr>
        <p:txBody>
          <a:bodyPr/>
          <a:lstStyle/>
          <a:p>
            <a:pPr algn="ctr"/>
            <a:r>
              <a:rPr lang="en-US" dirty="0"/>
              <a:t> FINDING THE FUND SOURCE CODE</a:t>
            </a:r>
          </a:p>
        </p:txBody>
      </p:sp>
      <p:sp>
        <p:nvSpPr>
          <p:cNvPr id="7" name="Text Placeholder 6"/>
          <p:cNvSpPr>
            <a:spLocks noGrp="1"/>
          </p:cNvSpPr>
          <p:nvPr>
            <p:ph type="body" sz="quarter" idx="10"/>
          </p:nvPr>
        </p:nvSpPr>
        <p:spPr>
          <a:xfrm>
            <a:off x="126358" y="1150089"/>
            <a:ext cx="9001600" cy="450111"/>
          </a:xfrm>
        </p:spPr>
        <p:txBody>
          <a:bodyPr/>
          <a:lstStyle/>
          <a:p>
            <a:pPr marL="0" indent="0">
              <a:buNone/>
            </a:pPr>
            <a:r>
              <a:rPr lang="en-US" sz="2200" dirty="0"/>
              <a:t>The fund Source Code is located on the right side towards the bottom.</a:t>
            </a:r>
          </a:p>
          <a:p>
            <a:pPr marL="0" indent="0">
              <a:buNone/>
            </a:pPr>
            <a:endParaRPr lang="en-US" dirty="0"/>
          </a:p>
          <a:p>
            <a:pPr marL="0" indent="0">
              <a:buNone/>
            </a:pPr>
            <a:endParaRPr lang="en-US" dirty="0"/>
          </a:p>
        </p:txBody>
      </p:sp>
      <p:pic>
        <p:nvPicPr>
          <p:cNvPr id="2" name="Picture 1">
            <a:extLst>
              <a:ext uri="{FF2B5EF4-FFF2-40B4-BE49-F238E27FC236}">
                <a16:creationId xmlns:a16="http://schemas.microsoft.com/office/drawing/2014/main" id="{4DC1170C-B890-42F7-B33D-A02DD0C0F420}"/>
              </a:ext>
            </a:extLst>
          </p:cNvPr>
          <p:cNvPicPr>
            <a:picLocks noChangeAspect="1"/>
          </p:cNvPicPr>
          <p:nvPr/>
        </p:nvPicPr>
        <p:blipFill>
          <a:blip r:embed="rId3"/>
          <a:stretch>
            <a:fillRect/>
          </a:stretch>
        </p:blipFill>
        <p:spPr>
          <a:xfrm>
            <a:off x="703201" y="1631219"/>
            <a:ext cx="7737598" cy="4631293"/>
          </a:xfrm>
          <a:prstGeom prst="rect">
            <a:avLst/>
          </a:prstGeom>
        </p:spPr>
      </p:pic>
      <p:cxnSp>
        <p:nvCxnSpPr>
          <p:cNvPr id="5" name="Straight Arrow Connector 4">
            <a:extLst>
              <a:ext uri="{FF2B5EF4-FFF2-40B4-BE49-F238E27FC236}">
                <a16:creationId xmlns:a16="http://schemas.microsoft.com/office/drawing/2014/main" id="{E78B7376-EE8A-470E-BE87-DF5ECADAC2B7}"/>
              </a:ext>
            </a:extLst>
          </p:cNvPr>
          <p:cNvCxnSpPr>
            <a:cxnSpLocks/>
          </p:cNvCxnSpPr>
          <p:nvPr/>
        </p:nvCxnSpPr>
        <p:spPr>
          <a:xfrm flipH="1">
            <a:off x="6477000" y="5791200"/>
            <a:ext cx="533400" cy="312938"/>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41564715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209F4B8-B7C6-47CF-A85E-F009E16F3DD5}"/>
              </a:ext>
            </a:extLst>
          </p:cNvPr>
          <p:cNvPicPr>
            <a:picLocks noChangeAspect="1"/>
          </p:cNvPicPr>
          <p:nvPr/>
        </p:nvPicPr>
        <p:blipFill>
          <a:blip r:embed="rId3"/>
          <a:stretch>
            <a:fillRect/>
          </a:stretch>
        </p:blipFill>
        <p:spPr>
          <a:xfrm>
            <a:off x="471494" y="1600200"/>
            <a:ext cx="8201011" cy="4937692"/>
          </a:xfrm>
          <a:prstGeom prst="rect">
            <a:avLst/>
          </a:prstGeom>
        </p:spPr>
      </p:pic>
      <p:sp>
        <p:nvSpPr>
          <p:cNvPr id="6" name="Title 1"/>
          <p:cNvSpPr>
            <a:spLocks noGrp="1"/>
          </p:cNvSpPr>
          <p:nvPr>
            <p:ph type="title"/>
          </p:nvPr>
        </p:nvSpPr>
        <p:spPr>
          <a:xfrm>
            <a:off x="381000" y="315985"/>
            <a:ext cx="8382000" cy="664797"/>
          </a:xfrm>
        </p:spPr>
        <p:txBody>
          <a:bodyPr/>
          <a:lstStyle/>
          <a:p>
            <a:pPr algn="ctr"/>
            <a:r>
              <a:rPr lang="en-US" dirty="0"/>
              <a:t> FINDING THE FUND SOURCE CODE</a:t>
            </a:r>
          </a:p>
        </p:txBody>
      </p:sp>
      <p:sp>
        <p:nvSpPr>
          <p:cNvPr id="7" name="Text Placeholder 6"/>
          <p:cNvSpPr>
            <a:spLocks noGrp="1"/>
          </p:cNvSpPr>
          <p:nvPr>
            <p:ph type="body" sz="quarter" idx="10"/>
          </p:nvPr>
        </p:nvSpPr>
        <p:spPr>
          <a:xfrm>
            <a:off x="126358" y="1150089"/>
            <a:ext cx="9001600" cy="450111"/>
          </a:xfrm>
        </p:spPr>
        <p:txBody>
          <a:bodyPr/>
          <a:lstStyle/>
          <a:p>
            <a:pPr marL="0" indent="0">
              <a:buNone/>
            </a:pPr>
            <a:r>
              <a:rPr lang="en-US" sz="2200" dirty="0"/>
              <a:t>To close the Account Screen, look for the “X” next to “COLLAPSE ALL”. </a:t>
            </a:r>
            <a:endParaRPr lang="en-US" dirty="0"/>
          </a:p>
          <a:p>
            <a:pPr marL="0" indent="0">
              <a:buNone/>
            </a:pPr>
            <a:endParaRPr lang="en-US" dirty="0"/>
          </a:p>
        </p:txBody>
      </p:sp>
      <p:sp>
        <p:nvSpPr>
          <p:cNvPr id="10" name="Oval 9">
            <a:extLst>
              <a:ext uri="{FF2B5EF4-FFF2-40B4-BE49-F238E27FC236}">
                <a16:creationId xmlns:a16="http://schemas.microsoft.com/office/drawing/2014/main" id="{59ADD768-1342-40FB-85AA-76E78D6D7DC6}"/>
              </a:ext>
            </a:extLst>
          </p:cNvPr>
          <p:cNvSpPr/>
          <p:nvPr/>
        </p:nvSpPr>
        <p:spPr>
          <a:xfrm>
            <a:off x="8153399" y="1905000"/>
            <a:ext cx="519105" cy="450110"/>
          </a:xfrm>
          <a:prstGeom prst="ellipse">
            <a:avLst/>
          </a:prstGeom>
          <a:noFill/>
          <a:ln w="381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14583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71200" y="152401"/>
            <a:ext cx="9001600" cy="700147"/>
          </a:xfrm>
        </p:spPr>
        <p:txBody>
          <a:bodyPr/>
          <a:lstStyle/>
          <a:p>
            <a:pPr marL="0" indent="0">
              <a:buNone/>
            </a:pPr>
            <a:r>
              <a:rPr lang="en-US" sz="2200" dirty="0"/>
              <a:t>Once you are back to the Account Lookup, you can either click on “</a:t>
            </a:r>
            <a:r>
              <a:rPr lang="en-US" sz="2200" dirty="0" err="1"/>
              <a:t>kuali</a:t>
            </a:r>
            <a:r>
              <a:rPr lang="en-US" sz="2200" dirty="0"/>
              <a:t>” to go back to the home page or click in the grey area to open the table of contents. </a:t>
            </a:r>
            <a:endParaRPr lang="en-US" dirty="0"/>
          </a:p>
          <a:p>
            <a:pPr marL="0" indent="0">
              <a:buNone/>
            </a:pPr>
            <a:endParaRPr lang="en-US" dirty="0"/>
          </a:p>
        </p:txBody>
      </p:sp>
      <p:pic>
        <p:nvPicPr>
          <p:cNvPr id="3" name="Picture 2">
            <a:extLst>
              <a:ext uri="{FF2B5EF4-FFF2-40B4-BE49-F238E27FC236}">
                <a16:creationId xmlns:a16="http://schemas.microsoft.com/office/drawing/2014/main" id="{35235387-1CEF-4FF7-B54B-0029CAF80542}"/>
              </a:ext>
            </a:extLst>
          </p:cNvPr>
          <p:cNvPicPr>
            <a:picLocks noChangeAspect="1"/>
          </p:cNvPicPr>
          <p:nvPr/>
        </p:nvPicPr>
        <p:blipFill>
          <a:blip r:embed="rId3"/>
          <a:stretch>
            <a:fillRect/>
          </a:stretch>
        </p:blipFill>
        <p:spPr>
          <a:xfrm>
            <a:off x="439947" y="1147762"/>
            <a:ext cx="8264105" cy="4562475"/>
          </a:xfrm>
          <a:prstGeom prst="rect">
            <a:avLst/>
          </a:prstGeom>
        </p:spPr>
      </p:pic>
      <p:cxnSp>
        <p:nvCxnSpPr>
          <p:cNvPr id="5" name="Straight Arrow Connector 4">
            <a:extLst>
              <a:ext uri="{FF2B5EF4-FFF2-40B4-BE49-F238E27FC236}">
                <a16:creationId xmlns:a16="http://schemas.microsoft.com/office/drawing/2014/main" id="{54C88DC1-7D84-4799-95DF-D0C43B5CD62B}"/>
              </a:ext>
            </a:extLst>
          </p:cNvPr>
          <p:cNvCxnSpPr>
            <a:cxnSpLocks/>
          </p:cNvCxnSpPr>
          <p:nvPr/>
        </p:nvCxnSpPr>
        <p:spPr>
          <a:xfrm flipH="1" flipV="1">
            <a:off x="533400" y="2057400"/>
            <a:ext cx="381000" cy="304800"/>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
        <p:nvSpPr>
          <p:cNvPr id="8" name="Oval 7">
            <a:extLst>
              <a:ext uri="{FF2B5EF4-FFF2-40B4-BE49-F238E27FC236}">
                <a16:creationId xmlns:a16="http://schemas.microsoft.com/office/drawing/2014/main" id="{6A3F10E0-FC21-42C0-9B7F-D08AA7806411}"/>
              </a:ext>
            </a:extLst>
          </p:cNvPr>
          <p:cNvSpPr/>
          <p:nvPr/>
        </p:nvSpPr>
        <p:spPr>
          <a:xfrm>
            <a:off x="273847" y="1066800"/>
            <a:ext cx="792953" cy="450110"/>
          </a:xfrm>
          <a:prstGeom prst="ellipse">
            <a:avLst/>
          </a:prstGeom>
          <a:noFill/>
          <a:ln w="381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852943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1+#ppt_w/2"/>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154538" y="228600"/>
            <a:ext cx="9001600" cy="443198"/>
          </a:xfrm>
        </p:spPr>
        <p:txBody>
          <a:bodyPr/>
          <a:lstStyle/>
          <a:p>
            <a:pPr marL="0" indent="0">
              <a:buNone/>
            </a:pPr>
            <a:r>
              <a:rPr lang="en-US" dirty="0"/>
              <a:t>You should now be back at the Home page.</a:t>
            </a:r>
          </a:p>
        </p:txBody>
      </p:sp>
      <p:pic>
        <p:nvPicPr>
          <p:cNvPr id="3" name="Picture 2">
            <a:extLst>
              <a:ext uri="{FF2B5EF4-FFF2-40B4-BE49-F238E27FC236}">
                <a16:creationId xmlns:a16="http://schemas.microsoft.com/office/drawing/2014/main" id="{79FE8045-36AD-4A77-9DC3-B2528D1B9A5A}"/>
              </a:ext>
            </a:extLst>
          </p:cNvPr>
          <p:cNvPicPr>
            <a:picLocks noChangeAspect="1"/>
          </p:cNvPicPr>
          <p:nvPr/>
        </p:nvPicPr>
        <p:blipFill>
          <a:blip r:embed="rId3"/>
          <a:stretch>
            <a:fillRect/>
          </a:stretch>
        </p:blipFill>
        <p:spPr>
          <a:xfrm>
            <a:off x="647700" y="914400"/>
            <a:ext cx="7848600" cy="4651022"/>
          </a:xfrm>
          <a:prstGeom prst="rect">
            <a:avLst/>
          </a:prstGeom>
        </p:spPr>
      </p:pic>
      <p:cxnSp>
        <p:nvCxnSpPr>
          <p:cNvPr id="4" name="Straight Arrow Connector 3">
            <a:extLst>
              <a:ext uri="{FF2B5EF4-FFF2-40B4-BE49-F238E27FC236}">
                <a16:creationId xmlns:a16="http://schemas.microsoft.com/office/drawing/2014/main" id="{91D82888-660A-40A8-9833-DB492B4680E4}"/>
              </a:ext>
            </a:extLst>
          </p:cNvPr>
          <p:cNvCxnSpPr>
            <a:cxnSpLocks/>
          </p:cNvCxnSpPr>
          <p:nvPr/>
        </p:nvCxnSpPr>
        <p:spPr>
          <a:xfrm flipH="1">
            <a:off x="3200400" y="1447800"/>
            <a:ext cx="533400" cy="312938"/>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48477212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152400"/>
            <a:ext cx="8229600" cy="307777"/>
          </a:xfrm>
        </p:spPr>
        <p:txBody>
          <a:bodyPr/>
          <a:lstStyle/>
          <a:p>
            <a:pPr algn="ctr">
              <a:lnSpc>
                <a:spcPct val="100000"/>
              </a:lnSpc>
            </a:pPr>
            <a:r>
              <a:rPr lang="en-US" sz="2000" dirty="0"/>
              <a:t>RELATIONSHIP BETWEEN THE ACCOUNT NUMBER AND THE FUND SOURCE CODE</a:t>
            </a:r>
          </a:p>
        </p:txBody>
      </p:sp>
      <p:sp>
        <p:nvSpPr>
          <p:cNvPr id="2" name="Text Placeholder 1"/>
          <p:cNvSpPr>
            <a:spLocks noGrp="1"/>
          </p:cNvSpPr>
          <p:nvPr>
            <p:ph type="body" sz="quarter" idx="10"/>
          </p:nvPr>
        </p:nvSpPr>
        <p:spPr>
          <a:xfrm>
            <a:off x="2171700" y="609600"/>
            <a:ext cx="4800600" cy="5881610"/>
          </a:xfrm>
        </p:spPr>
        <p:txBody>
          <a:bodyPr/>
          <a:lstStyle/>
          <a:p>
            <a:pPr marL="0" indent="0">
              <a:buNone/>
            </a:pPr>
            <a:r>
              <a:rPr lang="en-US" sz="1400" dirty="0">
                <a:solidFill>
                  <a:srgbClr val="FFFF00"/>
                </a:solidFill>
              </a:rPr>
              <a:t>CSU FUNDS</a:t>
            </a:r>
          </a:p>
          <a:p>
            <a:r>
              <a:rPr lang="en-US" sz="1200" b="1" dirty="0"/>
              <a:t>Fund Source Codes 11, 61, and 71</a:t>
            </a:r>
          </a:p>
          <a:p>
            <a:pPr marL="0" indent="0">
              <a:buNone/>
            </a:pPr>
            <a:r>
              <a:rPr lang="en-US" sz="1200" dirty="0"/>
              <a:t>11  Sponsored-Internal-</a:t>
            </a:r>
            <a:r>
              <a:rPr lang="en-US" sz="1200" dirty="0" err="1"/>
              <a:t>NonFederal</a:t>
            </a:r>
            <a:endParaRPr lang="en-US" sz="1200" dirty="0"/>
          </a:p>
          <a:p>
            <a:pPr marL="0" indent="0">
              <a:buNone/>
            </a:pPr>
            <a:r>
              <a:rPr lang="en-US" sz="1200" dirty="0"/>
              <a:t>61  </a:t>
            </a:r>
            <a:r>
              <a:rPr lang="en-US" sz="1200" dirty="0" err="1"/>
              <a:t>NonSponsored</a:t>
            </a:r>
            <a:r>
              <a:rPr lang="en-US" sz="1200" dirty="0"/>
              <a:t>-Internal-</a:t>
            </a:r>
            <a:r>
              <a:rPr lang="en-US" sz="1200" dirty="0" err="1"/>
              <a:t>NonFederal</a:t>
            </a:r>
            <a:r>
              <a:rPr lang="en-US" sz="1200" dirty="0"/>
              <a:t>-Miscellaneous</a:t>
            </a:r>
          </a:p>
          <a:p>
            <a:pPr marL="0" indent="0">
              <a:buNone/>
            </a:pPr>
            <a:r>
              <a:rPr lang="en-US" sz="1200" dirty="0"/>
              <a:t>71  </a:t>
            </a:r>
            <a:r>
              <a:rPr lang="en-US" sz="1200" dirty="0" err="1"/>
              <a:t>NonSponsored</a:t>
            </a:r>
            <a:r>
              <a:rPr lang="en-US" sz="1200" dirty="0"/>
              <a:t>-External-</a:t>
            </a:r>
            <a:r>
              <a:rPr lang="en-US" sz="1200" dirty="0" err="1"/>
              <a:t>NonFederal</a:t>
            </a:r>
            <a:r>
              <a:rPr lang="en-US" sz="1200" dirty="0"/>
              <a:t>-Miscellaneous</a:t>
            </a:r>
          </a:p>
          <a:p>
            <a:pPr marL="0" indent="0">
              <a:buNone/>
            </a:pPr>
            <a:r>
              <a:rPr lang="en-US" sz="1200" dirty="0"/>
              <a:t>Plant funds also have specific object codes.</a:t>
            </a:r>
          </a:p>
          <a:p>
            <a:r>
              <a:rPr lang="en-US" sz="1200" dirty="0"/>
              <a:t>These are usually 77 funds.</a:t>
            </a:r>
          </a:p>
          <a:p>
            <a:r>
              <a:rPr lang="en-US" sz="1200" dirty="0"/>
              <a:t>Fund Source Codes 11, 61, and 71</a:t>
            </a:r>
          </a:p>
          <a:p>
            <a:pPr marL="0" indent="0">
              <a:buNone/>
            </a:pPr>
            <a:r>
              <a:rPr lang="en-US" sz="1200" dirty="0"/>
              <a:t>County Extension funds.</a:t>
            </a:r>
          </a:p>
          <a:p>
            <a:r>
              <a:rPr lang="en-US" sz="1200" dirty="0"/>
              <a:t>These are usually 99 funds with Org Code 4XXX.</a:t>
            </a:r>
          </a:p>
          <a:p>
            <a:r>
              <a:rPr lang="en-US" sz="1200" dirty="0"/>
              <a:t>Fund Source Codes 61 and 71</a:t>
            </a:r>
          </a:p>
          <a:p>
            <a:pPr marL="0" indent="0">
              <a:buNone/>
            </a:pPr>
            <a:endParaRPr lang="en-US" sz="1200" dirty="0"/>
          </a:p>
          <a:p>
            <a:pPr marL="0" indent="0">
              <a:buNone/>
            </a:pPr>
            <a:r>
              <a:rPr lang="en-US" sz="1400" dirty="0">
                <a:solidFill>
                  <a:srgbClr val="99FF99"/>
                </a:solidFill>
              </a:rPr>
              <a:t>FEDERAL FUNDS (need to be tracked separately)</a:t>
            </a:r>
          </a:p>
          <a:p>
            <a:r>
              <a:rPr lang="en-US" sz="1200" b="1" dirty="0"/>
              <a:t>Fund Source Codes 22, 32, 34, 41, and 51</a:t>
            </a:r>
          </a:p>
          <a:p>
            <a:pPr marL="0" indent="0">
              <a:buNone/>
            </a:pPr>
            <a:r>
              <a:rPr lang="en-US" sz="1200" dirty="0"/>
              <a:t>22  Sponsored-External-</a:t>
            </a:r>
            <a:r>
              <a:rPr lang="en-US" sz="1200" dirty="0" err="1"/>
              <a:t>SubFederal</a:t>
            </a:r>
            <a:r>
              <a:rPr lang="en-US" sz="1200" dirty="0"/>
              <a:t>-Private</a:t>
            </a:r>
          </a:p>
          <a:p>
            <a:pPr marL="0" indent="0">
              <a:buNone/>
            </a:pPr>
            <a:r>
              <a:rPr lang="en-US" sz="1200" dirty="0"/>
              <a:t>32  Sponsored-External-</a:t>
            </a:r>
            <a:r>
              <a:rPr lang="en-US" sz="1200" dirty="0" err="1"/>
              <a:t>SubFederal</a:t>
            </a:r>
            <a:r>
              <a:rPr lang="en-US" sz="1200" dirty="0"/>
              <a:t>-Colorado-State Agency</a:t>
            </a:r>
          </a:p>
          <a:p>
            <a:pPr marL="0" indent="0">
              <a:buNone/>
            </a:pPr>
            <a:r>
              <a:rPr lang="en-US" sz="1200" dirty="0"/>
              <a:t>34  Sponsored-External-</a:t>
            </a:r>
            <a:r>
              <a:rPr lang="en-US" sz="1200" dirty="0" err="1"/>
              <a:t>SubFederal</a:t>
            </a:r>
            <a:r>
              <a:rPr lang="en-US" sz="1200" dirty="0"/>
              <a:t>-Colorado-Local Agency</a:t>
            </a:r>
          </a:p>
          <a:p>
            <a:pPr marL="0" indent="0">
              <a:buNone/>
            </a:pPr>
            <a:r>
              <a:rPr lang="en-US" sz="1200" dirty="0"/>
              <a:t>41  Sponsored-External-Federal Agency</a:t>
            </a:r>
          </a:p>
          <a:p>
            <a:pPr marL="0" indent="0">
              <a:buNone/>
            </a:pPr>
            <a:r>
              <a:rPr lang="en-US" sz="1200" dirty="0"/>
              <a:t>51  </a:t>
            </a:r>
            <a:r>
              <a:rPr lang="en-US" sz="1200" dirty="0" err="1"/>
              <a:t>NonSponsored</a:t>
            </a:r>
            <a:r>
              <a:rPr lang="en-US" sz="1200" dirty="0"/>
              <a:t>-External-Federal Agency</a:t>
            </a:r>
          </a:p>
          <a:p>
            <a:pPr marL="0" indent="0">
              <a:buNone/>
            </a:pPr>
            <a:r>
              <a:rPr lang="en-US" sz="1200" dirty="0"/>
              <a:t>These are usually 53 funds but can also be other.</a:t>
            </a:r>
          </a:p>
          <a:p>
            <a:pPr marL="0" indent="0">
              <a:buNone/>
            </a:pPr>
            <a:endParaRPr lang="en-US" sz="1200" dirty="0"/>
          </a:p>
          <a:p>
            <a:pPr marL="0" indent="0">
              <a:buNone/>
            </a:pPr>
            <a:r>
              <a:rPr lang="en-US" sz="1400" dirty="0">
                <a:solidFill>
                  <a:schemeClr val="accent3"/>
                </a:solidFill>
              </a:rPr>
              <a:t>SPONSOR FUNDS</a:t>
            </a:r>
          </a:p>
          <a:p>
            <a:r>
              <a:rPr lang="en-US" sz="1200" b="1" dirty="0"/>
              <a:t>Fund Source Codes 21, 31, 33, and 35</a:t>
            </a:r>
          </a:p>
          <a:p>
            <a:pPr marL="0" indent="0">
              <a:buNone/>
            </a:pPr>
            <a:r>
              <a:rPr lang="en-US" sz="1200" dirty="0"/>
              <a:t>21  Sponsored-External-</a:t>
            </a:r>
            <a:r>
              <a:rPr lang="en-US" sz="1200" dirty="0" err="1"/>
              <a:t>NonFederal</a:t>
            </a:r>
            <a:r>
              <a:rPr lang="en-US" sz="1200" dirty="0"/>
              <a:t>-Private</a:t>
            </a:r>
          </a:p>
          <a:p>
            <a:pPr marL="0" indent="0">
              <a:buNone/>
            </a:pPr>
            <a:r>
              <a:rPr lang="en-US" sz="1200" dirty="0"/>
              <a:t>31  Sponsored-External-</a:t>
            </a:r>
            <a:r>
              <a:rPr lang="en-US" sz="1200" dirty="0" err="1"/>
              <a:t>NonFederal</a:t>
            </a:r>
            <a:r>
              <a:rPr lang="en-US" sz="1200" dirty="0"/>
              <a:t>-Colorado-State Agency</a:t>
            </a:r>
          </a:p>
          <a:p>
            <a:pPr marL="0" indent="0">
              <a:buNone/>
            </a:pPr>
            <a:r>
              <a:rPr lang="en-US" sz="1200" dirty="0"/>
              <a:t>33  Sponsored-External-</a:t>
            </a:r>
            <a:r>
              <a:rPr lang="en-US" sz="1200" dirty="0" err="1"/>
              <a:t>NonFederal</a:t>
            </a:r>
            <a:r>
              <a:rPr lang="en-US" sz="1200" dirty="0"/>
              <a:t>-Colorado-Local Agency</a:t>
            </a:r>
          </a:p>
          <a:p>
            <a:pPr marL="0" indent="0">
              <a:buNone/>
            </a:pPr>
            <a:r>
              <a:rPr lang="en-US" sz="1200" dirty="0"/>
              <a:t>35  Sponsored-External-</a:t>
            </a:r>
            <a:r>
              <a:rPr lang="en-US" sz="1200" dirty="0" err="1"/>
              <a:t>NonFederal</a:t>
            </a:r>
            <a:r>
              <a:rPr lang="en-US" sz="1200" dirty="0"/>
              <a:t>-Colorado State Agency-</a:t>
            </a:r>
            <a:r>
              <a:rPr lang="en-US" sz="1200" dirty="0" err="1"/>
              <a:t>STx</a:t>
            </a:r>
            <a:endParaRPr lang="en-US" sz="1200" dirty="0"/>
          </a:p>
          <a:p>
            <a:pPr marL="0" indent="0">
              <a:buNone/>
            </a:pPr>
            <a:r>
              <a:rPr lang="en-US" sz="1200" dirty="0"/>
              <a:t>These are usually 53 funds but can also be other.</a:t>
            </a:r>
          </a:p>
          <a:p>
            <a:pPr marL="0" indent="0">
              <a:buNone/>
            </a:pPr>
            <a:endParaRPr lang="en-US" sz="800" dirty="0"/>
          </a:p>
        </p:txBody>
      </p:sp>
    </p:spTree>
    <p:extLst>
      <p:ext uri="{BB962C8B-B14F-4D97-AF65-F5344CB8AC3E}">
        <p14:creationId xmlns:p14="http://schemas.microsoft.com/office/powerpoint/2010/main" val="9305473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xEl>
                                              <p:pRg st="15" end="1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
                                            <p:txEl>
                                              <p:pRg st="16" end="1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
                                            <p:txEl>
                                              <p:pRg st="17" end="17"/>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
                                            <p:txEl>
                                              <p:pRg st="18" end="18"/>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
                                            <p:txEl>
                                              <p:pRg st="19" end="19"/>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
                                            <p:txEl>
                                              <p:pRg st="21" end="21"/>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
                                            <p:txEl>
                                              <p:pRg st="22" end="22"/>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
                                            <p:txEl>
                                              <p:pRg st="23" end="23"/>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
                                            <p:txEl>
                                              <p:pRg st="24" end="24"/>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
                                            <p:txEl>
                                              <p:pRg st="25" end="25"/>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
                                            <p:txEl>
                                              <p:pRg st="26" end="26"/>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
                                            <p:txEl>
                                              <p:pRg st="27" end="2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2AF4AE-2196-47F7-8251-FDCDB26EC558}"/>
              </a:ext>
            </a:extLst>
          </p:cNvPr>
          <p:cNvSpPr/>
          <p:nvPr/>
        </p:nvSpPr>
        <p:spPr>
          <a:xfrm>
            <a:off x="1371600" y="2667000"/>
            <a:ext cx="6400800" cy="369332"/>
          </a:xfrm>
          <a:prstGeom prst="rect">
            <a:avLst/>
          </a:prstGeom>
        </p:spPr>
        <p:txBody>
          <a:bodyPr wrap="square">
            <a:spAutoFit/>
          </a:bodyPr>
          <a:lstStyle/>
          <a:p>
            <a:r>
              <a:rPr lang="en-US" dirty="0">
                <a:hlinkClick r:id="rId2"/>
              </a:rPr>
              <a:t>https://ktrng.is.colostate.edu/kfs-trng/webapp/dashboard/home</a:t>
            </a:r>
            <a:endParaRPr lang="en-US" dirty="0"/>
          </a:p>
        </p:txBody>
      </p:sp>
    </p:spTree>
    <p:extLst>
      <p:ext uri="{BB962C8B-B14F-4D97-AF65-F5344CB8AC3E}">
        <p14:creationId xmlns:p14="http://schemas.microsoft.com/office/powerpoint/2010/main" val="343284255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pPr algn="ctr"/>
            <a:r>
              <a:rPr lang="en-US" dirty="0"/>
              <a:t> OWNERSHIP/TITLE</a:t>
            </a:r>
          </a:p>
        </p:txBody>
      </p:sp>
      <p:sp>
        <p:nvSpPr>
          <p:cNvPr id="7" name="Text Placeholder 6"/>
          <p:cNvSpPr>
            <a:spLocks noGrp="1"/>
          </p:cNvSpPr>
          <p:nvPr>
            <p:ph type="body" sz="quarter" idx="10"/>
          </p:nvPr>
        </p:nvSpPr>
        <p:spPr>
          <a:xfrm>
            <a:off x="308059" y="1905000"/>
            <a:ext cx="8527881" cy="2111347"/>
          </a:xfrm>
        </p:spPr>
        <p:txBody>
          <a:bodyPr/>
          <a:lstStyle/>
          <a:p>
            <a:pPr marL="0" indent="0">
              <a:buNone/>
            </a:pPr>
            <a:r>
              <a:rPr lang="en-US" sz="2800" dirty="0"/>
              <a:t>For CSU funds, including 77 and 99 funds; assume ownership/title to be CSU.</a:t>
            </a:r>
          </a:p>
          <a:p>
            <a:pPr marL="0" indent="0">
              <a:buNone/>
            </a:pPr>
            <a:endParaRPr lang="en-US" sz="2800" dirty="0"/>
          </a:p>
          <a:p>
            <a:pPr marL="0" indent="0">
              <a:buNone/>
            </a:pPr>
            <a:r>
              <a:rPr lang="en-US" sz="2800" dirty="0"/>
              <a:t>For 53 funds, ownership/title will either be; CSU/CONDITIONAL, SPONSOR, or FEDERAL</a:t>
            </a:r>
          </a:p>
        </p:txBody>
      </p:sp>
    </p:spTree>
    <p:extLst>
      <p:ext uri="{BB962C8B-B14F-4D97-AF65-F5344CB8AC3E}">
        <p14:creationId xmlns:p14="http://schemas.microsoft.com/office/powerpoint/2010/main" val="7472033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80">
                                          <p:stCondLst>
                                            <p:cond delay="0"/>
                                          </p:stCondLst>
                                        </p:cTn>
                                        <p:tgtEl>
                                          <p:spTgt spid="7">
                                            <p:txEl>
                                              <p:pRg st="0" end="0"/>
                                            </p:txEl>
                                          </p:spTgt>
                                        </p:tgtEl>
                                      </p:cBhvr>
                                    </p:animEffect>
                                    <p:anim calcmode="lin" valueType="num">
                                      <p:cBhvr>
                                        <p:cTn id="8"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xEl>
                                              <p:pRg st="0" end="0"/>
                                            </p:txEl>
                                          </p:spTgt>
                                        </p:tgtEl>
                                      </p:cBhvr>
                                      <p:to x="100000" y="60000"/>
                                    </p:animScale>
                                    <p:animScale>
                                      <p:cBhvr>
                                        <p:cTn id="14" dur="166" decel="50000">
                                          <p:stCondLst>
                                            <p:cond delay="676"/>
                                          </p:stCondLst>
                                        </p:cTn>
                                        <p:tgtEl>
                                          <p:spTgt spid="7">
                                            <p:txEl>
                                              <p:pRg st="0" end="0"/>
                                            </p:txEl>
                                          </p:spTgt>
                                        </p:tgtEl>
                                      </p:cBhvr>
                                      <p:to x="100000" y="100000"/>
                                    </p:animScale>
                                    <p:animScale>
                                      <p:cBhvr>
                                        <p:cTn id="15" dur="26">
                                          <p:stCondLst>
                                            <p:cond delay="1312"/>
                                          </p:stCondLst>
                                        </p:cTn>
                                        <p:tgtEl>
                                          <p:spTgt spid="7">
                                            <p:txEl>
                                              <p:pRg st="0" end="0"/>
                                            </p:txEl>
                                          </p:spTgt>
                                        </p:tgtEl>
                                      </p:cBhvr>
                                      <p:to x="100000" y="80000"/>
                                    </p:animScale>
                                    <p:animScale>
                                      <p:cBhvr>
                                        <p:cTn id="16" dur="166" decel="50000">
                                          <p:stCondLst>
                                            <p:cond delay="1338"/>
                                          </p:stCondLst>
                                        </p:cTn>
                                        <p:tgtEl>
                                          <p:spTgt spid="7">
                                            <p:txEl>
                                              <p:pRg st="0" end="0"/>
                                            </p:txEl>
                                          </p:spTgt>
                                        </p:tgtEl>
                                      </p:cBhvr>
                                      <p:to x="100000" y="100000"/>
                                    </p:animScale>
                                    <p:animScale>
                                      <p:cBhvr>
                                        <p:cTn id="17" dur="26">
                                          <p:stCondLst>
                                            <p:cond delay="1642"/>
                                          </p:stCondLst>
                                        </p:cTn>
                                        <p:tgtEl>
                                          <p:spTgt spid="7">
                                            <p:txEl>
                                              <p:pRg st="0" end="0"/>
                                            </p:txEl>
                                          </p:spTgt>
                                        </p:tgtEl>
                                      </p:cBhvr>
                                      <p:to x="100000" y="90000"/>
                                    </p:animScale>
                                    <p:animScale>
                                      <p:cBhvr>
                                        <p:cTn id="18" dur="166" decel="50000">
                                          <p:stCondLst>
                                            <p:cond delay="1668"/>
                                          </p:stCondLst>
                                        </p:cTn>
                                        <p:tgtEl>
                                          <p:spTgt spid="7">
                                            <p:txEl>
                                              <p:pRg st="0" end="0"/>
                                            </p:txEl>
                                          </p:spTgt>
                                        </p:tgtEl>
                                      </p:cBhvr>
                                      <p:to x="100000" y="100000"/>
                                    </p:animScale>
                                    <p:animScale>
                                      <p:cBhvr>
                                        <p:cTn id="19" dur="26">
                                          <p:stCondLst>
                                            <p:cond delay="1808"/>
                                          </p:stCondLst>
                                        </p:cTn>
                                        <p:tgtEl>
                                          <p:spTgt spid="7">
                                            <p:txEl>
                                              <p:pRg st="0" end="0"/>
                                            </p:txEl>
                                          </p:spTgt>
                                        </p:tgtEl>
                                      </p:cBhvr>
                                      <p:to x="100000" y="95000"/>
                                    </p:animScale>
                                    <p:animScale>
                                      <p:cBhvr>
                                        <p:cTn id="20" dur="166" decel="50000">
                                          <p:stCondLst>
                                            <p:cond delay="1834"/>
                                          </p:stCondLst>
                                        </p:cTn>
                                        <p:tgtEl>
                                          <p:spTgt spid="7">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wipe(down)">
                                      <p:cBhvr>
                                        <p:cTn id="25" dur="580">
                                          <p:stCondLst>
                                            <p:cond delay="0"/>
                                          </p:stCondLst>
                                        </p:cTn>
                                        <p:tgtEl>
                                          <p:spTgt spid="7">
                                            <p:txEl>
                                              <p:pRg st="2" end="2"/>
                                            </p:txEl>
                                          </p:spTgt>
                                        </p:tgtEl>
                                      </p:cBhvr>
                                    </p:animEffect>
                                    <p:anim calcmode="lin" valueType="num">
                                      <p:cBhvr>
                                        <p:cTn id="26" dur="1822" tmFilter="0,0; 0.14,0.36; 0.43,0.73; 0.71,0.91; 1.0,1.0">
                                          <p:stCondLst>
                                            <p:cond delay="0"/>
                                          </p:stCondLst>
                                        </p:cTn>
                                        <p:tgtEl>
                                          <p:spTgt spid="7">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xEl>
                                              <p:pRg st="2" end="2"/>
                                            </p:txEl>
                                          </p:spTgt>
                                        </p:tgtEl>
                                      </p:cBhvr>
                                      <p:to x="100000" y="60000"/>
                                    </p:animScale>
                                    <p:animScale>
                                      <p:cBhvr>
                                        <p:cTn id="32" dur="166" decel="50000">
                                          <p:stCondLst>
                                            <p:cond delay="676"/>
                                          </p:stCondLst>
                                        </p:cTn>
                                        <p:tgtEl>
                                          <p:spTgt spid="7">
                                            <p:txEl>
                                              <p:pRg st="2" end="2"/>
                                            </p:txEl>
                                          </p:spTgt>
                                        </p:tgtEl>
                                      </p:cBhvr>
                                      <p:to x="100000" y="100000"/>
                                    </p:animScale>
                                    <p:animScale>
                                      <p:cBhvr>
                                        <p:cTn id="33" dur="26">
                                          <p:stCondLst>
                                            <p:cond delay="1312"/>
                                          </p:stCondLst>
                                        </p:cTn>
                                        <p:tgtEl>
                                          <p:spTgt spid="7">
                                            <p:txEl>
                                              <p:pRg st="2" end="2"/>
                                            </p:txEl>
                                          </p:spTgt>
                                        </p:tgtEl>
                                      </p:cBhvr>
                                      <p:to x="100000" y="80000"/>
                                    </p:animScale>
                                    <p:animScale>
                                      <p:cBhvr>
                                        <p:cTn id="34" dur="166" decel="50000">
                                          <p:stCondLst>
                                            <p:cond delay="1338"/>
                                          </p:stCondLst>
                                        </p:cTn>
                                        <p:tgtEl>
                                          <p:spTgt spid="7">
                                            <p:txEl>
                                              <p:pRg st="2" end="2"/>
                                            </p:txEl>
                                          </p:spTgt>
                                        </p:tgtEl>
                                      </p:cBhvr>
                                      <p:to x="100000" y="100000"/>
                                    </p:animScale>
                                    <p:animScale>
                                      <p:cBhvr>
                                        <p:cTn id="35" dur="26">
                                          <p:stCondLst>
                                            <p:cond delay="1642"/>
                                          </p:stCondLst>
                                        </p:cTn>
                                        <p:tgtEl>
                                          <p:spTgt spid="7">
                                            <p:txEl>
                                              <p:pRg st="2" end="2"/>
                                            </p:txEl>
                                          </p:spTgt>
                                        </p:tgtEl>
                                      </p:cBhvr>
                                      <p:to x="100000" y="90000"/>
                                    </p:animScale>
                                    <p:animScale>
                                      <p:cBhvr>
                                        <p:cTn id="36" dur="166" decel="50000">
                                          <p:stCondLst>
                                            <p:cond delay="1668"/>
                                          </p:stCondLst>
                                        </p:cTn>
                                        <p:tgtEl>
                                          <p:spTgt spid="7">
                                            <p:txEl>
                                              <p:pRg st="2" end="2"/>
                                            </p:txEl>
                                          </p:spTgt>
                                        </p:tgtEl>
                                      </p:cBhvr>
                                      <p:to x="100000" y="100000"/>
                                    </p:animScale>
                                    <p:animScale>
                                      <p:cBhvr>
                                        <p:cTn id="37" dur="26">
                                          <p:stCondLst>
                                            <p:cond delay="1808"/>
                                          </p:stCondLst>
                                        </p:cTn>
                                        <p:tgtEl>
                                          <p:spTgt spid="7">
                                            <p:txEl>
                                              <p:pRg st="2" end="2"/>
                                            </p:txEl>
                                          </p:spTgt>
                                        </p:tgtEl>
                                      </p:cBhvr>
                                      <p:to x="100000" y="95000"/>
                                    </p:animScale>
                                    <p:animScale>
                                      <p:cBhvr>
                                        <p:cTn id="38" dur="166" decel="50000">
                                          <p:stCondLst>
                                            <p:cond delay="1834"/>
                                          </p:stCondLst>
                                        </p:cTn>
                                        <p:tgtEl>
                                          <p:spTgt spid="7">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509D93-147A-4D9C-B55A-6813798A52A6}"/>
              </a:ext>
            </a:extLst>
          </p:cNvPr>
          <p:cNvPicPr>
            <a:picLocks noChangeAspect="1"/>
          </p:cNvPicPr>
          <p:nvPr/>
        </p:nvPicPr>
        <p:blipFill>
          <a:blip r:embed="rId3"/>
          <a:stretch>
            <a:fillRect/>
          </a:stretch>
        </p:blipFill>
        <p:spPr>
          <a:xfrm>
            <a:off x="152400" y="4231868"/>
            <a:ext cx="8839200" cy="1373348"/>
          </a:xfrm>
          <a:prstGeom prst="rect">
            <a:avLst/>
          </a:prstGeom>
        </p:spPr>
      </p:pic>
      <p:sp>
        <p:nvSpPr>
          <p:cNvPr id="6" name="Title 1"/>
          <p:cNvSpPr>
            <a:spLocks noGrp="1"/>
          </p:cNvSpPr>
          <p:nvPr>
            <p:ph type="title"/>
          </p:nvPr>
        </p:nvSpPr>
        <p:spPr/>
        <p:txBody>
          <a:bodyPr/>
          <a:lstStyle/>
          <a:p>
            <a:pPr algn="ctr"/>
            <a:r>
              <a:rPr lang="en-US" dirty="0"/>
              <a:t> FINDING THE TITLE</a:t>
            </a:r>
          </a:p>
        </p:txBody>
      </p:sp>
      <p:sp>
        <p:nvSpPr>
          <p:cNvPr id="2" name="Text Placeholder 1"/>
          <p:cNvSpPr>
            <a:spLocks noGrp="1"/>
          </p:cNvSpPr>
          <p:nvPr>
            <p:ph type="body" sz="quarter" idx="10"/>
          </p:nvPr>
        </p:nvSpPr>
        <p:spPr>
          <a:xfrm>
            <a:off x="468976" y="1086393"/>
            <a:ext cx="8382000" cy="1772793"/>
          </a:xfrm>
        </p:spPr>
        <p:txBody>
          <a:bodyPr/>
          <a:lstStyle/>
          <a:p>
            <a:pPr marL="0" indent="0">
              <a:buNone/>
            </a:pPr>
            <a:r>
              <a:rPr lang="en-US" dirty="0"/>
              <a:t>For all 53 funds, you will need to go to the Research Project Status Report (RPS) page to look up the title.  OSP is also available to provide title information.</a:t>
            </a:r>
          </a:p>
        </p:txBody>
      </p:sp>
      <p:sp>
        <p:nvSpPr>
          <p:cNvPr id="9" name="Oval 8"/>
          <p:cNvSpPr/>
          <p:nvPr/>
        </p:nvSpPr>
        <p:spPr>
          <a:xfrm>
            <a:off x="76200" y="4292825"/>
            <a:ext cx="2445328" cy="592940"/>
          </a:xfrm>
          <a:prstGeom prst="ellipse">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0" name="Oval 9"/>
          <p:cNvSpPr/>
          <p:nvPr/>
        </p:nvSpPr>
        <p:spPr>
          <a:xfrm>
            <a:off x="7912999" y="4861687"/>
            <a:ext cx="1104900" cy="231974"/>
          </a:xfrm>
          <a:prstGeom prst="ellipse">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2" name="Rectangle 11"/>
          <p:cNvSpPr/>
          <p:nvPr/>
        </p:nvSpPr>
        <p:spPr>
          <a:xfrm>
            <a:off x="381000" y="3641015"/>
            <a:ext cx="8517554" cy="369332"/>
          </a:xfrm>
          <a:prstGeom prst="rect">
            <a:avLst/>
          </a:prstGeom>
        </p:spPr>
        <p:txBody>
          <a:bodyPr wrap="square">
            <a:spAutoFit/>
          </a:bodyPr>
          <a:lstStyle/>
          <a:p>
            <a:r>
              <a:rPr lang="en-US" dirty="0"/>
              <a:t>From CSU’s homepage, click on RESOURCES.</a:t>
            </a:r>
          </a:p>
        </p:txBody>
      </p:sp>
    </p:spTree>
    <p:extLst>
      <p:ext uri="{BB962C8B-B14F-4D97-AF65-F5344CB8AC3E}">
        <p14:creationId xmlns:p14="http://schemas.microsoft.com/office/powerpoint/2010/main" val="14753679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D568D5-CE71-4C4E-9FF9-7DB330A0731E}"/>
              </a:ext>
            </a:extLst>
          </p:cNvPr>
          <p:cNvPicPr>
            <a:picLocks noChangeAspect="1"/>
          </p:cNvPicPr>
          <p:nvPr/>
        </p:nvPicPr>
        <p:blipFill>
          <a:blip r:embed="rId3"/>
          <a:stretch>
            <a:fillRect/>
          </a:stretch>
        </p:blipFill>
        <p:spPr>
          <a:xfrm>
            <a:off x="4724400" y="1840046"/>
            <a:ext cx="4114800" cy="1775565"/>
          </a:xfrm>
          <a:prstGeom prst="rect">
            <a:avLst/>
          </a:prstGeom>
        </p:spPr>
      </p:pic>
      <p:sp>
        <p:nvSpPr>
          <p:cNvPr id="6" name="Title 1"/>
          <p:cNvSpPr>
            <a:spLocks noGrp="1"/>
          </p:cNvSpPr>
          <p:nvPr>
            <p:ph type="title"/>
          </p:nvPr>
        </p:nvSpPr>
        <p:spPr/>
        <p:txBody>
          <a:bodyPr/>
          <a:lstStyle/>
          <a:p>
            <a:pPr algn="ctr"/>
            <a:r>
              <a:rPr lang="en-US" dirty="0"/>
              <a:t> FINDING THE TITLE</a:t>
            </a:r>
          </a:p>
        </p:txBody>
      </p:sp>
      <p:pic>
        <p:nvPicPr>
          <p:cNvPr id="12" name="Picture 11"/>
          <p:cNvPicPr>
            <a:picLocks noChangeAspect="1"/>
          </p:cNvPicPr>
          <p:nvPr/>
        </p:nvPicPr>
        <p:blipFill>
          <a:blip r:embed="rId4"/>
          <a:stretch>
            <a:fillRect/>
          </a:stretch>
        </p:blipFill>
        <p:spPr>
          <a:xfrm>
            <a:off x="148685" y="1634783"/>
            <a:ext cx="4443531" cy="2369233"/>
          </a:xfrm>
          <a:prstGeom prst="rect">
            <a:avLst/>
          </a:prstGeom>
        </p:spPr>
      </p:pic>
      <p:cxnSp>
        <p:nvCxnSpPr>
          <p:cNvPr id="11" name="Straight Arrow Connector 10"/>
          <p:cNvCxnSpPr/>
          <p:nvPr/>
        </p:nvCxnSpPr>
        <p:spPr>
          <a:xfrm flipH="1">
            <a:off x="4167085" y="2655127"/>
            <a:ext cx="447281" cy="32854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8077200" y="1634783"/>
            <a:ext cx="419100" cy="4572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245446" y="902350"/>
            <a:ext cx="8517554" cy="646331"/>
          </a:xfrm>
          <a:prstGeom prst="rect">
            <a:avLst/>
          </a:prstGeom>
        </p:spPr>
        <p:txBody>
          <a:bodyPr wrap="square">
            <a:spAutoFit/>
          </a:bodyPr>
          <a:lstStyle/>
          <a:p>
            <a:r>
              <a:rPr lang="en-US" dirty="0"/>
              <a:t>From the CSU resources page, click on Administrative Applications Resources (AAR).   Next, click on the “Research” heading.</a:t>
            </a:r>
          </a:p>
        </p:txBody>
      </p:sp>
      <p:pic>
        <p:nvPicPr>
          <p:cNvPr id="15" name="Picture 14"/>
          <p:cNvPicPr>
            <a:picLocks noChangeAspect="1"/>
          </p:cNvPicPr>
          <p:nvPr/>
        </p:nvPicPr>
        <p:blipFill>
          <a:blip r:embed="rId5"/>
          <a:stretch>
            <a:fillRect/>
          </a:stretch>
        </p:blipFill>
        <p:spPr>
          <a:xfrm>
            <a:off x="762000" y="4174186"/>
            <a:ext cx="2133600" cy="2529249"/>
          </a:xfrm>
          <a:prstGeom prst="rect">
            <a:avLst/>
          </a:prstGeom>
        </p:spPr>
      </p:pic>
      <p:cxnSp>
        <p:nvCxnSpPr>
          <p:cNvPr id="16" name="Straight Arrow Connector 15"/>
          <p:cNvCxnSpPr/>
          <p:nvPr/>
        </p:nvCxnSpPr>
        <p:spPr>
          <a:xfrm flipH="1">
            <a:off x="1676400" y="5438810"/>
            <a:ext cx="533400" cy="24384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124200" y="4986151"/>
            <a:ext cx="4343400" cy="369332"/>
          </a:xfrm>
          <a:prstGeom prst="rect">
            <a:avLst/>
          </a:prstGeom>
        </p:spPr>
        <p:txBody>
          <a:bodyPr wrap="square">
            <a:spAutoFit/>
          </a:bodyPr>
          <a:lstStyle/>
          <a:p>
            <a:r>
              <a:rPr lang="en-US" dirty="0"/>
              <a:t>Then click on Research Project Status (RPS)</a:t>
            </a:r>
          </a:p>
        </p:txBody>
      </p:sp>
    </p:spTree>
    <p:extLst>
      <p:ext uri="{BB962C8B-B14F-4D97-AF65-F5344CB8AC3E}">
        <p14:creationId xmlns:p14="http://schemas.microsoft.com/office/powerpoint/2010/main" val="12011779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3B55DF-32ED-4F6B-9B8C-5A2AB9A31344}"/>
              </a:ext>
            </a:extLst>
          </p:cNvPr>
          <p:cNvPicPr>
            <a:picLocks noChangeAspect="1"/>
          </p:cNvPicPr>
          <p:nvPr/>
        </p:nvPicPr>
        <p:blipFill>
          <a:blip r:embed="rId3"/>
          <a:stretch>
            <a:fillRect/>
          </a:stretch>
        </p:blipFill>
        <p:spPr>
          <a:xfrm>
            <a:off x="457200" y="1456707"/>
            <a:ext cx="8229600" cy="4598222"/>
          </a:xfrm>
          <a:prstGeom prst="rect">
            <a:avLst/>
          </a:prstGeom>
        </p:spPr>
      </p:pic>
      <p:sp>
        <p:nvSpPr>
          <p:cNvPr id="6" name="Title 1"/>
          <p:cNvSpPr>
            <a:spLocks noGrp="1"/>
          </p:cNvSpPr>
          <p:nvPr>
            <p:ph type="title"/>
          </p:nvPr>
        </p:nvSpPr>
        <p:spPr/>
        <p:txBody>
          <a:bodyPr/>
          <a:lstStyle/>
          <a:p>
            <a:pPr algn="ctr"/>
            <a:r>
              <a:rPr lang="en-US" dirty="0"/>
              <a:t> FINDING THE TITLE</a:t>
            </a:r>
          </a:p>
        </p:txBody>
      </p:sp>
      <p:sp>
        <p:nvSpPr>
          <p:cNvPr id="4" name="Rectangle 3"/>
          <p:cNvSpPr/>
          <p:nvPr/>
        </p:nvSpPr>
        <p:spPr>
          <a:xfrm>
            <a:off x="245446" y="902350"/>
            <a:ext cx="8517554" cy="369332"/>
          </a:xfrm>
          <a:prstGeom prst="rect">
            <a:avLst/>
          </a:prstGeom>
        </p:spPr>
        <p:txBody>
          <a:bodyPr wrap="square">
            <a:spAutoFit/>
          </a:bodyPr>
          <a:lstStyle/>
          <a:p>
            <a:r>
              <a:rPr lang="en-US" dirty="0"/>
              <a:t>You may need to log in.  Otherwise, the Research Project Status (RPS) page will appear.</a:t>
            </a:r>
          </a:p>
        </p:txBody>
      </p:sp>
      <p:cxnSp>
        <p:nvCxnSpPr>
          <p:cNvPr id="19" name="Straight Arrow Connector 18"/>
          <p:cNvCxnSpPr/>
          <p:nvPr/>
        </p:nvCxnSpPr>
        <p:spPr>
          <a:xfrm flipH="1" flipV="1">
            <a:off x="2465036" y="4953000"/>
            <a:ext cx="838200" cy="3048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3733800" y="5000914"/>
            <a:ext cx="838200" cy="3048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66311" y="6239954"/>
            <a:ext cx="6011377" cy="369332"/>
          </a:xfrm>
          <a:prstGeom prst="rect">
            <a:avLst/>
          </a:prstGeom>
          <a:noFill/>
        </p:spPr>
        <p:txBody>
          <a:bodyPr wrap="square" rtlCol="0">
            <a:spAutoFit/>
          </a:bodyPr>
          <a:lstStyle/>
          <a:p>
            <a:r>
              <a:rPr lang="en-US" dirty="0"/>
              <a:t>Enter the 53 account number (5300462) and click on Submit.</a:t>
            </a:r>
          </a:p>
        </p:txBody>
      </p:sp>
    </p:spTree>
    <p:extLst>
      <p:ext uri="{BB962C8B-B14F-4D97-AF65-F5344CB8AC3E}">
        <p14:creationId xmlns:p14="http://schemas.microsoft.com/office/powerpoint/2010/main" val="720953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6AB8E0D7-C94C-405A-95F5-6964D3534F44}"/>
              </a:ext>
            </a:extLst>
          </p:cNvPr>
          <p:cNvPicPr>
            <a:picLocks noChangeAspect="1"/>
          </p:cNvPicPr>
          <p:nvPr/>
        </p:nvPicPr>
        <p:blipFill>
          <a:blip r:embed="rId3"/>
          <a:stretch>
            <a:fillRect/>
          </a:stretch>
        </p:blipFill>
        <p:spPr>
          <a:xfrm>
            <a:off x="2988657" y="3787498"/>
            <a:ext cx="2650887" cy="2947260"/>
          </a:xfrm>
          <a:prstGeom prst="rect">
            <a:avLst/>
          </a:prstGeom>
        </p:spPr>
      </p:pic>
      <p:sp>
        <p:nvSpPr>
          <p:cNvPr id="6" name="Title 1"/>
          <p:cNvSpPr>
            <a:spLocks noGrp="1"/>
          </p:cNvSpPr>
          <p:nvPr>
            <p:ph type="title"/>
          </p:nvPr>
        </p:nvSpPr>
        <p:spPr/>
        <p:txBody>
          <a:bodyPr/>
          <a:lstStyle/>
          <a:p>
            <a:pPr algn="ctr"/>
            <a:r>
              <a:rPr lang="en-US" dirty="0"/>
              <a:t> FINDING THE TITLE</a:t>
            </a:r>
          </a:p>
        </p:txBody>
      </p:sp>
      <p:sp>
        <p:nvSpPr>
          <p:cNvPr id="4" name="Rectangle 3"/>
          <p:cNvSpPr/>
          <p:nvPr/>
        </p:nvSpPr>
        <p:spPr>
          <a:xfrm>
            <a:off x="84623" y="745130"/>
            <a:ext cx="4707554" cy="369332"/>
          </a:xfrm>
          <a:prstGeom prst="rect">
            <a:avLst/>
          </a:prstGeom>
        </p:spPr>
        <p:txBody>
          <a:bodyPr wrap="square">
            <a:spAutoFit/>
          </a:bodyPr>
          <a:lstStyle/>
          <a:p>
            <a:r>
              <a:rPr lang="en-US" dirty="0"/>
              <a:t>Find the Property Title and click on “See Terms”.</a:t>
            </a:r>
          </a:p>
        </p:txBody>
      </p:sp>
      <p:sp>
        <p:nvSpPr>
          <p:cNvPr id="13" name="Oval 12"/>
          <p:cNvSpPr/>
          <p:nvPr/>
        </p:nvSpPr>
        <p:spPr>
          <a:xfrm>
            <a:off x="3033483" y="4648200"/>
            <a:ext cx="457200" cy="152399"/>
          </a:xfrm>
          <a:prstGeom prst="ellipse">
            <a:avLst/>
          </a:prstGeom>
          <a:noFill/>
          <a:ln w="127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cxnSp>
        <p:nvCxnSpPr>
          <p:cNvPr id="14" name="Straight Arrow Connector 13"/>
          <p:cNvCxnSpPr>
            <a:cxnSpLocks/>
          </p:cNvCxnSpPr>
          <p:nvPr/>
        </p:nvCxnSpPr>
        <p:spPr>
          <a:xfrm flipH="1">
            <a:off x="3734116" y="4476243"/>
            <a:ext cx="577286" cy="2286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E49FFEF0-FB59-42F0-91A0-6591E5C1242A}"/>
              </a:ext>
            </a:extLst>
          </p:cNvPr>
          <p:cNvPicPr>
            <a:picLocks noChangeAspect="1"/>
          </p:cNvPicPr>
          <p:nvPr/>
        </p:nvPicPr>
        <p:blipFill>
          <a:blip r:embed="rId4"/>
          <a:stretch>
            <a:fillRect/>
          </a:stretch>
        </p:blipFill>
        <p:spPr>
          <a:xfrm>
            <a:off x="2953213" y="1175484"/>
            <a:ext cx="2721773" cy="2632717"/>
          </a:xfrm>
          <a:prstGeom prst="rect">
            <a:avLst/>
          </a:prstGeom>
        </p:spPr>
      </p:pic>
    </p:spTree>
    <p:extLst>
      <p:ext uri="{BB962C8B-B14F-4D97-AF65-F5344CB8AC3E}">
        <p14:creationId xmlns:p14="http://schemas.microsoft.com/office/powerpoint/2010/main" val="26431942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19EA7E-F70A-4F3F-85AF-C85998FE7598}"/>
              </a:ext>
            </a:extLst>
          </p:cNvPr>
          <p:cNvPicPr>
            <a:picLocks noChangeAspect="1"/>
          </p:cNvPicPr>
          <p:nvPr/>
        </p:nvPicPr>
        <p:blipFill>
          <a:blip r:embed="rId3"/>
          <a:stretch>
            <a:fillRect/>
          </a:stretch>
        </p:blipFill>
        <p:spPr>
          <a:xfrm>
            <a:off x="2376103" y="1078126"/>
            <a:ext cx="4239394" cy="5671835"/>
          </a:xfrm>
          <a:prstGeom prst="rect">
            <a:avLst/>
          </a:prstGeom>
        </p:spPr>
      </p:pic>
      <p:sp>
        <p:nvSpPr>
          <p:cNvPr id="6" name="Title 1"/>
          <p:cNvSpPr>
            <a:spLocks noGrp="1"/>
          </p:cNvSpPr>
          <p:nvPr>
            <p:ph type="title"/>
          </p:nvPr>
        </p:nvSpPr>
        <p:spPr>
          <a:xfrm>
            <a:off x="304800" y="108039"/>
            <a:ext cx="8458200" cy="577761"/>
          </a:xfrm>
        </p:spPr>
        <p:txBody>
          <a:bodyPr/>
          <a:lstStyle/>
          <a:p>
            <a:pPr algn="ctr"/>
            <a:r>
              <a:rPr lang="en-US" dirty="0"/>
              <a:t> FINDING THE TITLE</a:t>
            </a:r>
          </a:p>
        </p:txBody>
      </p:sp>
      <p:sp>
        <p:nvSpPr>
          <p:cNvPr id="4" name="Rectangle 3"/>
          <p:cNvSpPr/>
          <p:nvPr/>
        </p:nvSpPr>
        <p:spPr>
          <a:xfrm>
            <a:off x="76200" y="685800"/>
            <a:ext cx="8839200" cy="369332"/>
          </a:xfrm>
          <a:prstGeom prst="rect">
            <a:avLst/>
          </a:prstGeom>
        </p:spPr>
        <p:txBody>
          <a:bodyPr wrap="square">
            <a:spAutoFit/>
          </a:bodyPr>
          <a:lstStyle/>
          <a:p>
            <a:r>
              <a:rPr lang="en-US" dirty="0"/>
              <a:t>From the Terms page, look for Property Terms and or Property Comments.  Look for the title.  </a:t>
            </a:r>
          </a:p>
        </p:txBody>
      </p:sp>
      <p:sp>
        <p:nvSpPr>
          <p:cNvPr id="8" name="Oval 7"/>
          <p:cNvSpPr/>
          <p:nvPr/>
        </p:nvSpPr>
        <p:spPr>
          <a:xfrm>
            <a:off x="2286000" y="1262901"/>
            <a:ext cx="533400" cy="258762"/>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2476500" y="2186529"/>
            <a:ext cx="685800" cy="15240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2419935" y="6445161"/>
            <a:ext cx="533400" cy="30480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flipV="1">
            <a:off x="4577296" y="2156519"/>
            <a:ext cx="985304" cy="205679"/>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Arrow Connector 14"/>
          <p:cNvCxnSpPr>
            <a:cxnSpLocks/>
          </p:cNvCxnSpPr>
          <p:nvPr/>
        </p:nvCxnSpPr>
        <p:spPr>
          <a:xfrm flipH="1" flipV="1">
            <a:off x="5229398" y="2288698"/>
            <a:ext cx="561802" cy="151063"/>
          </a:xfrm>
          <a:prstGeom prst="straightConnector1">
            <a:avLst/>
          </a:prstGeom>
          <a:noFill/>
          <a:ln w="9525" cap="flat" cmpd="sng" algn="ctr">
            <a:solidFill>
              <a:srgbClr val="FF0000"/>
            </a:solidFill>
            <a:prstDash val="solid"/>
            <a:tailEnd type="triangle"/>
          </a:ln>
          <a:effectLst/>
        </p:spPr>
      </p:cxnSp>
      <p:cxnSp>
        <p:nvCxnSpPr>
          <p:cNvPr id="12" name="Straight Arrow Connector 11">
            <a:extLst>
              <a:ext uri="{FF2B5EF4-FFF2-40B4-BE49-F238E27FC236}">
                <a16:creationId xmlns:a16="http://schemas.microsoft.com/office/drawing/2014/main" id="{A430A93E-7FEF-4B25-A0A5-1662AFEA9E80}"/>
              </a:ext>
            </a:extLst>
          </p:cNvPr>
          <p:cNvCxnSpPr>
            <a:cxnSpLocks/>
          </p:cNvCxnSpPr>
          <p:nvPr/>
        </p:nvCxnSpPr>
        <p:spPr>
          <a:xfrm flipH="1" flipV="1">
            <a:off x="5410200" y="6528846"/>
            <a:ext cx="609600" cy="163400"/>
          </a:xfrm>
          <a:prstGeom prst="straightConnector1">
            <a:avLst/>
          </a:prstGeom>
          <a:noFill/>
          <a:ln w="9525" cap="flat" cmpd="sng" algn="ctr">
            <a:solidFill>
              <a:srgbClr val="FF0000"/>
            </a:solidFill>
            <a:prstDash val="solid"/>
            <a:tailEnd type="triangle"/>
          </a:ln>
          <a:effectLst/>
        </p:spPr>
      </p:cxnSp>
      <p:sp>
        <p:nvSpPr>
          <p:cNvPr id="13" name="Oval 12">
            <a:extLst>
              <a:ext uri="{FF2B5EF4-FFF2-40B4-BE49-F238E27FC236}">
                <a16:creationId xmlns:a16="http://schemas.microsoft.com/office/drawing/2014/main" id="{03A8A385-2644-4B21-AE9F-422B65B8586B}"/>
              </a:ext>
            </a:extLst>
          </p:cNvPr>
          <p:cNvSpPr/>
          <p:nvPr/>
        </p:nvSpPr>
        <p:spPr>
          <a:xfrm flipV="1">
            <a:off x="4533900" y="6451283"/>
            <a:ext cx="985304" cy="205679"/>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548879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81000" y="69604"/>
            <a:ext cx="8458200" cy="664797"/>
          </a:xfrm>
        </p:spPr>
        <p:txBody>
          <a:bodyPr/>
          <a:lstStyle/>
          <a:p>
            <a:pPr algn="ctr"/>
            <a:r>
              <a:rPr lang="en-US" dirty="0"/>
              <a:t> </a:t>
            </a:r>
            <a:r>
              <a:rPr lang="en-US" sz="2000" dirty="0"/>
              <a:t>RELATIONSHIP BETWEEN OBJECT CODES, FUND SOURCE CODES, AND OWNERSHIP/TITLE</a:t>
            </a:r>
          </a:p>
        </p:txBody>
      </p:sp>
      <p:pic>
        <p:nvPicPr>
          <p:cNvPr id="5" name="Content Placeholder 5"/>
          <p:cNvPicPr>
            <a:picLocks noChangeAspect="1"/>
          </p:cNvPicPr>
          <p:nvPr/>
        </p:nvPicPr>
        <p:blipFill>
          <a:blip r:embed="rId3"/>
          <a:stretch>
            <a:fillRect/>
          </a:stretch>
        </p:blipFill>
        <p:spPr>
          <a:xfrm>
            <a:off x="2171700" y="990600"/>
            <a:ext cx="4876800" cy="5540905"/>
          </a:xfrm>
          <a:prstGeom prst="rect">
            <a:avLst/>
          </a:prstGeom>
        </p:spPr>
      </p:pic>
      <p:sp>
        <p:nvSpPr>
          <p:cNvPr id="4" name="Oval 3"/>
          <p:cNvSpPr/>
          <p:nvPr/>
        </p:nvSpPr>
        <p:spPr>
          <a:xfrm>
            <a:off x="3124200" y="1524000"/>
            <a:ext cx="1143000" cy="334962"/>
          </a:xfrm>
          <a:prstGeom prst="ellipse">
            <a:avLst/>
          </a:prstGeom>
          <a:noFill/>
          <a:ln w="127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7" name="Oval 6"/>
          <p:cNvSpPr/>
          <p:nvPr/>
        </p:nvSpPr>
        <p:spPr>
          <a:xfrm>
            <a:off x="5867400" y="1524000"/>
            <a:ext cx="1066800" cy="334961"/>
          </a:xfrm>
          <a:prstGeom prst="ellipse">
            <a:avLst/>
          </a:prstGeom>
          <a:noFill/>
          <a:ln w="127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8" name="Oval 7"/>
          <p:cNvSpPr/>
          <p:nvPr/>
        </p:nvSpPr>
        <p:spPr>
          <a:xfrm>
            <a:off x="4643187" y="1530016"/>
            <a:ext cx="848226" cy="328946"/>
          </a:xfrm>
          <a:prstGeom prst="ellipse">
            <a:avLst/>
          </a:prstGeom>
          <a:noFill/>
          <a:ln w="127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40555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42900" y="76201"/>
            <a:ext cx="8382000" cy="664797"/>
          </a:xfrm>
        </p:spPr>
        <p:txBody>
          <a:bodyPr/>
          <a:lstStyle/>
          <a:p>
            <a:pPr algn="ctr"/>
            <a:r>
              <a:rPr lang="en-US" dirty="0"/>
              <a:t> </a:t>
            </a:r>
            <a:r>
              <a:rPr lang="en-US" sz="4400" dirty="0"/>
              <a:t>ASSET TYPE CODE</a:t>
            </a:r>
          </a:p>
        </p:txBody>
      </p:sp>
      <p:sp>
        <p:nvSpPr>
          <p:cNvPr id="7" name="Text Placeholder 6"/>
          <p:cNvSpPr>
            <a:spLocks noGrp="1"/>
          </p:cNvSpPr>
          <p:nvPr>
            <p:ph type="body" sz="quarter" idx="10"/>
          </p:nvPr>
        </p:nvSpPr>
        <p:spPr>
          <a:xfrm>
            <a:off x="228600" y="762001"/>
            <a:ext cx="8610600" cy="5798510"/>
          </a:xfrm>
        </p:spPr>
        <p:txBody>
          <a:bodyPr/>
          <a:lstStyle/>
          <a:p>
            <a:pPr marL="0" indent="0">
              <a:buNone/>
            </a:pPr>
            <a:r>
              <a:rPr lang="en-US" sz="2400" u="sng" dirty="0">
                <a:solidFill>
                  <a:srgbClr val="FFFF00"/>
                </a:solidFill>
              </a:rPr>
              <a:t>General Equipment</a:t>
            </a:r>
          </a:p>
          <a:p>
            <a:pPr marL="0" indent="0">
              <a:buNone/>
            </a:pPr>
            <a:r>
              <a:rPr lang="en-US" sz="2400" dirty="0">
                <a:solidFill>
                  <a:srgbClr val="FFFF00"/>
                </a:solidFill>
              </a:rPr>
              <a:t>(SI) </a:t>
            </a:r>
            <a:r>
              <a:rPr lang="en-US" sz="2400" dirty="0"/>
              <a:t>Scientific Instruments</a:t>
            </a:r>
          </a:p>
          <a:p>
            <a:pPr marL="0" indent="0">
              <a:buNone/>
            </a:pPr>
            <a:r>
              <a:rPr lang="en-US" sz="2400" dirty="0">
                <a:solidFill>
                  <a:srgbClr val="FFFF00"/>
                </a:solidFill>
              </a:rPr>
              <a:t>(OF) </a:t>
            </a:r>
            <a:r>
              <a:rPr lang="en-US" sz="2400" dirty="0"/>
              <a:t>Office Equipment [Furniture, etc.]</a:t>
            </a:r>
          </a:p>
          <a:p>
            <a:pPr marL="0" indent="0">
              <a:buNone/>
            </a:pPr>
            <a:r>
              <a:rPr lang="en-US" sz="2400" dirty="0">
                <a:solidFill>
                  <a:srgbClr val="FFFF00"/>
                </a:solidFill>
              </a:rPr>
              <a:t>(IS) </a:t>
            </a:r>
            <a:r>
              <a:rPr lang="en-US" sz="2400" dirty="0"/>
              <a:t>Info Systems [Computer Hardware, etc.]</a:t>
            </a:r>
          </a:p>
          <a:p>
            <a:pPr marL="0" indent="0">
              <a:buNone/>
            </a:pPr>
            <a:r>
              <a:rPr lang="en-US" sz="2400" dirty="0">
                <a:solidFill>
                  <a:srgbClr val="FFFF00"/>
                </a:solidFill>
              </a:rPr>
              <a:t>(ME) </a:t>
            </a:r>
            <a:r>
              <a:rPr lang="en-US" sz="2400" dirty="0"/>
              <a:t>Machinery [Farm/Ground, Tractors, Shop/Maintenance, etc.] </a:t>
            </a:r>
            <a:r>
              <a:rPr lang="en-US" sz="2400" dirty="0">
                <a:solidFill>
                  <a:srgbClr val="FFFF00"/>
                </a:solidFill>
              </a:rPr>
              <a:t>(RE) </a:t>
            </a:r>
            <a:r>
              <a:rPr lang="en-US" sz="2400" dirty="0"/>
              <a:t>Recreation Equipment [ATV’s, Golf Carts, etc.]</a:t>
            </a:r>
          </a:p>
          <a:p>
            <a:pPr marL="0" indent="0">
              <a:buNone/>
            </a:pPr>
            <a:r>
              <a:rPr lang="en-US" sz="2400" dirty="0">
                <a:solidFill>
                  <a:srgbClr val="FFFF00"/>
                </a:solidFill>
              </a:rPr>
              <a:t>(VH*) </a:t>
            </a:r>
            <a:r>
              <a:rPr lang="en-US" sz="2400" dirty="0"/>
              <a:t>Other Vehicles [Watercraft*, Aircraft*, Trailers/Storage Containers*, and Snowmobiles*.]</a:t>
            </a:r>
          </a:p>
          <a:p>
            <a:pPr marL="0" indent="0">
              <a:buNone/>
            </a:pPr>
            <a:r>
              <a:rPr lang="en-US" sz="2400" u="sng" dirty="0">
                <a:solidFill>
                  <a:srgbClr val="FFC000"/>
                </a:solidFill>
              </a:rPr>
              <a:t>Vehicles</a:t>
            </a:r>
          </a:p>
          <a:p>
            <a:pPr marL="0" indent="0">
              <a:buNone/>
            </a:pPr>
            <a:r>
              <a:rPr lang="en-US" sz="2400" dirty="0">
                <a:solidFill>
                  <a:srgbClr val="FFC000"/>
                </a:solidFill>
              </a:rPr>
              <a:t>(VH) </a:t>
            </a:r>
            <a:r>
              <a:rPr lang="en-US" sz="2400" dirty="0"/>
              <a:t>Buses, Trucks, Vans, Automobiles, and Motorcycles.</a:t>
            </a:r>
          </a:p>
          <a:p>
            <a:pPr marL="0" indent="0">
              <a:buNone/>
            </a:pPr>
            <a:r>
              <a:rPr lang="en-US" sz="2400" u="sng" dirty="0">
                <a:solidFill>
                  <a:srgbClr val="B1E280"/>
                </a:solidFill>
              </a:rPr>
              <a:t>Software</a:t>
            </a:r>
          </a:p>
          <a:p>
            <a:pPr marL="0" indent="0">
              <a:buNone/>
            </a:pPr>
            <a:r>
              <a:rPr lang="en-US" sz="2400" dirty="0">
                <a:solidFill>
                  <a:srgbClr val="B1E280"/>
                </a:solidFill>
              </a:rPr>
              <a:t>(SW) </a:t>
            </a:r>
            <a:r>
              <a:rPr lang="en-US" sz="2400" dirty="0"/>
              <a:t>Stand-Alone Software. If software will be preloaded, use the appropriate equipment object code.</a:t>
            </a:r>
          </a:p>
          <a:p>
            <a:pPr marL="0" indent="0">
              <a:buNone/>
            </a:pPr>
            <a:r>
              <a:rPr lang="en-US" sz="2400" u="sng" dirty="0">
                <a:solidFill>
                  <a:srgbClr val="CDABDF"/>
                </a:solidFill>
              </a:rPr>
              <a:t>Art/Museum Objects</a:t>
            </a:r>
          </a:p>
          <a:p>
            <a:pPr marL="0" indent="0">
              <a:buNone/>
            </a:pPr>
            <a:r>
              <a:rPr lang="en-US" sz="2400" dirty="0">
                <a:solidFill>
                  <a:srgbClr val="CDABDF"/>
                </a:solidFill>
              </a:rPr>
              <a:t>(AH) </a:t>
            </a:r>
            <a:r>
              <a:rPr lang="en-US" sz="2400" dirty="0">
                <a:solidFill>
                  <a:srgbClr val="FFFFFF"/>
                </a:solidFill>
              </a:rPr>
              <a:t>Individual Items or Collections.</a:t>
            </a:r>
            <a:endParaRPr lang="en-US" dirty="0"/>
          </a:p>
        </p:txBody>
      </p:sp>
    </p:spTree>
    <p:extLst>
      <p:ext uri="{BB962C8B-B14F-4D97-AF65-F5344CB8AC3E}">
        <p14:creationId xmlns:p14="http://schemas.microsoft.com/office/powerpoint/2010/main" val="32485999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randombar(horizontal)">
                                      <p:cBhvr>
                                        <p:cTn id="23" dur="500"/>
                                        <p:tgtEl>
                                          <p:spTgt spid="7">
                                            <p:txEl>
                                              <p:pRg st="1" end="1"/>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Effect transition="in" filter="randombar(horizontal)">
                                      <p:cBhvr>
                                        <p:cTn id="26" dur="500"/>
                                        <p:tgtEl>
                                          <p:spTgt spid="7">
                                            <p:txEl>
                                              <p:pRg st="2" end="2"/>
                                            </p:txEl>
                                          </p:spTgt>
                                        </p:tgtEl>
                                      </p:cBhvr>
                                    </p:animEffect>
                                  </p:childTnLst>
                                </p:cTn>
                              </p:par>
                              <p:par>
                                <p:cTn id="27" presetID="14" presetClass="entr" presetSubtype="10" fill="hold" nodeType="with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animEffect transition="in" filter="randombar(horizontal)">
                                      <p:cBhvr>
                                        <p:cTn id="29" dur="500"/>
                                        <p:tgtEl>
                                          <p:spTgt spid="7">
                                            <p:txEl>
                                              <p:pRg st="3" end="3"/>
                                            </p:txEl>
                                          </p:spTgt>
                                        </p:tgtEl>
                                      </p:cBhvr>
                                    </p:animEffect>
                                  </p:childTnLst>
                                </p:cTn>
                              </p:par>
                              <p:par>
                                <p:cTn id="30" presetID="14" presetClass="entr" presetSubtype="10" fill="hold" nodeType="with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randombar(horizontal)">
                                      <p:cBhvr>
                                        <p:cTn id="32" dur="500"/>
                                        <p:tgtEl>
                                          <p:spTgt spid="7">
                                            <p:txEl>
                                              <p:pRg st="4" end="4"/>
                                            </p:txEl>
                                          </p:spTgt>
                                        </p:tgtEl>
                                      </p:cBhvr>
                                    </p:animEffect>
                                  </p:childTnLst>
                                </p:cTn>
                              </p:par>
                              <p:par>
                                <p:cTn id="33" presetID="14" presetClass="entr" presetSubtype="10" fill="hold" nodeType="with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animEffect transition="in" filter="randombar(horizontal)">
                                      <p:cBhvr>
                                        <p:cTn id="35" dur="500"/>
                                        <p:tgtEl>
                                          <p:spTgt spid="7">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7">
                                            <p:txEl>
                                              <p:pRg st="7" end="7"/>
                                            </p:txEl>
                                          </p:spTgt>
                                        </p:tgtEl>
                                        <p:attrNameLst>
                                          <p:attrName>style.visibility</p:attrName>
                                        </p:attrNameLst>
                                      </p:cBhvr>
                                      <p:to>
                                        <p:strVal val="visible"/>
                                      </p:to>
                                    </p:set>
                                    <p:animEffect transition="in" filter="randombar(horizontal)">
                                      <p:cBhvr>
                                        <p:cTn id="40" dur="500"/>
                                        <p:tgtEl>
                                          <p:spTgt spid="7">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7">
                                            <p:txEl>
                                              <p:pRg st="9" end="9"/>
                                            </p:txEl>
                                          </p:spTgt>
                                        </p:tgtEl>
                                        <p:attrNameLst>
                                          <p:attrName>style.visibility</p:attrName>
                                        </p:attrNameLst>
                                      </p:cBhvr>
                                      <p:to>
                                        <p:strVal val="visible"/>
                                      </p:to>
                                    </p:set>
                                    <p:animEffect transition="in" filter="randombar(horizontal)">
                                      <p:cBhvr>
                                        <p:cTn id="45" dur="500"/>
                                        <p:tgtEl>
                                          <p:spTgt spid="7">
                                            <p:txEl>
                                              <p:pRg st="9" end="9"/>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7">
                                            <p:txEl>
                                              <p:pRg st="11" end="11"/>
                                            </p:txEl>
                                          </p:spTgt>
                                        </p:tgtEl>
                                        <p:attrNameLst>
                                          <p:attrName>style.visibility</p:attrName>
                                        </p:attrNameLst>
                                      </p:cBhvr>
                                      <p:to>
                                        <p:strVal val="visible"/>
                                      </p:to>
                                    </p:set>
                                    <p:animEffect transition="in" filter="randombar(horizontal)">
                                      <p:cBhvr>
                                        <p:cTn id="50" dur="500"/>
                                        <p:tgtEl>
                                          <p:spTgt spid="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81000" y="230188"/>
            <a:ext cx="8382000" cy="664797"/>
          </a:xfrm>
        </p:spPr>
        <p:txBody>
          <a:bodyPr/>
          <a:lstStyle/>
          <a:p>
            <a:pPr algn="ctr"/>
            <a:r>
              <a:rPr lang="en-US" dirty="0"/>
              <a:t> </a:t>
            </a:r>
            <a:r>
              <a:rPr lang="en-US" sz="2400" dirty="0"/>
              <a:t>RELATIONSHIP BETWEEN THE ASSET TYPE CODE AND OBJECT CODES</a:t>
            </a:r>
          </a:p>
        </p:txBody>
      </p:sp>
      <p:sp>
        <p:nvSpPr>
          <p:cNvPr id="7" name="Text Placeholder 6"/>
          <p:cNvSpPr>
            <a:spLocks noGrp="1"/>
          </p:cNvSpPr>
          <p:nvPr>
            <p:ph type="body" sz="quarter" idx="10"/>
          </p:nvPr>
        </p:nvSpPr>
        <p:spPr>
          <a:xfrm>
            <a:off x="308059" y="1295400"/>
            <a:ext cx="8527881" cy="4567404"/>
          </a:xfrm>
        </p:spPr>
        <p:txBody>
          <a:bodyPr/>
          <a:lstStyle/>
          <a:p>
            <a:r>
              <a:rPr lang="en-US" sz="2800" dirty="0">
                <a:solidFill>
                  <a:schemeClr val="tx2">
                    <a:lumMod val="90000"/>
                  </a:schemeClr>
                </a:solidFill>
              </a:rPr>
              <a:t>Equipment: </a:t>
            </a:r>
            <a:r>
              <a:rPr lang="en-US" sz="2800" dirty="0"/>
              <a:t>(SI, OF, IS, ME, RE, VH*)</a:t>
            </a:r>
          </a:p>
          <a:p>
            <a:pPr lvl="2"/>
            <a:r>
              <a:rPr lang="en-US" sz="2800" dirty="0">
                <a:solidFill>
                  <a:schemeClr val="tx2">
                    <a:lumMod val="90000"/>
                  </a:schemeClr>
                </a:solidFill>
              </a:rPr>
              <a:t>8210/8240/8230/8245/8235/8910</a:t>
            </a:r>
          </a:p>
          <a:p>
            <a:r>
              <a:rPr lang="en-US" sz="2800" dirty="0">
                <a:solidFill>
                  <a:srgbClr val="FFC000"/>
                </a:solidFill>
              </a:rPr>
              <a:t>Vehicles: </a:t>
            </a:r>
            <a:r>
              <a:rPr lang="en-US" sz="2800" dirty="0"/>
              <a:t>(VH) (Buses, Trucks, Vans, Automobiles, Motorcycles) </a:t>
            </a:r>
          </a:p>
          <a:p>
            <a:pPr lvl="2"/>
            <a:r>
              <a:rPr lang="en-US" sz="2800" dirty="0">
                <a:solidFill>
                  <a:srgbClr val="FFC000"/>
                </a:solidFill>
              </a:rPr>
              <a:t>8250/8255/8915/8245/8235</a:t>
            </a:r>
          </a:p>
          <a:p>
            <a:r>
              <a:rPr lang="en-US" sz="2800" dirty="0">
                <a:solidFill>
                  <a:srgbClr val="99FF99"/>
                </a:solidFill>
              </a:rPr>
              <a:t>Software: </a:t>
            </a:r>
            <a:r>
              <a:rPr lang="en-US" sz="2800" dirty="0"/>
              <a:t>(SW) (Stand-Alone)</a:t>
            </a:r>
          </a:p>
          <a:p>
            <a:pPr lvl="2"/>
            <a:r>
              <a:rPr lang="en-US" sz="2800" dirty="0">
                <a:solidFill>
                  <a:srgbClr val="99FF99"/>
                </a:solidFill>
              </a:rPr>
              <a:t>8260/8265/8930/8245/8235</a:t>
            </a:r>
          </a:p>
          <a:p>
            <a:r>
              <a:rPr lang="en-US" sz="2800" dirty="0">
                <a:solidFill>
                  <a:srgbClr val="CDABDF"/>
                </a:solidFill>
              </a:rPr>
              <a:t>Art/Museum Objects: </a:t>
            </a:r>
            <a:r>
              <a:rPr lang="en-US" sz="2800" dirty="0"/>
              <a:t>(AH)</a:t>
            </a:r>
          </a:p>
          <a:p>
            <a:pPr lvl="2"/>
            <a:r>
              <a:rPr lang="en-US" sz="2800" dirty="0">
                <a:solidFill>
                  <a:srgbClr val="CDABDF"/>
                </a:solidFill>
              </a:rPr>
              <a:t>8280/8900/8245/8235</a:t>
            </a:r>
          </a:p>
          <a:p>
            <a:pPr marL="0" indent="0">
              <a:buNone/>
            </a:pPr>
            <a:endParaRPr lang="en-US" sz="2800" dirty="0"/>
          </a:p>
        </p:txBody>
      </p:sp>
    </p:spTree>
    <p:extLst>
      <p:ext uri="{BB962C8B-B14F-4D97-AF65-F5344CB8AC3E}">
        <p14:creationId xmlns:p14="http://schemas.microsoft.com/office/powerpoint/2010/main" val="15241371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wipe(left)">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wipe(left)">
                                      <p:cBhvr>
                                        <p:cTn id="15" dur="500"/>
                                        <p:tgtEl>
                                          <p:spTgt spid="7">
                                            <p:txEl>
                                              <p:pRg st="2" end="2"/>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wipe(left)">
                                      <p:cBhvr>
                                        <p:cTn id="18" dur="500"/>
                                        <p:tgtEl>
                                          <p:spTgt spid="7">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wipe(left)">
                                      <p:cBhvr>
                                        <p:cTn id="23" dur="500"/>
                                        <p:tgtEl>
                                          <p:spTgt spid="7">
                                            <p:txEl>
                                              <p:pRg st="4" end="4"/>
                                            </p:txEl>
                                          </p:spTgt>
                                        </p:tgtEl>
                                      </p:cBhvr>
                                    </p:animEffect>
                                  </p:childTnLst>
                                </p:cTn>
                              </p:par>
                              <p:par>
                                <p:cTn id="24" presetID="22" presetClass="entr" presetSubtype="8" fill="hold" nodeType="withEffect">
                                  <p:stCondLst>
                                    <p:cond delay="0"/>
                                  </p:stCondLst>
                                  <p:childTnLst>
                                    <p:set>
                                      <p:cBhvr>
                                        <p:cTn id="25" dur="1" fill="hold">
                                          <p:stCondLst>
                                            <p:cond delay="0"/>
                                          </p:stCondLst>
                                        </p:cTn>
                                        <p:tgtEl>
                                          <p:spTgt spid="7">
                                            <p:txEl>
                                              <p:pRg st="5" end="5"/>
                                            </p:txEl>
                                          </p:spTgt>
                                        </p:tgtEl>
                                        <p:attrNameLst>
                                          <p:attrName>style.visibility</p:attrName>
                                        </p:attrNameLst>
                                      </p:cBhvr>
                                      <p:to>
                                        <p:strVal val="visible"/>
                                      </p:to>
                                    </p:set>
                                    <p:animEffect transition="in" filter="wipe(left)">
                                      <p:cBhvr>
                                        <p:cTn id="26" dur="500"/>
                                        <p:tgtEl>
                                          <p:spTgt spid="7">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Effect transition="in" filter="wipe(left)">
                                      <p:cBhvr>
                                        <p:cTn id="31" dur="500"/>
                                        <p:tgtEl>
                                          <p:spTgt spid="7">
                                            <p:txEl>
                                              <p:pRg st="6" end="6"/>
                                            </p:txEl>
                                          </p:spTgt>
                                        </p:tgtEl>
                                      </p:cBhvr>
                                    </p:animEffect>
                                  </p:childTnLst>
                                </p:cTn>
                              </p:par>
                              <p:par>
                                <p:cTn id="32" presetID="22" presetClass="entr" presetSubtype="8" fill="hold" nodeType="withEffect">
                                  <p:stCondLst>
                                    <p:cond delay="0"/>
                                  </p:stCondLst>
                                  <p:childTnLst>
                                    <p:set>
                                      <p:cBhvr>
                                        <p:cTn id="33" dur="1" fill="hold">
                                          <p:stCondLst>
                                            <p:cond delay="0"/>
                                          </p:stCondLst>
                                        </p:cTn>
                                        <p:tgtEl>
                                          <p:spTgt spid="7">
                                            <p:txEl>
                                              <p:pRg st="7" end="7"/>
                                            </p:txEl>
                                          </p:spTgt>
                                        </p:tgtEl>
                                        <p:attrNameLst>
                                          <p:attrName>style.visibility</p:attrName>
                                        </p:attrNameLst>
                                      </p:cBhvr>
                                      <p:to>
                                        <p:strVal val="visible"/>
                                      </p:to>
                                    </p:set>
                                    <p:animEffect transition="in" filter="wipe(left)">
                                      <p:cBhvr>
                                        <p:cTn id="34"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81000" y="230188"/>
            <a:ext cx="8382000" cy="664797"/>
          </a:xfrm>
        </p:spPr>
        <p:txBody>
          <a:bodyPr/>
          <a:lstStyle/>
          <a:p>
            <a:pPr algn="ctr"/>
            <a:r>
              <a:rPr lang="en-US" dirty="0"/>
              <a:t> </a:t>
            </a:r>
            <a:r>
              <a:rPr lang="en-US" sz="3600" dirty="0"/>
              <a:t>PUTTING IT ALL TOGETHER</a:t>
            </a:r>
          </a:p>
        </p:txBody>
      </p:sp>
      <p:graphicFrame>
        <p:nvGraphicFramePr>
          <p:cNvPr id="2" name="Object 1"/>
          <p:cNvGraphicFramePr>
            <a:graphicFrameLocks noChangeAspect="1"/>
          </p:cNvGraphicFramePr>
          <p:nvPr>
            <p:extLst>
              <p:ext uri="{D42A27DB-BD31-4B8C-83A1-F6EECF244321}">
                <p14:modId xmlns:p14="http://schemas.microsoft.com/office/powerpoint/2010/main" val="2746293529"/>
              </p:ext>
            </p:extLst>
          </p:nvPr>
        </p:nvGraphicFramePr>
        <p:xfrm>
          <a:off x="647700" y="990600"/>
          <a:ext cx="7848600" cy="5670934"/>
        </p:xfrm>
        <a:graphic>
          <a:graphicData uri="http://schemas.openxmlformats.org/presentationml/2006/ole">
            <mc:AlternateContent xmlns:mc="http://schemas.openxmlformats.org/markup-compatibility/2006">
              <mc:Choice xmlns:v="urn:schemas-microsoft-com:vml" Requires="v">
                <p:oleObj spid="_x0000_s5437" name="Document" r:id="rId4" imgW="6338021" imgH="5692501" progId="Word.Document.12">
                  <p:embed/>
                </p:oleObj>
              </mc:Choice>
              <mc:Fallback>
                <p:oleObj name="Document" r:id="rId4" imgW="6338021" imgH="5692501" progId="Word.Document.12">
                  <p:embed/>
                  <p:pic>
                    <p:nvPicPr>
                      <p:cNvPr id="0" name=""/>
                      <p:cNvPicPr/>
                      <p:nvPr/>
                    </p:nvPicPr>
                    <p:blipFill>
                      <a:blip r:embed="rId5"/>
                      <a:stretch>
                        <a:fillRect/>
                      </a:stretch>
                    </p:blipFill>
                    <p:spPr>
                      <a:xfrm>
                        <a:off x="647700" y="990600"/>
                        <a:ext cx="7848600" cy="5670934"/>
                      </a:xfrm>
                      <a:prstGeom prst="rect">
                        <a:avLst/>
                      </a:prstGeom>
                    </p:spPr>
                  </p:pic>
                </p:oleObj>
              </mc:Fallback>
            </mc:AlternateContent>
          </a:graphicData>
        </a:graphic>
      </p:graphicFrame>
    </p:spTree>
    <p:extLst>
      <p:ext uri="{BB962C8B-B14F-4D97-AF65-F5344CB8AC3E}">
        <p14:creationId xmlns:p14="http://schemas.microsoft.com/office/powerpoint/2010/main" val="3737568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8603" y="304800"/>
            <a:ext cx="6478191" cy="609600"/>
          </a:xfrm>
        </p:spPr>
        <p:txBody>
          <a:bodyPr/>
          <a:lstStyle/>
          <a:p>
            <a:pPr algn="ctr"/>
            <a:r>
              <a:rPr lang="en-US" dirty="0"/>
              <a:t>AGENDA</a:t>
            </a:r>
          </a:p>
        </p:txBody>
      </p:sp>
      <p:sp>
        <p:nvSpPr>
          <p:cNvPr id="5" name="TextBox 4"/>
          <p:cNvSpPr txBox="1"/>
          <p:nvPr/>
        </p:nvSpPr>
        <p:spPr>
          <a:xfrm>
            <a:off x="609598" y="990600"/>
            <a:ext cx="7696200" cy="4401205"/>
          </a:xfrm>
          <a:prstGeom prst="rect">
            <a:avLst/>
          </a:prstGeom>
          <a:noFill/>
        </p:spPr>
        <p:txBody>
          <a:bodyPr wrap="square" rtlCol="0">
            <a:spAutoFit/>
          </a:bodyPr>
          <a:lstStyle/>
          <a:p>
            <a:r>
              <a:rPr lang="en-US" sz="2800" dirty="0"/>
              <a:t>CAPITAL EQUIPMENT DEFINITION</a:t>
            </a:r>
          </a:p>
          <a:p>
            <a:pPr marL="457200" indent="-457200">
              <a:buFont typeface="Arial" panose="020B0604020202020204" pitchFamily="34" charset="0"/>
              <a:buChar char="•"/>
            </a:pPr>
            <a:r>
              <a:rPr lang="en-US" sz="2800" dirty="0"/>
              <a:t>COSTS TO CAPITALIZE</a:t>
            </a:r>
          </a:p>
          <a:p>
            <a:pPr marL="457200" indent="-457200">
              <a:buFont typeface="Arial" panose="020B0604020202020204" pitchFamily="34" charset="0"/>
              <a:buChar char="•"/>
            </a:pPr>
            <a:r>
              <a:rPr lang="en-US" sz="2800" dirty="0"/>
              <a:t>COSTS TO EXPENSE</a:t>
            </a:r>
          </a:p>
          <a:p>
            <a:r>
              <a:rPr lang="en-US" sz="2800" dirty="0"/>
              <a:t>SELECTING CAPITAL OBJECT CODES</a:t>
            </a:r>
          </a:p>
          <a:p>
            <a:pPr marL="457200" indent="-457200">
              <a:buFont typeface="Arial" panose="020B0604020202020204" pitchFamily="34" charset="0"/>
              <a:buChar char="•"/>
            </a:pPr>
            <a:r>
              <a:rPr lang="en-US" sz="2800" dirty="0"/>
              <a:t>ACCOUNT NUMBER/FUNDING</a:t>
            </a:r>
          </a:p>
          <a:p>
            <a:pPr marL="457200" indent="-457200">
              <a:buFont typeface="Arial" panose="020B0604020202020204" pitchFamily="34" charset="0"/>
              <a:buChar char="•"/>
            </a:pPr>
            <a:r>
              <a:rPr lang="en-US" sz="2800" dirty="0"/>
              <a:t>FUND SOURCE CODES</a:t>
            </a:r>
          </a:p>
          <a:p>
            <a:pPr marL="457200" indent="-457200">
              <a:buFont typeface="Arial" panose="020B0604020202020204" pitchFamily="34" charset="0"/>
              <a:buChar char="•"/>
            </a:pPr>
            <a:r>
              <a:rPr lang="en-US" sz="2800" dirty="0"/>
              <a:t>OWNERSHIP/TITLE</a:t>
            </a:r>
          </a:p>
          <a:p>
            <a:pPr marL="457200" indent="-457200">
              <a:buFont typeface="Arial" panose="020B0604020202020204" pitchFamily="34" charset="0"/>
              <a:buChar char="•"/>
            </a:pPr>
            <a:r>
              <a:rPr lang="en-US" sz="2800" dirty="0"/>
              <a:t>ASSET TYPE CODE</a:t>
            </a:r>
          </a:p>
          <a:p>
            <a:r>
              <a:rPr lang="en-US" sz="2800" dirty="0"/>
              <a:t>PUTTING IT ALL TOGETHER</a:t>
            </a:r>
          </a:p>
          <a:p>
            <a:pPr marL="457200" indent="-457200">
              <a:buFont typeface="Arial" panose="020B0604020202020204" pitchFamily="34" charset="0"/>
              <a:buChar char="•"/>
            </a:pPr>
            <a:r>
              <a:rPr lang="en-US" sz="2800" dirty="0"/>
              <a:t>SPLIT FUNDING</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80999" y="152400"/>
            <a:ext cx="8382000" cy="608012"/>
          </a:xfrm>
        </p:spPr>
        <p:txBody>
          <a:bodyPr/>
          <a:lstStyle/>
          <a:p>
            <a:pPr algn="ctr"/>
            <a:r>
              <a:rPr lang="en-US" dirty="0"/>
              <a:t> </a:t>
            </a:r>
            <a:r>
              <a:rPr lang="en-US" sz="3600" dirty="0"/>
              <a:t>SPLIT FUNDING</a:t>
            </a:r>
          </a:p>
        </p:txBody>
      </p:sp>
      <p:sp>
        <p:nvSpPr>
          <p:cNvPr id="4" name="Text Placeholder 6"/>
          <p:cNvSpPr>
            <a:spLocks noGrp="1"/>
          </p:cNvSpPr>
          <p:nvPr>
            <p:ph type="body" sz="quarter" idx="10"/>
          </p:nvPr>
        </p:nvSpPr>
        <p:spPr>
          <a:xfrm>
            <a:off x="308059" y="894985"/>
            <a:ext cx="8527881" cy="5576911"/>
          </a:xfrm>
        </p:spPr>
        <p:txBody>
          <a:bodyPr/>
          <a:lstStyle/>
          <a:p>
            <a:pPr marL="0" indent="0">
              <a:buNone/>
            </a:pPr>
            <a:r>
              <a:rPr lang="en-US" sz="2400" dirty="0"/>
              <a:t>When split-funding a </a:t>
            </a:r>
            <a:r>
              <a:rPr lang="en-US" sz="2400" i="1" dirty="0"/>
              <a:t>line item</a:t>
            </a:r>
            <a:r>
              <a:rPr lang="en-US" sz="2400" dirty="0"/>
              <a:t>; if the line item is capital, you may need mixed capital object codes (i.e. 8210 with 8240).</a:t>
            </a:r>
          </a:p>
          <a:p>
            <a:pPr marL="0" indent="0">
              <a:buNone/>
            </a:pPr>
            <a:endParaRPr lang="en-US" sz="2400" dirty="0"/>
          </a:p>
          <a:p>
            <a:pPr marL="0" indent="0">
              <a:buNone/>
            </a:pPr>
            <a:r>
              <a:rPr lang="en-US" sz="2400" dirty="0"/>
              <a:t>Do not mix capital and non-capital object codes on the </a:t>
            </a:r>
            <a:r>
              <a:rPr lang="en-US" sz="2400" i="1" dirty="0"/>
              <a:t>same line item </a:t>
            </a:r>
            <a:r>
              <a:rPr lang="en-US" sz="2400" dirty="0"/>
              <a:t>(i.e. 8210 with 6201).  It is ok to have capital and non-capital object codes on the same requisition, however.</a:t>
            </a:r>
          </a:p>
          <a:p>
            <a:pPr marL="0" indent="0">
              <a:buNone/>
            </a:pPr>
            <a:endParaRPr lang="en-US" sz="2400" dirty="0"/>
          </a:p>
          <a:p>
            <a:pPr marL="0" indent="0">
              <a:buNone/>
            </a:pPr>
            <a:r>
              <a:rPr lang="en-US" sz="2400" dirty="0"/>
              <a:t>Be cautious when mixing titles.</a:t>
            </a:r>
          </a:p>
          <a:p>
            <a:pPr marL="0" indent="0">
              <a:buNone/>
            </a:pPr>
            <a:endParaRPr lang="en-US" sz="2400" dirty="0"/>
          </a:p>
          <a:p>
            <a:pPr marL="0" indent="0">
              <a:buNone/>
            </a:pPr>
            <a:r>
              <a:rPr lang="en-US" sz="2400" dirty="0"/>
              <a:t>Do not mix ownership/title between Federal and Sponsor on the </a:t>
            </a:r>
            <a:r>
              <a:rPr lang="en-US" sz="2400" i="1" dirty="0"/>
              <a:t>same line item </a:t>
            </a:r>
            <a:r>
              <a:rPr lang="en-US" sz="2400" dirty="0"/>
              <a:t>(i.e. 8235 with 8245)</a:t>
            </a:r>
            <a:r>
              <a:rPr lang="en-US" sz="2400" i="1" dirty="0"/>
              <a:t>.</a:t>
            </a:r>
          </a:p>
          <a:p>
            <a:pPr marL="0" indent="0">
              <a:buNone/>
            </a:pPr>
            <a:endParaRPr lang="en-US" sz="2400" i="1" dirty="0"/>
          </a:p>
          <a:p>
            <a:pPr marL="0" indent="0">
              <a:buNone/>
            </a:pPr>
            <a:r>
              <a:rPr lang="en-US" sz="2400" dirty="0"/>
              <a:t>Using split-funding where one asset should be on one account and an identical asset should be on another account, create a line item for each account.</a:t>
            </a:r>
          </a:p>
        </p:txBody>
      </p:sp>
    </p:spTree>
    <p:extLst>
      <p:ext uri="{BB962C8B-B14F-4D97-AF65-F5344CB8AC3E}">
        <p14:creationId xmlns:p14="http://schemas.microsoft.com/office/powerpoint/2010/main" val="19613350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left)">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wipe(left)">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wipe(left)">
                                      <p:cBhvr>
                                        <p:cTn id="2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90800"/>
            <a:ext cx="8382000" cy="664797"/>
          </a:xfrm>
        </p:spPr>
        <p:txBody>
          <a:bodyPr/>
          <a:lstStyle/>
          <a:p>
            <a:pPr algn="ctr"/>
            <a:r>
              <a:rPr lang="en-US" dirty="0"/>
              <a:t>QUESTIONS?</a:t>
            </a:r>
          </a:p>
        </p:txBody>
      </p:sp>
    </p:spTree>
    <p:extLst>
      <p:ext uri="{BB962C8B-B14F-4D97-AF65-F5344CB8AC3E}">
        <p14:creationId xmlns:p14="http://schemas.microsoft.com/office/powerpoint/2010/main" val="2402279820"/>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8603" y="304800"/>
            <a:ext cx="6478191" cy="609600"/>
          </a:xfrm>
        </p:spPr>
        <p:txBody>
          <a:bodyPr/>
          <a:lstStyle/>
          <a:p>
            <a:pPr algn="ctr"/>
            <a:r>
              <a:rPr lang="en-US" dirty="0"/>
              <a:t>AGENDA</a:t>
            </a:r>
          </a:p>
        </p:txBody>
      </p:sp>
      <p:sp>
        <p:nvSpPr>
          <p:cNvPr id="5" name="TextBox 4"/>
          <p:cNvSpPr txBox="1"/>
          <p:nvPr/>
        </p:nvSpPr>
        <p:spPr>
          <a:xfrm>
            <a:off x="609598" y="990600"/>
            <a:ext cx="7696200" cy="5262979"/>
          </a:xfrm>
          <a:prstGeom prst="rect">
            <a:avLst/>
          </a:prstGeom>
          <a:noFill/>
        </p:spPr>
        <p:txBody>
          <a:bodyPr wrap="square" rtlCol="0">
            <a:spAutoFit/>
          </a:bodyPr>
          <a:lstStyle/>
          <a:p>
            <a:r>
              <a:rPr lang="en-US" sz="2800" dirty="0"/>
              <a:t>CAPITAL ASSET REQUISITION</a:t>
            </a:r>
          </a:p>
          <a:p>
            <a:pPr marL="457200" indent="-457200">
              <a:buFont typeface="Arial" panose="020B0604020202020204" pitchFamily="34" charset="0"/>
              <a:buChar char="•"/>
            </a:pPr>
            <a:r>
              <a:rPr lang="en-US" sz="2800" dirty="0"/>
              <a:t>COLLAPSE ALL BUTTON</a:t>
            </a:r>
          </a:p>
          <a:p>
            <a:pPr marL="457200" indent="-457200">
              <a:buFont typeface="Arial" panose="020B0604020202020204" pitchFamily="34" charset="0"/>
              <a:buChar char="•"/>
            </a:pPr>
            <a:r>
              <a:rPr lang="en-US" sz="2800" dirty="0"/>
              <a:t>ITEMS TAB</a:t>
            </a:r>
          </a:p>
          <a:p>
            <a:pPr marL="457200" indent="-457200">
              <a:buFont typeface="Arial" panose="020B0604020202020204" pitchFamily="34" charset="0"/>
              <a:buChar char="•"/>
            </a:pPr>
            <a:r>
              <a:rPr lang="en-US" sz="2800" dirty="0"/>
              <a:t>CAPITAL ASSET TAB</a:t>
            </a:r>
          </a:p>
          <a:p>
            <a:pPr marL="914400" lvl="1" indent="-457200">
              <a:buFont typeface="Arial" panose="020B0604020202020204" pitchFamily="34" charset="0"/>
              <a:buChar char="•"/>
            </a:pPr>
            <a:r>
              <a:rPr lang="en-US" sz="2800" dirty="0"/>
              <a:t>Capital Asset System Type</a:t>
            </a:r>
          </a:p>
          <a:p>
            <a:pPr marL="914400" lvl="1" indent="-457200">
              <a:buFont typeface="Arial" panose="020B0604020202020204" pitchFamily="34" charset="0"/>
              <a:buChar char="•"/>
            </a:pPr>
            <a:r>
              <a:rPr lang="en-US" sz="2800" dirty="0"/>
              <a:t>Capital Asset System State</a:t>
            </a:r>
          </a:p>
          <a:p>
            <a:pPr marL="1371600" lvl="2" indent="-457200">
              <a:buFont typeface="Arial" panose="020B0604020202020204" pitchFamily="34" charset="0"/>
              <a:buChar char="•"/>
            </a:pPr>
            <a:r>
              <a:rPr lang="en-US" sz="2800" dirty="0"/>
              <a:t>Individual Assets</a:t>
            </a:r>
          </a:p>
          <a:p>
            <a:pPr marL="1371600" lvl="2" indent="-457200">
              <a:buFont typeface="Arial" panose="020B0604020202020204" pitchFamily="34" charset="0"/>
              <a:buChar char="•"/>
            </a:pPr>
            <a:r>
              <a:rPr lang="en-US" sz="2800" dirty="0"/>
              <a:t>One System</a:t>
            </a:r>
          </a:p>
          <a:p>
            <a:pPr marL="1371600" lvl="2" indent="-457200">
              <a:buFont typeface="Arial" panose="020B0604020202020204" pitchFamily="34" charset="0"/>
              <a:buChar char="•"/>
            </a:pPr>
            <a:r>
              <a:rPr lang="en-US" sz="2800" dirty="0"/>
              <a:t>Multiple Assets</a:t>
            </a:r>
          </a:p>
          <a:p>
            <a:pPr marL="1828800" lvl="3" indent="-457200">
              <a:buFont typeface="Arial" panose="020B0604020202020204" pitchFamily="34" charset="0"/>
              <a:buChar char="•"/>
            </a:pPr>
            <a:r>
              <a:rPr lang="en-US" sz="2800" dirty="0"/>
              <a:t>Modify Existing</a:t>
            </a:r>
          </a:p>
          <a:p>
            <a:pPr marL="457200" indent="-457200">
              <a:buFont typeface="Arial" panose="020B0604020202020204" pitchFamily="34" charset="0"/>
              <a:buChar char="•"/>
            </a:pPr>
            <a:r>
              <a:rPr lang="en-US" sz="2800" dirty="0"/>
              <a:t>PRACTICE REQUISITION</a:t>
            </a:r>
          </a:p>
          <a:p>
            <a:pPr marL="914400" lvl="1" indent="-457200">
              <a:buFont typeface="Arial" panose="020B0604020202020204" pitchFamily="34" charset="0"/>
              <a:buChar char="•"/>
            </a:pPr>
            <a:r>
              <a:rPr lang="en-US" sz="2800" dirty="0"/>
              <a:t>MAKING CHANGES</a:t>
            </a:r>
          </a:p>
        </p:txBody>
      </p:sp>
    </p:spTree>
    <p:extLst>
      <p:ext uri="{BB962C8B-B14F-4D97-AF65-F5344CB8AC3E}">
        <p14:creationId xmlns:p14="http://schemas.microsoft.com/office/powerpoint/2010/main" val="8595001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5B1F6D-BD6B-4034-9CD1-9274BA9ADBF6}"/>
              </a:ext>
            </a:extLst>
          </p:cNvPr>
          <p:cNvPicPr>
            <a:picLocks noChangeAspect="1"/>
          </p:cNvPicPr>
          <p:nvPr/>
        </p:nvPicPr>
        <p:blipFill>
          <a:blip r:embed="rId3"/>
          <a:stretch>
            <a:fillRect/>
          </a:stretch>
        </p:blipFill>
        <p:spPr>
          <a:xfrm>
            <a:off x="571500" y="1970874"/>
            <a:ext cx="8229600" cy="4458240"/>
          </a:xfrm>
          <a:prstGeom prst="rect">
            <a:avLst/>
          </a:prstGeom>
        </p:spPr>
      </p:pic>
      <p:cxnSp>
        <p:nvCxnSpPr>
          <p:cNvPr id="13" name="Straight Arrow Connector 12">
            <a:extLst>
              <a:ext uri="{FF2B5EF4-FFF2-40B4-BE49-F238E27FC236}">
                <a16:creationId xmlns:a16="http://schemas.microsoft.com/office/drawing/2014/main" id="{A6C184BA-75D5-411B-8651-66C67A8F17CC}"/>
              </a:ext>
            </a:extLst>
          </p:cNvPr>
          <p:cNvCxnSpPr>
            <a:cxnSpLocks/>
          </p:cNvCxnSpPr>
          <p:nvPr/>
        </p:nvCxnSpPr>
        <p:spPr>
          <a:xfrm flipH="1">
            <a:off x="3325784" y="2974304"/>
            <a:ext cx="533400" cy="312938"/>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
        <p:nvSpPr>
          <p:cNvPr id="2" name="Title 1"/>
          <p:cNvSpPr>
            <a:spLocks noGrp="1"/>
          </p:cNvSpPr>
          <p:nvPr>
            <p:ph type="title"/>
          </p:nvPr>
        </p:nvSpPr>
        <p:spPr>
          <a:xfrm>
            <a:off x="1981200" y="381000"/>
            <a:ext cx="5410200" cy="553998"/>
          </a:xfrm>
        </p:spPr>
        <p:txBody>
          <a:bodyPr/>
          <a:lstStyle/>
          <a:p>
            <a:pPr algn="ctr"/>
            <a:r>
              <a:rPr lang="en-US" sz="4000" dirty="0"/>
              <a:t>CAPITAL ASSET REQUISITON</a:t>
            </a:r>
          </a:p>
        </p:txBody>
      </p:sp>
      <p:sp>
        <p:nvSpPr>
          <p:cNvPr id="3" name="Rectangle 2"/>
          <p:cNvSpPr/>
          <p:nvPr/>
        </p:nvSpPr>
        <p:spPr>
          <a:xfrm>
            <a:off x="342900" y="1071418"/>
            <a:ext cx="8686800" cy="464871"/>
          </a:xfrm>
          <a:prstGeom prst="rect">
            <a:avLst/>
          </a:prstGeom>
        </p:spPr>
        <p:txBody>
          <a:bodyPr wrap="square">
            <a:spAutoFit/>
          </a:bodyPr>
          <a:lstStyle/>
          <a:p>
            <a:pPr>
              <a:lnSpc>
                <a:spcPct val="150000"/>
              </a:lnSpc>
            </a:pPr>
            <a:r>
              <a:rPr lang="en-US" dirty="0"/>
              <a:t>From Home, click on “PROCUREMENT &amp; ACCOUNTS PAYABLE”, then click on “Requisition”.</a:t>
            </a:r>
          </a:p>
        </p:txBody>
      </p:sp>
      <p:pic>
        <p:nvPicPr>
          <p:cNvPr id="4" name="Picture 3">
            <a:extLst>
              <a:ext uri="{FF2B5EF4-FFF2-40B4-BE49-F238E27FC236}">
                <a16:creationId xmlns:a16="http://schemas.microsoft.com/office/drawing/2014/main" id="{CC3CA7F4-222A-4F59-A6EC-895846162B45}"/>
              </a:ext>
            </a:extLst>
          </p:cNvPr>
          <p:cNvPicPr>
            <a:picLocks noChangeAspect="1"/>
          </p:cNvPicPr>
          <p:nvPr/>
        </p:nvPicPr>
        <p:blipFill>
          <a:blip r:embed="rId4"/>
          <a:stretch>
            <a:fillRect/>
          </a:stretch>
        </p:blipFill>
        <p:spPr>
          <a:xfrm>
            <a:off x="920513" y="2133600"/>
            <a:ext cx="7302973" cy="3056528"/>
          </a:xfrm>
          <a:prstGeom prst="rect">
            <a:avLst/>
          </a:prstGeom>
        </p:spPr>
      </p:pic>
      <p:cxnSp>
        <p:nvCxnSpPr>
          <p:cNvPr id="7" name="Straight Arrow Connector 6">
            <a:extLst>
              <a:ext uri="{FF2B5EF4-FFF2-40B4-BE49-F238E27FC236}">
                <a16:creationId xmlns:a16="http://schemas.microsoft.com/office/drawing/2014/main" id="{31508027-AD1A-42A5-8790-8F99D402CFC5}"/>
              </a:ext>
            </a:extLst>
          </p:cNvPr>
          <p:cNvCxnSpPr>
            <a:cxnSpLocks/>
          </p:cNvCxnSpPr>
          <p:nvPr/>
        </p:nvCxnSpPr>
        <p:spPr>
          <a:xfrm flipH="1">
            <a:off x="3276600" y="2568180"/>
            <a:ext cx="533400" cy="312938"/>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2" name="Straight Arrow Connector 11">
            <a:extLst>
              <a:ext uri="{FF2B5EF4-FFF2-40B4-BE49-F238E27FC236}">
                <a16:creationId xmlns:a16="http://schemas.microsoft.com/office/drawing/2014/main" id="{37362EF3-08C0-4FBC-93E1-0E922E6CE63D}"/>
              </a:ext>
            </a:extLst>
          </p:cNvPr>
          <p:cNvCxnSpPr>
            <a:cxnSpLocks/>
          </p:cNvCxnSpPr>
          <p:nvPr/>
        </p:nvCxnSpPr>
        <p:spPr>
          <a:xfrm flipH="1">
            <a:off x="1993338" y="4028471"/>
            <a:ext cx="533400" cy="312938"/>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4432934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 presetClass="exit" presetSubtype="0" fill="hold" nodeType="withEffect">
                                  <p:stCondLst>
                                    <p:cond delay="0"/>
                                  </p:stCondLst>
                                  <p:childTnLst>
                                    <p:set>
                                      <p:cBhvr>
                                        <p:cTn id="17" dur="1" fill="hold">
                                          <p:stCondLst>
                                            <p:cond delay="0"/>
                                          </p:stCondLst>
                                        </p:cTn>
                                        <p:tgtEl>
                                          <p:spTgt spid="12"/>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9890E16-2920-4592-A4EF-F9280F458041}"/>
              </a:ext>
            </a:extLst>
          </p:cNvPr>
          <p:cNvPicPr>
            <a:picLocks noChangeAspect="1"/>
          </p:cNvPicPr>
          <p:nvPr/>
        </p:nvPicPr>
        <p:blipFill>
          <a:blip r:embed="rId3"/>
          <a:stretch>
            <a:fillRect/>
          </a:stretch>
        </p:blipFill>
        <p:spPr>
          <a:xfrm>
            <a:off x="985217" y="1524000"/>
            <a:ext cx="7173565" cy="4301886"/>
          </a:xfrm>
          <a:prstGeom prst="rect">
            <a:avLst/>
          </a:prstGeom>
        </p:spPr>
      </p:pic>
      <p:sp>
        <p:nvSpPr>
          <p:cNvPr id="2" name="Title 1"/>
          <p:cNvSpPr>
            <a:spLocks noGrp="1"/>
          </p:cNvSpPr>
          <p:nvPr>
            <p:ph type="title"/>
          </p:nvPr>
        </p:nvSpPr>
        <p:spPr>
          <a:xfrm>
            <a:off x="1890259" y="451156"/>
            <a:ext cx="5426200" cy="664797"/>
          </a:xfrm>
        </p:spPr>
        <p:txBody>
          <a:bodyPr/>
          <a:lstStyle/>
          <a:p>
            <a:r>
              <a:rPr lang="en-US" dirty="0">
                <a:solidFill>
                  <a:srgbClr val="FFFF00"/>
                </a:solidFill>
              </a:rPr>
              <a:t>COLLAPSE ALL BUTTON</a:t>
            </a:r>
          </a:p>
        </p:txBody>
      </p:sp>
      <p:cxnSp>
        <p:nvCxnSpPr>
          <p:cNvPr id="5" name="Straight Arrow Connector 4"/>
          <p:cNvCxnSpPr/>
          <p:nvPr/>
        </p:nvCxnSpPr>
        <p:spPr>
          <a:xfrm flipH="1">
            <a:off x="8001000" y="2209800"/>
            <a:ext cx="575441" cy="37179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72123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D17D343-2712-4673-BCEC-A7FE80E25E65}"/>
              </a:ext>
            </a:extLst>
          </p:cNvPr>
          <p:cNvPicPr>
            <a:picLocks noChangeAspect="1"/>
          </p:cNvPicPr>
          <p:nvPr/>
        </p:nvPicPr>
        <p:blipFill>
          <a:blip r:embed="rId3"/>
          <a:stretch>
            <a:fillRect/>
          </a:stretch>
        </p:blipFill>
        <p:spPr>
          <a:xfrm>
            <a:off x="1102867" y="1524000"/>
            <a:ext cx="6938265" cy="4199191"/>
          </a:xfrm>
          <a:prstGeom prst="rect">
            <a:avLst/>
          </a:prstGeom>
        </p:spPr>
      </p:pic>
      <p:cxnSp>
        <p:nvCxnSpPr>
          <p:cNvPr id="12" name="Straight Arrow Connector 11"/>
          <p:cNvCxnSpPr>
            <a:cxnSpLocks/>
          </p:cNvCxnSpPr>
          <p:nvPr/>
        </p:nvCxnSpPr>
        <p:spPr>
          <a:xfrm>
            <a:off x="914400" y="3930092"/>
            <a:ext cx="501264" cy="760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52EF7362-C706-4C3E-A1B2-3EB9B7B2C5EE}"/>
              </a:ext>
            </a:extLst>
          </p:cNvPr>
          <p:cNvPicPr>
            <a:picLocks noChangeAspect="1"/>
          </p:cNvPicPr>
          <p:nvPr/>
        </p:nvPicPr>
        <p:blipFill>
          <a:blip r:embed="rId4"/>
          <a:stretch>
            <a:fillRect/>
          </a:stretch>
        </p:blipFill>
        <p:spPr>
          <a:xfrm>
            <a:off x="1046645" y="1523999"/>
            <a:ext cx="6987744" cy="4199191"/>
          </a:xfrm>
          <a:prstGeom prst="rect">
            <a:avLst/>
          </a:prstGeom>
        </p:spPr>
      </p:pic>
      <p:sp>
        <p:nvSpPr>
          <p:cNvPr id="2" name="Title 1"/>
          <p:cNvSpPr>
            <a:spLocks noGrp="1"/>
          </p:cNvSpPr>
          <p:nvPr>
            <p:ph type="title"/>
          </p:nvPr>
        </p:nvSpPr>
        <p:spPr>
          <a:xfrm>
            <a:off x="3307328" y="470012"/>
            <a:ext cx="2529341" cy="664797"/>
          </a:xfrm>
        </p:spPr>
        <p:txBody>
          <a:bodyPr/>
          <a:lstStyle/>
          <a:p>
            <a:r>
              <a:rPr lang="en-US" dirty="0">
                <a:solidFill>
                  <a:srgbClr val="FFFF00"/>
                </a:solidFill>
              </a:rPr>
              <a:t>ITEMS TAB</a:t>
            </a:r>
          </a:p>
        </p:txBody>
      </p:sp>
      <p:sp>
        <p:nvSpPr>
          <p:cNvPr id="11" name="TextBox 10"/>
          <p:cNvSpPr txBox="1"/>
          <p:nvPr/>
        </p:nvSpPr>
        <p:spPr>
          <a:xfrm>
            <a:off x="909005" y="5791200"/>
            <a:ext cx="7495322" cy="923330"/>
          </a:xfrm>
          <a:prstGeom prst="rect">
            <a:avLst/>
          </a:prstGeom>
          <a:noFill/>
        </p:spPr>
        <p:txBody>
          <a:bodyPr wrap="none" rtlCol="0">
            <a:spAutoFit/>
          </a:bodyPr>
          <a:lstStyle/>
          <a:p>
            <a:pPr algn="ctr"/>
            <a:r>
              <a:rPr lang="en-US" dirty="0"/>
              <a:t>A quantity is required for capital assets, you can use “no quantity” for services.</a:t>
            </a:r>
          </a:p>
          <a:p>
            <a:pPr algn="ctr"/>
            <a:r>
              <a:rPr lang="en-US" dirty="0"/>
              <a:t>The Items tab should be lined out to match the quote.</a:t>
            </a:r>
          </a:p>
          <a:p>
            <a:pPr algn="ctr"/>
            <a:r>
              <a:rPr lang="en-US" dirty="0"/>
              <a:t>Shop Catalog items should be uploaded from the Shop Catalog site.</a:t>
            </a:r>
          </a:p>
        </p:txBody>
      </p:sp>
      <p:sp>
        <p:nvSpPr>
          <p:cNvPr id="7" name="Right Arrow 6"/>
          <p:cNvSpPr/>
          <p:nvPr/>
        </p:nvSpPr>
        <p:spPr>
          <a:xfrm>
            <a:off x="7010400" y="3305337"/>
            <a:ext cx="688918" cy="247323"/>
          </a:xfrm>
          <a:prstGeom prst="rightArrow">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0000"/>
              </a:solidFill>
            </a:endParaRPr>
          </a:p>
        </p:txBody>
      </p:sp>
      <p:sp>
        <p:nvSpPr>
          <p:cNvPr id="9" name="Oval 8"/>
          <p:cNvSpPr/>
          <p:nvPr/>
        </p:nvSpPr>
        <p:spPr>
          <a:xfrm>
            <a:off x="1277868" y="3305338"/>
            <a:ext cx="433514" cy="247323"/>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27088635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 presetClass="exit" presetSubtype="0" fill="hold" nodeType="withEffect">
                                  <p:stCondLst>
                                    <p:cond delay="0"/>
                                  </p:stCondLst>
                                  <p:childTnLst>
                                    <p:set>
                                      <p:cBhvr>
                                        <p:cTn id="15" dur="1" fill="hold">
                                          <p:stCondLst>
                                            <p:cond delay="0"/>
                                          </p:stCondLst>
                                        </p:cTn>
                                        <p:tgtEl>
                                          <p:spTgt spid="5"/>
                                        </p:tgtEl>
                                        <p:attrNameLst>
                                          <p:attrName>style.visibility</p:attrName>
                                        </p:attrNameLst>
                                      </p:cBhvr>
                                      <p:to>
                                        <p:strVal val="hidden"/>
                                      </p:to>
                                    </p:set>
                                  </p:childTnLst>
                                </p:cTn>
                              </p:par>
                              <p:par>
                                <p:cTn id="16" presetID="1" presetClass="exit" presetSubtype="0" fill="hold" grpId="1" nodeType="withEffect">
                                  <p:stCondLst>
                                    <p:cond delay="0"/>
                                  </p:stCondLst>
                                  <p:childTnLst>
                                    <p:set>
                                      <p:cBhvr>
                                        <p:cTn id="17" dur="1" fill="hold">
                                          <p:stCondLst>
                                            <p:cond delay="0"/>
                                          </p:stCondLst>
                                        </p:cTn>
                                        <p:tgtEl>
                                          <p:spTgt spid="9"/>
                                        </p:tgtEl>
                                        <p:attrNameLst>
                                          <p:attrName>style.visibility</p:attrName>
                                        </p:attrNameLst>
                                      </p:cBhvr>
                                      <p:to>
                                        <p:strVal val="hidden"/>
                                      </p:to>
                                    </p:set>
                                  </p:childTnLst>
                                </p:cTn>
                              </p:par>
                              <p:par>
                                <p:cTn id="18" presetID="1" presetClass="exit" presetSubtype="0" fill="hold" grpId="1" nodeType="withEffect">
                                  <p:stCondLst>
                                    <p:cond delay="0"/>
                                  </p:stCondLst>
                                  <p:childTnLst>
                                    <p:set>
                                      <p:cBhvr>
                                        <p:cTn id="19" dur="1" fill="hold">
                                          <p:stCondLst>
                                            <p:cond delay="0"/>
                                          </p:stCondLst>
                                        </p:cTn>
                                        <p:tgtEl>
                                          <p:spTgt spid="7"/>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1">
                                            <p:txEl>
                                              <p:pRg st="0" end="0"/>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animBg="1"/>
      <p:bldP spid="9"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B9FED8-A5DB-4955-934A-2E9C938574A5}"/>
              </a:ext>
            </a:extLst>
          </p:cNvPr>
          <p:cNvPicPr>
            <a:picLocks noChangeAspect="1"/>
          </p:cNvPicPr>
          <p:nvPr/>
        </p:nvPicPr>
        <p:blipFill>
          <a:blip r:embed="rId3"/>
          <a:stretch>
            <a:fillRect/>
          </a:stretch>
        </p:blipFill>
        <p:spPr>
          <a:xfrm>
            <a:off x="1068287" y="1513932"/>
            <a:ext cx="6972105" cy="4199191"/>
          </a:xfrm>
          <a:prstGeom prst="rect">
            <a:avLst/>
          </a:prstGeom>
        </p:spPr>
      </p:pic>
      <p:cxnSp>
        <p:nvCxnSpPr>
          <p:cNvPr id="14" name="Straight Arrow Connector 13">
            <a:extLst>
              <a:ext uri="{FF2B5EF4-FFF2-40B4-BE49-F238E27FC236}">
                <a16:creationId xmlns:a16="http://schemas.microsoft.com/office/drawing/2014/main" id="{D9E65154-630E-4961-B02B-914AD8A89BB9}"/>
              </a:ext>
            </a:extLst>
          </p:cNvPr>
          <p:cNvCxnSpPr>
            <a:cxnSpLocks/>
          </p:cNvCxnSpPr>
          <p:nvPr/>
        </p:nvCxnSpPr>
        <p:spPr>
          <a:xfrm flipH="1">
            <a:off x="2910555" y="4091060"/>
            <a:ext cx="414727" cy="10725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520A0F7-4B40-4E19-BF2D-70C6B996EA79}"/>
              </a:ext>
            </a:extLst>
          </p:cNvPr>
          <p:cNvCxnSpPr>
            <a:cxnSpLocks/>
          </p:cNvCxnSpPr>
          <p:nvPr/>
        </p:nvCxnSpPr>
        <p:spPr>
          <a:xfrm flipH="1">
            <a:off x="3325282" y="3905045"/>
            <a:ext cx="519794" cy="14336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p:cNvCxnSpPr>
          <p:nvPr/>
        </p:nvCxnSpPr>
        <p:spPr>
          <a:xfrm flipH="1">
            <a:off x="3192715" y="3739089"/>
            <a:ext cx="644676" cy="16700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52EF7362-C706-4C3E-A1B2-3EB9B7B2C5EE}"/>
              </a:ext>
            </a:extLst>
          </p:cNvPr>
          <p:cNvPicPr>
            <a:picLocks noChangeAspect="1"/>
          </p:cNvPicPr>
          <p:nvPr/>
        </p:nvPicPr>
        <p:blipFill>
          <a:blip r:embed="rId4"/>
          <a:stretch>
            <a:fillRect/>
          </a:stretch>
        </p:blipFill>
        <p:spPr>
          <a:xfrm>
            <a:off x="1060467" y="1526708"/>
            <a:ext cx="6987744" cy="4199191"/>
          </a:xfrm>
          <a:prstGeom prst="rect">
            <a:avLst/>
          </a:prstGeom>
        </p:spPr>
      </p:pic>
      <p:sp>
        <p:nvSpPr>
          <p:cNvPr id="2" name="Title 1"/>
          <p:cNvSpPr>
            <a:spLocks noGrp="1"/>
          </p:cNvSpPr>
          <p:nvPr>
            <p:ph type="title"/>
          </p:nvPr>
        </p:nvSpPr>
        <p:spPr>
          <a:xfrm>
            <a:off x="2133600" y="486252"/>
            <a:ext cx="4423914" cy="664797"/>
          </a:xfrm>
        </p:spPr>
        <p:txBody>
          <a:bodyPr/>
          <a:lstStyle/>
          <a:p>
            <a:r>
              <a:rPr lang="en-US" dirty="0">
                <a:solidFill>
                  <a:srgbClr val="FFFF00"/>
                </a:solidFill>
              </a:rPr>
              <a:t>CAPITAL ASSET TAB</a:t>
            </a:r>
          </a:p>
        </p:txBody>
      </p:sp>
      <p:sp>
        <p:nvSpPr>
          <p:cNvPr id="10" name="Rectangle 9">
            <a:extLst>
              <a:ext uri="{FF2B5EF4-FFF2-40B4-BE49-F238E27FC236}">
                <a16:creationId xmlns:a16="http://schemas.microsoft.com/office/drawing/2014/main" id="{2A4A5B90-9BA4-4BF2-9411-A4905B15F6E3}"/>
              </a:ext>
            </a:extLst>
          </p:cNvPr>
          <p:cNvSpPr/>
          <p:nvPr/>
        </p:nvSpPr>
        <p:spPr>
          <a:xfrm>
            <a:off x="820139" y="5852931"/>
            <a:ext cx="7719221" cy="646331"/>
          </a:xfrm>
          <a:prstGeom prst="rect">
            <a:avLst/>
          </a:prstGeom>
        </p:spPr>
        <p:txBody>
          <a:bodyPr wrap="square">
            <a:spAutoFit/>
          </a:bodyPr>
          <a:lstStyle/>
          <a:p>
            <a:pPr algn="ctr"/>
            <a:r>
              <a:rPr lang="en-US" dirty="0">
                <a:solidFill>
                  <a:srgbClr val="FFFF00"/>
                </a:solidFill>
                <a:latin typeface="Arial" pitchFamily="34" charset="0"/>
                <a:cs typeface="Arial" pitchFamily="34" charset="0"/>
              </a:rPr>
              <a:t>If capital object codes were used in any of the line items, the Capital Asset Tab will need to be completed.</a:t>
            </a:r>
          </a:p>
        </p:txBody>
      </p:sp>
      <p:sp>
        <p:nvSpPr>
          <p:cNvPr id="7" name="Right Arrow 6"/>
          <p:cNvSpPr/>
          <p:nvPr/>
        </p:nvSpPr>
        <p:spPr>
          <a:xfrm>
            <a:off x="7010858" y="3515952"/>
            <a:ext cx="688918" cy="247323"/>
          </a:xfrm>
          <a:prstGeom prst="rightArrow">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0000"/>
              </a:solidFill>
            </a:endParaRPr>
          </a:p>
        </p:txBody>
      </p:sp>
      <p:sp>
        <p:nvSpPr>
          <p:cNvPr id="9" name="Oval 8"/>
          <p:cNvSpPr/>
          <p:nvPr/>
        </p:nvSpPr>
        <p:spPr>
          <a:xfrm>
            <a:off x="1295728" y="3542038"/>
            <a:ext cx="609600" cy="195152"/>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15355144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5"/>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9"/>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animBg="1"/>
      <p:bldP spid="7" grpId="1" animBg="1"/>
      <p:bldP spid="9" grpId="0" animBg="1"/>
      <p:bldP spid="9"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A697D6-E6BC-40CE-81B4-216A4D8B9BF8}"/>
              </a:ext>
            </a:extLst>
          </p:cNvPr>
          <p:cNvPicPr>
            <a:picLocks noChangeAspect="1"/>
          </p:cNvPicPr>
          <p:nvPr/>
        </p:nvPicPr>
        <p:blipFill>
          <a:blip r:embed="rId3"/>
          <a:stretch>
            <a:fillRect/>
          </a:stretch>
        </p:blipFill>
        <p:spPr>
          <a:xfrm>
            <a:off x="1768642" y="1185646"/>
            <a:ext cx="4997116" cy="2455479"/>
          </a:xfrm>
          <a:prstGeom prst="rect">
            <a:avLst/>
          </a:prstGeom>
        </p:spPr>
      </p:pic>
      <p:sp>
        <p:nvSpPr>
          <p:cNvPr id="7" name="Content Placeholder 6"/>
          <p:cNvSpPr>
            <a:spLocks noGrp="1"/>
          </p:cNvSpPr>
          <p:nvPr>
            <p:ph idx="1"/>
          </p:nvPr>
        </p:nvSpPr>
        <p:spPr>
          <a:xfrm>
            <a:off x="381000" y="3839159"/>
            <a:ext cx="8382000" cy="2704219"/>
          </a:xfrm>
        </p:spPr>
        <p:txBody>
          <a:bodyPr>
            <a:normAutofit fontScale="25000" lnSpcReduction="20000"/>
          </a:bodyPr>
          <a:lstStyle/>
          <a:p>
            <a:pPr lvl="1"/>
            <a:endParaRPr lang="en-US" sz="2900" dirty="0">
              <a:latin typeface="Arial" pitchFamily="34" charset="0"/>
              <a:cs typeface="Arial" pitchFamily="34" charset="0"/>
            </a:endParaRPr>
          </a:p>
          <a:p>
            <a:pPr lvl="1"/>
            <a:r>
              <a:rPr lang="en-US" sz="6200" b="1" i="1" dirty="0">
                <a:latin typeface="Arial" pitchFamily="34" charset="0"/>
                <a:cs typeface="Arial" pitchFamily="34" charset="0"/>
              </a:rPr>
              <a:t>Individual Assets </a:t>
            </a:r>
            <a:r>
              <a:rPr lang="en-US" sz="6200" dirty="0">
                <a:latin typeface="Arial" pitchFamily="34" charset="0"/>
                <a:cs typeface="Arial" pitchFamily="34" charset="0"/>
              </a:rPr>
              <a:t>is used when none of the lines on the requisition will be combined with any other line.  Any lines using a capital object code will create an individual asset (or assets based on the quantity ordered on that line).  The item should meet the $5,000 threshold. (Each line item stands-alone)</a:t>
            </a:r>
          </a:p>
          <a:p>
            <a:pPr marL="517525" lvl="1" indent="0">
              <a:buNone/>
            </a:pPr>
            <a:endParaRPr lang="en-US" sz="6200" dirty="0">
              <a:latin typeface="Arial" pitchFamily="34" charset="0"/>
              <a:cs typeface="Arial" pitchFamily="34" charset="0"/>
            </a:endParaRPr>
          </a:p>
          <a:p>
            <a:pPr lvl="1"/>
            <a:r>
              <a:rPr lang="en-US" sz="6200" b="1" i="1" dirty="0">
                <a:latin typeface="Arial" pitchFamily="34" charset="0"/>
                <a:cs typeface="Arial" pitchFamily="34" charset="0"/>
              </a:rPr>
              <a:t>Multiple Systems </a:t>
            </a:r>
            <a:r>
              <a:rPr lang="en-US" sz="6200" dirty="0">
                <a:latin typeface="Arial" pitchFamily="34" charset="0"/>
                <a:cs typeface="Arial" pitchFamily="34" charset="0"/>
              </a:rPr>
              <a:t>is used when you have mixed object codes (capital and non-capital).  Capital line items will be combined in different ways to create an asset or multiple assets with different costs.  It is also used when modifying an existing asset or when combining multiple requisitions for a purchase.  (Any combination of lines)</a:t>
            </a:r>
          </a:p>
          <a:p>
            <a:pPr marL="517525" lvl="1" indent="0">
              <a:buNone/>
            </a:pPr>
            <a:endParaRPr lang="en-US" sz="6200" dirty="0">
              <a:latin typeface="Arial" pitchFamily="34" charset="0"/>
              <a:cs typeface="Arial" pitchFamily="34" charset="0"/>
            </a:endParaRPr>
          </a:p>
          <a:p>
            <a:pPr lvl="1"/>
            <a:r>
              <a:rPr lang="en-US" sz="6200" b="1" i="1" dirty="0">
                <a:latin typeface="Arial" pitchFamily="34" charset="0"/>
                <a:cs typeface="Arial" pitchFamily="34" charset="0"/>
              </a:rPr>
              <a:t>One System </a:t>
            </a:r>
            <a:r>
              <a:rPr lang="en-US" sz="6200" dirty="0">
                <a:latin typeface="Arial" pitchFamily="34" charset="0"/>
                <a:cs typeface="Arial" pitchFamily="34" charset="0"/>
              </a:rPr>
              <a:t>is used when you are combining all of the lines together to make an asset or identical assets with identical costs.  All lines must have a capital object code. (All lines combined as one)</a:t>
            </a:r>
          </a:p>
          <a:p>
            <a:pPr marL="517525" lvl="1" indent="0">
              <a:buNone/>
            </a:pPr>
            <a:endParaRPr lang="en-US" dirty="0">
              <a:latin typeface="Arial" pitchFamily="34" charset="0"/>
              <a:cs typeface="Arial" pitchFamily="34" charset="0"/>
            </a:endParaRPr>
          </a:p>
        </p:txBody>
      </p:sp>
      <p:cxnSp>
        <p:nvCxnSpPr>
          <p:cNvPr id="4" name="Straight Arrow Connector 3"/>
          <p:cNvCxnSpPr/>
          <p:nvPr/>
        </p:nvCxnSpPr>
        <p:spPr>
          <a:xfrm flipV="1">
            <a:off x="2057400" y="2512920"/>
            <a:ext cx="1264920" cy="26473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4572000" y="2774825"/>
            <a:ext cx="1874520" cy="9144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p:cNvCxnSpPr>
            <a:cxnSpLocks/>
          </p:cNvCxnSpPr>
          <p:nvPr/>
        </p:nvCxnSpPr>
        <p:spPr>
          <a:xfrm flipH="1">
            <a:off x="5894614" y="2650551"/>
            <a:ext cx="737778" cy="30821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p:cNvCxnSpPr>
          <p:nvPr/>
        </p:nvCxnSpPr>
        <p:spPr>
          <a:xfrm flipH="1">
            <a:off x="5904864" y="2881331"/>
            <a:ext cx="651893" cy="29945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cxnSpLocks/>
          </p:cNvCxnSpPr>
          <p:nvPr/>
        </p:nvCxnSpPr>
        <p:spPr>
          <a:xfrm flipH="1">
            <a:off x="5716539" y="3097411"/>
            <a:ext cx="700171" cy="33158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431997" y="381000"/>
            <a:ext cx="8382000" cy="533400"/>
          </a:xfrm>
        </p:spPr>
        <p:txBody>
          <a:bodyPr/>
          <a:lstStyle/>
          <a:p>
            <a:pPr algn="ctr"/>
            <a:r>
              <a:rPr lang="en-US" dirty="0">
                <a:solidFill>
                  <a:srgbClr val="FFFF00"/>
                </a:solidFill>
              </a:rPr>
              <a:t>CAPITAL ASSET SYSTEM TYPE</a:t>
            </a:r>
          </a:p>
        </p:txBody>
      </p:sp>
    </p:spTree>
    <p:extLst>
      <p:ext uri="{BB962C8B-B14F-4D97-AF65-F5344CB8AC3E}">
        <p14:creationId xmlns:p14="http://schemas.microsoft.com/office/powerpoint/2010/main" val="586087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wipe(left)">
                                      <p:cBhvr>
                                        <p:cTn id="15" dur="500"/>
                                        <p:tgtEl>
                                          <p:spTgt spid="7">
                                            <p:txEl>
                                              <p:pRg st="1" end="1"/>
                                            </p:txEl>
                                          </p:spTgt>
                                        </p:tgtEl>
                                      </p:cBhvr>
                                    </p:animEffect>
                                  </p:childTnLst>
                                  <p:subTnLst>
                                    <p:set>
                                      <p:cBhvr override="childStyle">
                                        <p:cTn dur="1" fill="hold" display="0" masterRel="nextClick" afterEffect="1"/>
                                        <p:tgtEl>
                                          <p:spTgt spid="7">
                                            <p:txEl>
                                              <p:pRg st="1" end="1"/>
                                            </p:txEl>
                                          </p:spTgt>
                                        </p:tgtEl>
                                        <p:attrNameLst>
                                          <p:attrName>style.visibility</p:attrName>
                                        </p:attrNameLst>
                                      </p:cBhvr>
                                      <p:to>
                                        <p:strVal val="hidden"/>
                                      </p:to>
                                    </p:set>
                                  </p:subTnLst>
                                </p:cTn>
                              </p:par>
                              <p:par>
                                <p:cTn id="16" presetID="1"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500"/>
                                        <p:tgtEl>
                                          <p:spTgt spid="7">
                                            <p:txEl>
                                              <p:pRg st="3" end="3"/>
                                            </p:txEl>
                                          </p:spTgt>
                                        </p:tgtEl>
                                      </p:cBhvr>
                                    </p:animEffect>
                                  </p:childTnLst>
                                  <p:subTnLst>
                                    <p:set>
                                      <p:cBhvr override="childStyle">
                                        <p:cTn dur="1" fill="hold" display="0" masterRel="nextClick" afterEffect="1"/>
                                        <p:tgtEl>
                                          <p:spTgt spid="7">
                                            <p:txEl>
                                              <p:pRg st="3" end="3"/>
                                            </p:txEl>
                                          </p:spTgt>
                                        </p:tgtEl>
                                        <p:attrNameLst>
                                          <p:attrName>style.visibility</p:attrName>
                                        </p:attrNameLst>
                                      </p:cBhvr>
                                      <p:to>
                                        <p:strVal val="hidden"/>
                                      </p:to>
                                    </p:set>
                                  </p:sub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animEffect transition="in" filter="wipe(left)">
                                      <p:cBhvr>
                                        <p:cTn id="29" dur="500"/>
                                        <p:tgtEl>
                                          <p:spTgt spid="7">
                                            <p:txEl>
                                              <p:pRg st="5" end="5"/>
                                            </p:txEl>
                                          </p:spTgt>
                                        </p:tgtEl>
                                      </p:cBhvr>
                                    </p:animEffect>
                                  </p:childTnLst>
                                </p:cTn>
                              </p:par>
                              <p:par>
                                <p:cTn id="30" presetID="1"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B804E613-AD06-4E0B-9999-8D552EC64670}"/>
              </a:ext>
            </a:extLst>
          </p:cNvPr>
          <p:cNvPicPr>
            <a:picLocks noChangeAspect="1"/>
          </p:cNvPicPr>
          <p:nvPr/>
        </p:nvPicPr>
        <p:blipFill>
          <a:blip r:embed="rId3"/>
          <a:stretch>
            <a:fillRect/>
          </a:stretch>
        </p:blipFill>
        <p:spPr>
          <a:xfrm>
            <a:off x="1996691" y="4902255"/>
            <a:ext cx="3843464" cy="1318357"/>
          </a:xfrm>
          <a:prstGeom prst="rect">
            <a:avLst/>
          </a:prstGeom>
        </p:spPr>
      </p:pic>
      <p:pic>
        <p:nvPicPr>
          <p:cNvPr id="5" name="Picture 4">
            <a:extLst>
              <a:ext uri="{FF2B5EF4-FFF2-40B4-BE49-F238E27FC236}">
                <a16:creationId xmlns:a16="http://schemas.microsoft.com/office/drawing/2014/main" id="{6512F141-7344-4145-8EC9-CC5454A5FB9D}"/>
              </a:ext>
            </a:extLst>
          </p:cNvPr>
          <p:cNvPicPr>
            <a:picLocks noChangeAspect="1"/>
          </p:cNvPicPr>
          <p:nvPr/>
        </p:nvPicPr>
        <p:blipFill>
          <a:blip r:embed="rId4"/>
          <a:stretch>
            <a:fillRect/>
          </a:stretch>
        </p:blipFill>
        <p:spPr>
          <a:xfrm>
            <a:off x="1836501" y="2714485"/>
            <a:ext cx="4140564" cy="2088411"/>
          </a:xfrm>
          <a:prstGeom prst="rect">
            <a:avLst/>
          </a:prstGeom>
        </p:spPr>
      </p:pic>
      <p:cxnSp>
        <p:nvCxnSpPr>
          <p:cNvPr id="8" name="Straight Arrow Connector 7"/>
          <p:cNvCxnSpPr>
            <a:cxnSpLocks/>
          </p:cNvCxnSpPr>
          <p:nvPr/>
        </p:nvCxnSpPr>
        <p:spPr>
          <a:xfrm>
            <a:off x="3853158" y="5819193"/>
            <a:ext cx="399207" cy="1384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idx="1"/>
          </p:nvPr>
        </p:nvSpPr>
        <p:spPr>
          <a:xfrm>
            <a:off x="384811" y="1135153"/>
            <a:ext cx="7437120" cy="1485899"/>
          </a:xfrm>
        </p:spPr>
        <p:txBody>
          <a:bodyPr>
            <a:normAutofit fontScale="92500" lnSpcReduction="10000"/>
          </a:bodyPr>
          <a:lstStyle/>
          <a:p>
            <a:pPr marL="0" indent="0">
              <a:buNone/>
            </a:pPr>
            <a:r>
              <a:rPr lang="en-US" sz="2800" dirty="0">
                <a:latin typeface="Arial" pitchFamily="34" charset="0"/>
                <a:cs typeface="Arial" pitchFamily="34" charset="0"/>
              </a:rPr>
              <a:t>Modify Existing System (adding to or upgrading an existing active asset)</a:t>
            </a:r>
          </a:p>
          <a:p>
            <a:pPr marL="0" indent="0">
              <a:buNone/>
            </a:pPr>
            <a:endParaRPr lang="en-US" sz="2800" dirty="0">
              <a:latin typeface="Arial" pitchFamily="34" charset="0"/>
              <a:cs typeface="Arial" pitchFamily="34" charset="0"/>
            </a:endParaRPr>
          </a:p>
          <a:p>
            <a:pPr marL="0" indent="0">
              <a:buNone/>
            </a:pPr>
            <a:r>
              <a:rPr lang="en-US" sz="2800" dirty="0">
                <a:latin typeface="Arial" pitchFamily="34" charset="0"/>
                <a:cs typeface="Arial" pitchFamily="34" charset="0"/>
              </a:rPr>
              <a:t>New System (create a new capital asset)</a:t>
            </a:r>
          </a:p>
        </p:txBody>
      </p:sp>
      <p:cxnSp>
        <p:nvCxnSpPr>
          <p:cNvPr id="4" name="Straight Arrow Connector 3"/>
          <p:cNvCxnSpPr>
            <a:cxnSpLocks/>
          </p:cNvCxnSpPr>
          <p:nvPr/>
        </p:nvCxnSpPr>
        <p:spPr>
          <a:xfrm flipV="1">
            <a:off x="1996691" y="4075633"/>
            <a:ext cx="1143000" cy="38852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4191000" y="4090257"/>
            <a:ext cx="2030299" cy="793299"/>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256411" y="5791200"/>
            <a:ext cx="544189" cy="34788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Arrow Connector 10"/>
          <p:cNvCxnSpPr/>
          <p:nvPr/>
        </p:nvCxnSpPr>
        <p:spPr>
          <a:xfrm flipH="1">
            <a:off x="5621053" y="4339165"/>
            <a:ext cx="614655" cy="9896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p:cNvCxnSpPr>
          <p:nvPr/>
        </p:nvCxnSpPr>
        <p:spPr>
          <a:xfrm flipH="1">
            <a:off x="5131432" y="4528358"/>
            <a:ext cx="680574" cy="12417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p:nvPr>
        </p:nvSpPr>
        <p:spPr>
          <a:xfrm>
            <a:off x="1072516" y="375048"/>
            <a:ext cx="7006589" cy="664797"/>
          </a:xfrm>
        </p:spPr>
        <p:txBody>
          <a:bodyPr/>
          <a:lstStyle/>
          <a:p>
            <a:pPr algn="ctr"/>
            <a:r>
              <a:rPr lang="en-US" dirty="0">
                <a:solidFill>
                  <a:srgbClr val="FFFF00"/>
                </a:solidFill>
              </a:rPr>
              <a:t>CAPITAL ASSET SYSTEM STATE</a:t>
            </a:r>
          </a:p>
        </p:txBody>
      </p:sp>
      <p:sp>
        <p:nvSpPr>
          <p:cNvPr id="13" name="Content Placeholder 6"/>
          <p:cNvSpPr txBox="1">
            <a:spLocks/>
          </p:cNvSpPr>
          <p:nvPr/>
        </p:nvSpPr>
        <p:spPr>
          <a:xfrm>
            <a:off x="290622" y="6321050"/>
            <a:ext cx="8454389" cy="399918"/>
          </a:xfrm>
          <a:prstGeom prst="rect">
            <a:avLst/>
          </a:prstGeom>
        </p:spPr>
        <p:txBody>
          <a:bodyPr vert="horz" lIns="0" tIns="0" rIns="0" bIns="0" rtlCol="0">
            <a:normAutofit fontScale="92500" lnSpcReduction="10000"/>
          </a:bodyPr>
          <a:lstStyle>
            <a:lvl1pPr marL="396875" indent="-396875" algn="l" defTabSz="914363" rtl="0" eaLnBrk="1" latinLnBrk="0" hangingPunct="1">
              <a:lnSpc>
                <a:spcPct val="90000"/>
              </a:lnSpc>
              <a:spcBef>
                <a:spcPct val="20000"/>
              </a:spcBef>
              <a:buFontTx/>
              <a:buBlip>
                <a:blip r:embed="rId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7525" lvl="1" indent="0" algn="ctr">
              <a:buNone/>
            </a:pPr>
            <a:r>
              <a:rPr lang="en-US" sz="1600" dirty="0">
                <a:latin typeface="Arial" pitchFamily="34" charset="0"/>
                <a:cs typeface="Arial" pitchFamily="34" charset="0"/>
              </a:rPr>
              <a:t>Note: The threshold limit is $1,000 when using modify existing within the same fiscal year and $5,000 if in a different fiscal year than the original asset.  </a:t>
            </a:r>
          </a:p>
        </p:txBody>
      </p:sp>
    </p:spTree>
    <p:extLst>
      <p:ext uri="{BB962C8B-B14F-4D97-AF65-F5344CB8AC3E}">
        <p14:creationId xmlns:p14="http://schemas.microsoft.com/office/powerpoint/2010/main" val="25807344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par>
                                <p:cTn id="16" presetID="1"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wipe(left)">
                                      <p:cBhvr>
                                        <p:cTn id="22" dur="500"/>
                                        <p:tgtEl>
                                          <p:spTgt spid="13">
                                            <p:txEl>
                                              <p:pRg st="0" end="0"/>
                                            </p:txEl>
                                          </p:spTgt>
                                        </p:tgtEl>
                                      </p:cBhvr>
                                    </p:animEffect>
                                  </p:childTnLst>
                                  <p:subTnLst>
                                    <p:set>
                                      <p:cBhvr override="childStyle">
                                        <p:cTn dur="1" fill="hold" display="0" masterRel="nextClick" afterEffect="1"/>
                                        <p:tgtEl>
                                          <p:spTgt spid="13">
                                            <p:txEl>
                                              <p:pRg st="0" end="0"/>
                                            </p:txEl>
                                          </p:spTgt>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wipe(left)">
                                      <p:cBhvr>
                                        <p:cTn id="27" dur="500"/>
                                        <p:tgtEl>
                                          <p:spTgt spid="7">
                                            <p:txEl>
                                              <p:pRg st="2" end="2"/>
                                            </p:txEl>
                                          </p:spTgt>
                                        </p:tgtEl>
                                      </p:cBhvr>
                                    </p:animEffect>
                                  </p:childTnLst>
                                </p:cTn>
                              </p:par>
                              <p:par>
                                <p:cTn id="28" presetID="1"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par>
                                <p:cTn id="30" presetID="1" presetClass="exit" presetSubtype="0" fill="hold" nodeType="withEffect">
                                  <p:stCondLst>
                                    <p:cond delay="0"/>
                                  </p:stCondLst>
                                  <p:childTnLst>
                                    <p:set>
                                      <p:cBhvr>
                                        <p:cTn id="31" dur="1" fill="hold">
                                          <p:stCondLst>
                                            <p:cond delay="0"/>
                                          </p:stCondLst>
                                        </p:cTn>
                                        <p:tgtEl>
                                          <p:spTgt spid="7">
                                            <p:txEl>
                                              <p:pRg st="0" end="0"/>
                                            </p:txEl>
                                          </p:spTgt>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11"/>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childTnLst>
                                </p:cTn>
                              </p:par>
                              <p:par>
                                <p:cTn id="38" presetID="1" presetClass="exit" presetSubtype="0" fill="hold" nodeType="withEffect">
                                  <p:stCondLst>
                                    <p:cond delay="0"/>
                                  </p:stCondLst>
                                  <p:childTnLst>
                                    <p:set>
                                      <p:cBhvr>
                                        <p:cTn id="39" dur="1" fill="hold">
                                          <p:stCondLst>
                                            <p:cond delay="0"/>
                                          </p:stCondLst>
                                        </p:cTn>
                                        <p:tgtEl>
                                          <p:spTgt spid="5"/>
                                        </p:tgtEl>
                                        <p:attrNameLst>
                                          <p:attrName>style.visibility</p:attrName>
                                        </p:attrNameLst>
                                      </p:cBhvr>
                                      <p:to>
                                        <p:strVal val="hidden"/>
                                      </p:to>
                                    </p:set>
                                  </p:childTnLst>
                                </p:cTn>
                              </p:par>
                              <p:par>
                                <p:cTn id="40" presetID="1" presetClass="exit" presetSubtype="0" fill="hold" grpId="1" nodeType="withEffect">
                                  <p:stCondLst>
                                    <p:cond delay="0"/>
                                  </p:stCondLst>
                                  <p:childTnLst>
                                    <p:set>
                                      <p:cBhvr>
                                        <p:cTn id="41" dur="1" fill="hold">
                                          <p:stCondLst>
                                            <p:cond delay="0"/>
                                          </p:stCondLst>
                                        </p:cTn>
                                        <p:tgtEl>
                                          <p:spTgt spid="2"/>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7">
                                            <p:txEl>
                                              <p:pRg st="2" end="2"/>
                                            </p:txEl>
                                          </p:spTgt>
                                        </p:tgtEl>
                                        <p:attrNameLst>
                                          <p:attrName>style.visibility</p:attrName>
                                        </p:attrNameLst>
                                      </p:cBhvr>
                                      <p:to>
                                        <p:strVal val="hidden"/>
                                      </p:to>
                                    </p:set>
                                  </p:childTnLst>
                                </p:cTn>
                              </p:par>
                              <p:par>
                                <p:cTn id="44" presetID="1" presetClass="entr" presetSubtype="0" fill="hold" nodeType="withEffect">
                                  <p:stCondLst>
                                    <p:cond delay="0"/>
                                  </p:stCondLst>
                                  <p:childTnLst>
                                    <p:set>
                                      <p:cBhvr>
                                        <p:cTn id="45" dur="1" fill="hold">
                                          <p:stCondLst>
                                            <p:cond delay="0"/>
                                          </p:stCondLst>
                                        </p:cTn>
                                        <p:tgtEl>
                                          <p:spTgt spid="8"/>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animBg="1"/>
      <p:bldP spid="2" grpId="1" animBg="1"/>
      <p:bldP spid="9" grpId="0" animBg="1"/>
      <p:bldP spid="1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51E83E-7AF0-4941-B5EB-F47C3466CEC4}"/>
              </a:ext>
            </a:extLst>
          </p:cNvPr>
          <p:cNvPicPr>
            <a:picLocks noChangeAspect="1"/>
          </p:cNvPicPr>
          <p:nvPr/>
        </p:nvPicPr>
        <p:blipFill>
          <a:blip r:embed="rId3"/>
          <a:stretch>
            <a:fillRect/>
          </a:stretch>
        </p:blipFill>
        <p:spPr>
          <a:xfrm>
            <a:off x="2270620" y="4673181"/>
            <a:ext cx="4445178" cy="2078943"/>
          </a:xfrm>
          <a:prstGeom prst="rect">
            <a:avLst/>
          </a:prstGeom>
        </p:spPr>
      </p:pic>
      <p:pic>
        <p:nvPicPr>
          <p:cNvPr id="6" name="Picture 5">
            <a:extLst>
              <a:ext uri="{FF2B5EF4-FFF2-40B4-BE49-F238E27FC236}">
                <a16:creationId xmlns:a16="http://schemas.microsoft.com/office/drawing/2014/main" id="{6BFC6D2B-715E-4939-9C0F-3A32D2F1FEF3}"/>
              </a:ext>
            </a:extLst>
          </p:cNvPr>
          <p:cNvPicPr>
            <a:picLocks noChangeAspect="1"/>
          </p:cNvPicPr>
          <p:nvPr/>
        </p:nvPicPr>
        <p:blipFill>
          <a:blip r:embed="rId4"/>
          <a:stretch>
            <a:fillRect/>
          </a:stretch>
        </p:blipFill>
        <p:spPr>
          <a:xfrm>
            <a:off x="660483" y="1386742"/>
            <a:ext cx="7759181" cy="3044742"/>
          </a:xfrm>
          <a:prstGeom prst="rect">
            <a:avLst/>
          </a:prstGeom>
        </p:spPr>
      </p:pic>
      <p:sp>
        <p:nvSpPr>
          <p:cNvPr id="3" name="TextBox 2"/>
          <p:cNvSpPr txBox="1"/>
          <p:nvPr/>
        </p:nvSpPr>
        <p:spPr>
          <a:xfrm>
            <a:off x="2148208" y="213992"/>
            <a:ext cx="4690002" cy="769441"/>
          </a:xfrm>
          <a:prstGeom prst="rect">
            <a:avLst/>
          </a:prstGeom>
          <a:noFill/>
        </p:spPr>
        <p:txBody>
          <a:bodyPr wrap="none" rtlCol="0">
            <a:spAutoFit/>
          </a:bodyPr>
          <a:lstStyle/>
          <a:p>
            <a:r>
              <a:rPr lang="en-US" sz="4400" dirty="0">
                <a:solidFill>
                  <a:srgbClr val="FFFF00"/>
                </a:solidFill>
              </a:rPr>
              <a:t>INDIVIDUAL ASSETS</a:t>
            </a:r>
          </a:p>
        </p:txBody>
      </p:sp>
      <p:cxnSp>
        <p:nvCxnSpPr>
          <p:cNvPr id="12" name="Straight Arrow Connector 11"/>
          <p:cNvCxnSpPr>
            <a:cxnSpLocks/>
          </p:cNvCxnSpPr>
          <p:nvPr/>
        </p:nvCxnSpPr>
        <p:spPr>
          <a:xfrm flipH="1" flipV="1">
            <a:off x="3962402" y="3168088"/>
            <a:ext cx="2243344" cy="208971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Explosion 1 34"/>
          <p:cNvSpPr/>
          <p:nvPr/>
        </p:nvSpPr>
        <p:spPr>
          <a:xfrm>
            <a:off x="6145890" y="5435195"/>
            <a:ext cx="164978" cy="201010"/>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Explosion 1 39"/>
          <p:cNvSpPr/>
          <p:nvPr/>
        </p:nvSpPr>
        <p:spPr>
          <a:xfrm>
            <a:off x="5478484" y="5572628"/>
            <a:ext cx="164978" cy="201010"/>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Explosion 1 40"/>
          <p:cNvSpPr/>
          <p:nvPr/>
        </p:nvSpPr>
        <p:spPr>
          <a:xfrm>
            <a:off x="5194195" y="6157168"/>
            <a:ext cx="164978" cy="201010"/>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Explosion 1 41"/>
          <p:cNvSpPr/>
          <p:nvPr/>
        </p:nvSpPr>
        <p:spPr>
          <a:xfrm>
            <a:off x="6145890" y="6394136"/>
            <a:ext cx="164978" cy="201010"/>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Explosion 1 42"/>
          <p:cNvSpPr/>
          <p:nvPr/>
        </p:nvSpPr>
        <p:spPr>
          <a:xfrm>
            <a:off x="5842367" y="6551114"/>
            <a:ext cx="164978" cy="201010"/>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Explosion 1 43"/>
          <p:cNvSpPr/>
          <p:nvPr/>
        </p:nvSpPr>
        <p:spPr>
          <a:xfrm>
            <a:off x="5616204" y="6001472"/>
            <a:ext cx="164978" cy="201010"/>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Explosion 1 19"/>
          <p:cNvSpPr/>
          <p:nvPr/>
        </p:nvSpPr>
        <p:spPr>
          <a:xfrm>
            <a:off x="5519269" y="5860621"/>
            <a:ext cx="164978" cy="201010"/>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1901936" y="3015684"/>
            <a:ext cx="1036320" cy="30480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651717" y="2756713"/>
            <a:ext cx="1219200" cy="30480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Explosion 1 15"/>
          <p:cNvSpPr/>
          <p:nvPr/>
        </p:nvSpPr>
        <p:spPr>
          <a:xfrm>
            <a:off x="5842367" y="5712652"/>
            <a:ext cx="164978" cy="201010"/>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Explosion 1 34">
            <a:extLst>
              <a:ext uri="{FF2B5EF4-FFF2-40B4-BE49-F238E27FC236}">
                <a16:creationId xmlns:a16="http://schemas.microsoft.com/office/drawing/2014/main" id="{EC563203-27C6-4CB7-9D33-EA2DD28D0D03}"/>
              </a:ext>
            </a:extLst>
          </p:cNvPr>
          <p:cNvSpPr/>
          <p:nvPr/>
        </p:nvSpPr>
        <p:spPr>
          <a:xfrm>
            <a:off x="5575982" y="6276293"/>
            <a:ext cx="164978" cy="201010"/>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8C6FCEBB-44CC-4B8E-8507-23EB5DF2D41D}"/>
              </a:ext>
            </a:extLst>
          </p:cNvPr>
          <p:cNvSpPr/>
          <p:nvPr/>
        </p:nvSpPr>
        <p:spPr>
          <a:xfrm>
            <a:off x="1261317" y="1777630"/>
            <a:ext cx="1620494" cy="43217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CC96BFB8-C328-4243-B229-9532AAAAC6E9}"/>
              </a:ext>
            </a:extLst>
          </p:cNvPr>
          <p:cNvSpPr/>
          <p:nvPr/>
        </p:nvSpPr>
        <p:spPr>
          <a:xfrm>
            <a:off x="5449171" y="2685781"/>
            <a:ext cx="1017400" cy="292544"/>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F571B1B2-937A-4F7F-838C-A0EEEDE96A4E}"/>
              </a:ext>
            </a:extLst>
          </p:cNvPr>
          <p:cNvSpPr/>
          <p:nvPr/>
        </p:nvSpPr>
        <p:spPr>
          <a:xfrm>
            <a:off x="609600" y="4212944"/>
            <a:ext cx="304800" cy="30480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675092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5"/>
                                        </p:tgtEl>
                                        <p:attrNameLst>
                                          <p:attrName>style.visibility</p:attrName>
                                        </p:attrNameLst>
                                      </p:cBhvr>
                                      <p:to>
                                        <p:strVal val="visible"/>
                                      </p:to>
                                    </p:set>
                                  </p:childTnLst>
                                  <p:subTnLst>
                                    <p:set>
                                      <p:cBhvr override="childStyle">
                                        <p:cTn dur="1" fill="hold" display="0" masterRel="nextClick" afterEffect="1"/>
                                        <p:tgtEl>
                                          <p:spTgt spid="35"/>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2"/>
                                        </p:tgtEl>
                                        <p:attrNameLst>
                                          <p:attrName>style.visibility</p:attrName>
                                        </p:attrNameLst>
                                      </p:cBhvr>
                                      <p:to>
                                        <p:strVal val="visible"/>
                                      </p:to>
                                    </p:set>
                                  </p:childTnLst>
                                  <p:subTnLst>
                                    <p:set>
                                      <p:cBhvr override="childStyle">
                                        <p:cTn dur="1" fill="hold" display="0" masterRel="nextClick" afterEffect="1"/>
                                        <p:tgtEl>
                                          <p:spTgt spid="42"/>
                                        </p:tgtEl>
                                        <p:attrNameLst>
                                          <p:attrName>style.visibility</p:attrName>
                                        </p:attrNameLst>
                                      </p:cBhvr>
                                      <p:to>
                                        <p:strVal val="hidden"/>
                                      </p:to>
                                    </p:set>
                                  </p:sub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3"/>
                                        </p:tgtEl>
                                        <p:attrNameLst>
                                          <p:attrName>style.visibility</p:attrName>
                                        </p:attrNameLst>
                                      </p:cBhvr>
                                      <p:to>
                                        <p:strVal val="visible"/>
                                      </p:to>
                                    </p:set>
                                  </p:childTnLst>
                                  <p:subTnLst>
                                    <p:set>
                                      <p:cBhvr override="childStyle">
                                        <p:cTn dur="1" fill="hold" display="0" masterRel="nextClick" afterEffect="1"/>
                                        <p:tgtEl>
                                          <p:spTgt spid="43"/>
                                        </p:tgtEl>
                                        <p:attrNameLst>
                                          <p:attrName>style.visibility</p:attrName>
                                        </p:attrNameLst>
                                      </p:cBhvr>
                                      <p:to>
                                        <p:strVal val="hidden"/>
                                      </p:to>
                                    </p:set>
                                  </p:sub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1"/>
                                        </p:tgtEl>
                                        <p:attrNameLst>
                                          <p:attrName>style.visibility</p:attrName>
                                        </p:attrNameLst>
                                      </p:cBhvr>
                                      <p:to>
                                        <p:strVal val="visible"/>
                                      </p:to>
                                    </p:set>
                                  </p:childTnLst>
                                  <p:subTnLst>
                                    <p:set>
                                      <p:cBhvr override="childStyle">
                                        <p:cTn dur="1" fill="hold" display="0" masterRel="nextClick" afterEffect="1"/>
                                        <p:tgtEl>
                                          <p:spTgt spid="41"/>
                                        </p:tgtEl>
                                        <p:attrNameLst>
                                          <p:attrName>style.visibility</p:attrName>
                                        </p:attrNameLst>
                                      </p:cBhvr>
                                      <p:to>
                                        <p:strVal val="hidden"/>
                                      </p:to>
                                    </p:set>
                                  </p:sub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4"/>
                                        </p:tgtEl>
                                        <p:attrNameLst>
                                          <p:attrName>style.visibility</p:attrName>
                                        </p:attrNameLst>
                                      </p:cBhvr>
                                      <p:to>
                                        <p:strVal val="visible"/>
                                      </p:to>
                                    </p:set>
                                  </p:childTnLst>
                                  <p:subTnLst>
                                    <p:set>
                                      <p:cBhvr override="childStyle">
                                        <p:cTn dur="1" fill="hold" display="0" masterRel="nextClick" afterEffect="1"/>
                                        <p:tgtEl>
                                          <p:spTgt spid="44"/>
                                        </p:tgtEl>
                                        <p:attrNameLst>
                                          <p:attrName>style.visibility</p:attrName>
                                        </p:attrNameLst>
                                      </p:cBhvr>
                                      <p:to>
                                        <p:strVal val="hidden"/>
                                      </p:to>
                                    </p:set>
                                  </p:sub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0"/>
                                        </p:tgtEl>
                                        <p:attrNameLst>
                                          <p:attrName>style.visibility</p:attrName>
                                        </p:attrNameLst>
                                      </p:cBhvr>
                                      <p:to>
                                        <p:strVal val="visible"/>
                                      </p:to>
                                    </p:set>
                                  </p:childTnLst>
                                  <p:subTnLst>
                                    <p:set>
                                      <p:cBhvr override="childStyle">
                                        <p:cTn dur="1" fill="hold" display="0" masterRel="nextClick" afterEffect="1"/>
                                        <p:tgtEl>
                                          <p:spTgt spid="40"/>
                                        </p:tgtEl>
                                        <p:attrNameLst>
                                          <p:attrName>style.visibility</p:attrName>
                                        </p:attrNameLst>
                                      </p:cBhvr>
                                      <p:to>
                                        <p:strVal val="hidden"/>
                                      </p:to>
                                    </p:set>
                                  </p:sub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0" grpId="0" animBg="1"/>
      <p:bldP spid="41" grpId="0" animBg="1"/>
      <p:bldP spid="42" grpId="0" animBg="1"/>
      <p:bldP spid="43" grpId="0" animBg="1"/>
      <p:bldP spid="44" grpId="0" animBg="1"/>
      <p:bldP spid="20" grpId="0" animBg="1"/>
      <p:bldP spid="14" grpId="0" animBg="1"/>
      <p:bldP spid="15" grpId="0" animBg="1"/>
      <p:bldP spid="16" grpId="0" animBg="1"/>
      <p:bldP spid="22" grpId="0" animBg="1"/>
      <p:bldP spid="17" grpId="0" animBg="1"/>
      <p:bldP spid="18"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63153"/>
            <a:ext cx="7238999" cy="609600"/>
          </a:xfrm>
        </p:spPr>
        <p:txBody>
          <a:bodyPr/>
          <a:lstStyle/>
          <a:p>
            <a:pPr algn="ctr"/>
            <a:r>
              <a:rPr lang="en-US" sz="4400" dirty="0"/>
              <a:t>CAPITAL EQUIPMENT DEFINITION</a:t>
            </a:r>
          </a:p>
        </p:txBody>
      </p:sp>
      <p:sp>
        <p:nvSpPr>
          <p:cNvPr id="5" name="TextBox 4"/>
          <p:cNvSpPr txBox="1"/>
          <p:nvPr/>
        </p:nvSpPr>
        <p:spPr>
          <a:xfrm>
            <a:off x="533400" y="1066800"/>
            <a:ext cx="7696200" cy="3477875"/>
          </a:xfrm>
          <a:prstGeom prst="rect">
            <a:avLst/>
          </a:prstGeom>
          <a:noFill/>
        </p:spPr>
        <p:txBody>
          <a:bodyPr wrap="square" rtlCol="0">
            <a:spAutoFit/>
          </a:bodyPr>
          <a:lstStyle/>
          <a:p>
            <a:pPr lvl="0"/>
            <a:r>
              <a:rPr lang="en-US" sz="2200" b="1" dirty="0"/>
              <a:t>Capital Equipment: </a:t>
            </a:r>
            <a:r>
              <a:rPr lang="en-US" sz="2200" dirty="0"/>
              <a:t> Capital equipment, also known as movable equipment, includes items which are not considered an integral part of a university building, are non-expendable, and do not lose their identity through incorporation into a more complex unit.</a:t>
            </a:r>
          </a:p>
          <a:p>
            <a:pPr lvl="0"/>
            <a:endParaRPr lang="en-US" sz="2200" dirty="0"/>
          </a:p>
          <a:p>
            <a:pPr lvl="0"/>
            <a:r>
              <a:rPr lang="en-US" sz="2200" dirty="0"/>
              <a:t>An item must meet two specific criteria in order to qualify as capital equipment. It must have (1) an acquisition value of at least $5,000 (unless part of a contract or grant where it specifically states equipment will be tracked at any value), and (2) a useful life expectancy of one year or greater. </a:t>
            </a:r>
          </a:p>
        </p:txBody>
      </p:sp>
    </p:spTree>
    <p:extLst>
      <p:ext uri="{BB962C8B-B14F-4D97-AF65-F5344CB8AC3E}">
        <p14:creationId xmlns:p14="http://schemas.microsoft.com/office/powerpoint/2010/main" val="22619778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9736E2-75AF-4792-BF76-FA624CCBAF50}"/>
              </a:ext>
            </a:extLst>
          </p:cNvPr>
          <p:cNvPicPr>
            <a:picLocks noChangeAspect="1"/>
          </p:cNvPicPr>
          <p:nvPr/>
        </p:nvPicPr>
        <p:blipFill>
          <a:blip r:embed="rId3"/>
          <a:stretch>
            <a:fillRect/>
          </a:stretch>
        </p:blipFill>
        <p:spPr>
          <a:xfrm>
            <a:off x="978028" y="3169983"/>
            <a:ext cx="6407514" cy="3200312"/>
          </a:xfrm>
          <a:prstGeom prst="rect">
            <a:avLst/>
          </a:prstGeom>
        </p:spPr>
      </p:pic>
      <p:sp>
        <p:nvSpPr>
          <p:cNvPr id="2" name="Title 1"/>
          <p:cNvSpPr>
            <a:spLocks noGrp="1"/>
          </p:cNvSpPr>
          <p:nvPr>
            <p:ph type="title"/>
          </p:nvPr>
        </p:nvSpPr>
        <p:spPr>
          <a:xfrm>
            <a:off x="2251522" y="224447"/>
            <a:ext cx="4417185" cy="597080"/>
          </a:xfrm>
        </p:spPr>
        <p:txBody>
          <a:bodyPr/>
          <a:lstStyle/>
          <a:p>
            <a:r>
              <a:rPr lang="en-US" sz="4400" dirty="0">
                <a:solidFill>
                  <a:srgbClr val="FFFF00"/>
                </a:solidFill>
              </a:rPr>
              <a:t>INDIVIDUAL ASSETS</a:t>
            </a:r>
          </a:p>
        </p:txBody>
      </p:sp>
      <p:sp>
        <p:nvSpPr>
          <p:cNvPr id="3" name="TextBox 2"/>
          <p:cNvSpPr txBox="1"/>
          <p:nvPr/>
        </p:nvSpPr>
        <p:spPr>
          <a:xfrm>
            <a:off x="257793" y="869124"/>
            <a:ext cx="8404642" cy="2031325"/>
          </a:xfrm>
          <a:prstGeom prst="rect">
            <a:avLst/>
          </a:prstGeom>
          <a:noFill/>
        </p:spPr>
        <p:txBody>
          <a:bodyPr wrap="square" rtlCol="0">
            <a:spAutoFit/>
          </a:bodyPr>
          <a:lstStyle/>
          <a:p>
            <a:r>
              <a:rPr lang="en-US" dirty="0"/>
              <a:t>Capital Asset Note Text:  The note text is used to describe how capital line items are connected and other necessary information.</a:t>
            </a:r>
          </a:p>
          <a:p>
            <a:r>
              <a:rPr lang="en-US" dirty="0"/>
              <a:t>Manufacturer:  Enter if known, otherwise click on “same as vendor” </a:t>
            </a:r>
          </a:p>
          <a:p>
            <a:r>
              <a:rPr lang="en-US" dirty="0"/>
              <a:t>Model:  Enter if known, otherwise put “unknown”</a:t>
            </a:r>
          </a:p>
          <a:p>
            <a:r>
              <a:rPr lang="en-US" dirty="0"/>
              <a:t>Asset Type:  Look it up using the magnifying glass.  It should match the asset description.</a:t>
            </a:r>
          </a:p>
          <a:p>
            <a:r>
              <a:rPr lang="en-US" dirty="0"/>
              <a:t>Location information is not required and can be left blank.  Otherwise, the quantity ordered will need to match the Item Quantity you are entering the location for.</a:t>
            </a:r>
          </a:p>
        </p:txBody>
      </p:sp>
      <p:cxnSp>
        <p:nvCxnSpPr>
          <p:cNvPr id="7" name="Straight Arrow Connector 6"/>
          <p:cNvCxnSpPr/>
          <p:nvPr/>
        </p:nvCxnSpPr>
        <p:spPr>
          <a:xfrm>
            <a:off x="1805407" y="4043585"/>
            <a:ext cx="495300" cy="3429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959598" y="4742692"/>
            <a:ext cx="495300" cy="3429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960355" y="4481156"/>
            <a:ext cx="495300" cy="3429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276775" y="4889635"/>
            <a:ext cx="319376" cy="18753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2895600" y="4377986"/>
            <a:ext cx="1143000" cy="27462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701979" y="4824056"/>
            <a:ext cx="541026" cy="178793"/>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734420" y="4975911"/>
            <a:ext cx="934287" cy="219363"/>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895600" y="4975912"/>
            <a:ext cx="319376" cy="195522"/>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a:off x="1280436" y="3636870"/>
            <a:ext cx="495300" cy="3429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p:cNvCxnSpPr>
          <p:nvPr/>
        </p:nvCxnSpPr>
        <p:spPr>
          <a:xfrm>
            <a:off x="1986510" y="5117011"/>
            <a:ext cx="539119" cy="38148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5734420" y="4714375"/>
            <a:ext cx="1371600" cy="17526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p:nvPr/>
        </p:nvCxnSpPr>
        <p:spPr>
          <a:xfrm>
            <a:off x="1160430" y="5073695"/>
            <a:ext cx="367656" cy="20267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530C1E7-CF94-4A19-8EA1-CBCB23E2B17D}"/>
              </a:ext>
            </a:extLst>
          </p:cNvPr>
          <p:cNvCxnSpPr>
            <a:cxnSpLocks/>
          </p:cNvCxnSpPr>
          <p:nvPr/>
        </p:nvCxnSpPr>
        <p:spPr>
          <a:xfrm flipH="1">
            <a:off x="3272388" y="5002849"/>
            <a:ext cx="196073" cy="5852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57591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7"/>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3"/>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9"/>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0"/>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4"/>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9"/>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15"/>
                                        </p:tgtEl>
                                        <p:attrNameLst>
                                          <p:attrName>style.visibility</p:attrName>
                                        </p:attrNameLst>
                                      </p:cBhvr>
                                      <p:to>
                                        <p:strVal val="hidden"/>
                                      </p:to>
                                    </p:set>
                                  </p:childTnLst>
                                </p:cTn>
                              </p:par>
                              <p:par>
                                <p:cTn id="57" presetID="1" presetClass="entr" presetSubtype="0" fill="hold" nodeType="withEffect">
                                  <p:stCondLst>
                                    <p:cond delay="0"/>
                                  </p:stCondLst>
                                  <p:childTnLst>
                                    <p:set>
                                      <p:cBhvr>
                                        <p:cTn id="58" dur="1" fill="hold">
                                          <p:stCondLst>
                                            <p:cond delay="0"/>
                                          </p:stCondLst>
                                        </p:cTn>
                                        <p:tgtEl>
                                          <p:spTgt spid="3">
                                            <p:txEl>
                                              <p:pRg st="3" end="3"/>
                                            </p:txEl>
                                          </p:spTgt>
                                        </p:tgtEl>
                                        <p:attrNameLst>
                                          <p:attrName>style.visibility</p:attrName>
                                        </p:attrNameLst>
                                      </p:cBhvr>
                                      <p:to>
                                        <p:strVal val="visible"/>
                                      </p:to>
                                    </p:set>
                                  </p:childTnLst>
                                </p:cTn>
                              </p:par>
                              <p:par>
                                <p:cTn id="59" presetID="1" presetClass="exit" presetSubtype="0" fill="hold" nodeType="withEffect">
                                  <p:stCondLst>
                                    <p:cond delay="0"/>
                                  </p:stCondLst>
                                  <p:childTnLst>
                                    <p:set>
                                      <p:cBhvr>
                                        <p:cTn id="60" dur="1" fill="hold">
                                          <p:stCondLst>
                                            <p:cond delay="0"/>
                                          </p:stCondLst>
                                        </p:cTn>
                                        <p:tgtEl>
                                          <p:spTgt spid="3">
                                            <p:txEl>
                                              <p:pRg st="2" end="2"/>
                                            </p:txEl>
                                          </p:spTgt>
                                        </p:tgtEl>
                                        <p:attrNameLst>
                                          <p:attrName>style.visibility</p:attrName>
                                        </p:attrNameLst>
                                      </p:cBhvr>
                                      <p:to>
                                        <p:strVal val="hidden"/>
                                      </p:to>
                                    </p:set>
                                  </p:childTnLst>
                                </p:cTn>
                              </p:par>
                              <p:par>
                                <p:cTn id="61" presetID="1" presetClass="entr" presetSubtype="0" fill="hold" nodeType="withEffect">
                                  <p:stCondLst>
                                    <p:cond delay="0"/>
                                  </p:stCondLst>
                                  <p:childTnLst>
                                    <p:set>
                                      <p:cBhvr>
                                        <p:cTn id="62" dur="1" fill="hold">
                                          <p:stCondLst>
                                            <p:cond delay="0"/>
                                          </p:stCondLst>
                                        </p:cTn>
                                        <p:tgtEl>
                                          <p:spTgt spid="1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71" fill="hold">
                      <p:stCondLst>
                        <p:cond delay="indefinite"/>
                      </p:stCondLst>
                      <p:childTnLst>
                        <p:par>
                          <p:cTn id="72" fill="hold">
                            <p:stCondLst>
                              <p:cond delay="0"/>
                            </p:stCondLst>
                            <p:childTnLst>
                              <p:par>
                                <p:cTn id="73" presetID="1" presetClass="exit" presetSubtype="0" fill="hold" nodeType="clickEffect">
                                  <p:stCondLst>
                                    <p:cond delay="0"/>
                                  </p:stCondLst>
                                  <p:childTnLst>
                                    <p:set>
                                      <p:cBhvr>
                                        <p:cTn id="74" dur="1" fill="hold">
                                          <p:stCondLst>
                                            <p:cond delay="0"/>
                                          </p:stCondLst>
                                        </p:cTn>
                                        <p:tgtEl>
                                          <p:spTgt spid="11"/>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21"/>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3">
                                            <p:txEl>
                                              <p:pRg st="3" end="3"/>
                                            </p:txEl>
                                          </p:spTgt>
                                        </p:tgtEl>
                                        <p:attrNameLst>
                                          <p:attrName>style.visibility</p:attrName>
                                        </p:attrNameLst>
                                      </p:cBhvr>
                                      <p:to>
                                        <p:strVal val="hidden"/>
                                      </p:to>
                                    </p:set>
                                  </p:childTnLst>
                                </p:cTn>
                              </p:par>
                              <p:par>
                                <p:cTn id="79" presetID="1" presetClass="entr" presetSubtype="0" fill="hold" nodeType="withEffect">
                                  <p:stCondLst>
                                    <p:cond delay="0"/>
                                  </p:stCondLst>
                                  <p:childTnLst>
                                    <p:set>
                                      <p:cBhvr>
                                        <p:cTn id="80" dur="1" fill="hold">
                                          <p:stCondLst>
                                            <p:cond delay="0"/>
                                          </p:stCondLst>
                                        </p:cTn>
                                        <p:tgtEl>
                                          <p:spTgt spid="3">
                                            <p:txEl>
                                              <p:pRg st="4" end="4"/>
                                            </p:txEl>
                                          </p:spTgt>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8"/>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5" grpId="0" animBg="1"/>
      <p:bldP spid="15" grpId="1" animBg="1"/>
      <p:bldP spid="17" grpId="0" animBg="1"/>
      <p:bldP spid="19" grpId="0" animBg="1"/>
      <p:bldP spid="19"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1A2EC302-AEA1-4495-8317-518B1B8887B3}"/>
              </a:ext>
            </a:extLst>
          </p:cNvPr>
          <p:cNvPicPr>
            <a:picLocks noChangeAspect="1"/>
          </p:cNvPicPr>
          <p:nvPr/>
        </p:nvPicPr>
        <p:blipFill>
          <a:blip r:embed="rId3"/>
          <a:stretch>
            <a:fillRect/>
          </a:stretch>
        </p:blipFill>
        <p:spPr>
          <a:xfrm>
            <a:off x="1863248" y="5276370"/>
            <a:ext cx="5193729" cy="1371928"/>
          </a:xfrm>
          <a:prstGeom prst="rect">
            <a:avLst/>
          </a:prstGeom>
        </p:spPr>
      </p:pic>
      <p:pic>
        <p:nvPicPr>
          <p:cNvPr id="22" name="Picture 21">
            <a:extLst>
              <a:ext uri="{FF2B5EF4-FFF2-40B4-BE49-F238E27FC236}">
                <a16:creationId xmlns:a16="http://schemas.microsoft.com/office/drawing/2014/main" id="{FCBD66E0-4713-445B-A4B7-A27FF940C4BF}"/>
              </a:ext>
            </a:extLst>
          </p:cNvPr>
          <p:cNvPicPr>
            <a:picLocks noChangeAspect="1"/>
          </p:cNvPicPr>
          <p:nvPr/>
        </p:nvPicPr>
        <p:blipFill>
          <a:blip r:embed="rId4"/>
          <a:stretch>
            <a:fillRect/>
          </a:stretch>
        </p:blipFill>
        <p:spPr>
          <a:xfrm>
            <a:off x="1863248" y="2908410"/>
            <a:ext cx="5193729" cy="2386989"/>
          </a:xfrm>
          <a:prstGeom prst="rect">
            <a:avLst/>
          </a:prstGeom>
        </p:spPr>
      </p:pic>
      <p:sp>
        <p:nvSpPr>
          <p:cNvPr id="2" name="Title 1"/>
          <p:cNvSpPr>
            <a:spLocks noGrp="1"/>
          </p:cNvSpPr>
          <p:nvPr>
            <p:ph type="title"/>
          </p:nvPr>
        </p:nvSpPr>
        <p:spPr>
          <a:xfrm>
            <a:off x="2995075" y="204886"/>
            <a:ext cx="2930078" cy="609398"/>
          </a:xfrm>
        </p:spPr>
        <p:txBody>
          <a:bodyPr/>
          <a:lstStyle/>
          <a:p>
            <a:r>
              <a:rPr lang="en-US" sz="4400" dirty="0">
                <a:solidFill>
                  <a:srgbClr val="FFFF00"/>
                </a:solidFill>
              </a:rPr>
              <a:t>ONE SYSTEM</a:t>
            </a:r>
          </a:p>
        </p:txBody>
      </p:sp>
      <p:sp>
        <p:nvSpPr>
          <p:cNvPr id="3" name="TextBox 2"/>
          <p:cNvSpPr txBox="1"/>
          <p:nvPr/>
        </p:nvSpPr>
        <p:spPr>
          <a:xfrm>
            <a:off x="76200" y="789444"/>
            <a:ext cx="9067800" cy="2031325"/>
          </a:xfrm>
          <a:prstGeom prst="rect">
            <a:avLst/>
          </a:prstGeom>
          <a:noFill/>
        </p:spPr>
        <p:txBody>
          <a:bodyPr wrap="square" rtlCol="0">
            <a:spAutoFit/>
          </a:bodyPr>
          <a:lstStyle/>
          <a:p>
            <a:r>
              <a:rPr lang="en-US" dirty="0"/>
              <a:t>Capital Asset Note Text:  Combine all lines</a:t>
            </a:r>
          </a:p>
          <a:p>
            <a:r>
              <a:rPr lang="en-US" dirty="0"/>
              <a:t>Capital Asset System Description:  Asset description should match Asset Type Code description</a:t>
            </a:r>
          </a:p>
          <a:p>
            <a:r>
              <a:rPr lang="en-US" dirty="0"/>
              <a:t>Manufacturer:  Enter if known, otherwise click on “same as vendor”</a:t>
            </a:r>
          </a:p>
          <a:p>
            <a:r>
              <a:rPr lang="en-US" dirty="0"/>
              <a:t>Model:  Enter if known, otherwise put “unknown”</a:t>
            </a:r>
          </a:p>
          <a:p>
            <a:r>
              <a:rPr lang="en-US" dirty="0"/>
              <a:t>Asset Type: Look up the asset description and return to populate the Asset Type Code</a:t>
            </a:r>
          </a:p>
          <a:p>
            <a:r>
              <a:rPr lang="en-US" dirty="0"/>
              <a:t>How Many Assets?: Number of assets to be created (may or may not match quantities ordered)</a:t>
            </a:r>
          </a:p>
          <a:p>
            <a:r>
              <a:rPr lang="en-US" dirty="0"/>
              <a:t>Capital Asset Transaction Type: L1: New/L2: New/L3: Other Service</a:t>
            </a:r>
          </a:p>
        </p:txBody>
      </p:sp>
      <p:cxnSp>
        <p:nvCxnSpPr>
          <p:cNvPr id="7" name="Straight Arrow Connector 6"/>
          <p:cNvCxnSpPr/>
          <p:nvPr/>
        </p:nvCxnSpPr>
        <p:spPr>
          <a:xfrm>
            <a:off x="2256069" y="3489470"/>
            <a:ext cx="495300" cy="3429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933376" y="3808320"/>
            <a:ext cx="495300" cy="3429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627633" y="3478671"/>
            <a:ext cx="495300" cy="3429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621196" y="4159933"/>
            <a:ext cx="319376" cy="18753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3214976" y="3832370"/>
            <a:ext cx="976024" cy="2047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720932" y="4208672"/>
            <a:ext cx="546600" cy="79679"/>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703908" y="4060069"/>
            <a:ext cx="1077892" cy="21499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195055" y="4240116"/>
            <a:ext cx="319376" cy="195522"/>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a:cxnSpLocks/>
          </p:cNvCxnSpPr>
          <p:nvPr/>
        </p:nvCxnSpPr>
        <p:spPr>
          <a:xfrm>
            <a:off x="2417245" y="4235823"/>
            <a:ext cx="385738" cy="22397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p:cNvCxnSpPr>
          <p:nvPr/>
        </p:nvCxnSpPr>
        <p:spPr>
          <a:xfrm>
            <a:off x="3467966" y="5766621"/>
            <a:ext cx="539119" cy="38148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5734419" y="3821571"/>
            <a:ext cx="934287" cy="238497"/>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a:cxnSpLocks/>
          </p:cNvCxnSpPr>
          <p:nvPr/>
        </p:nvCxnSpPr>
        <p:spPr>
          <a:xfrm>
            <a:off x="3467966" y="5414958"/>
            <a:ext cx="539119" cy="34478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530C1E7-CF94-4A19-8EA1-CBCB23E2B17D}"/>
              </a:ext>
            </a:extLst>
          </p:cNvPr>
          <p:cNvCxnSpPr>
            <a:cxnSpLocks/>
          </p:cNvCxnSpPr>
          <p:nvPr/>
        </p:nvCxnSpPr>
        <p:spPr>
          <a:xfrm flipH="1">
            <a:off x="3541453" y="4289154"/>
            <a:ext cx="196073" cy="5852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85987A04-8D95-49A6-9666-BC67D135599C}"/>
              </a:ext>
            </a:extLst>
          </p:cNvPr>
          <p:cNvCxnSpPr/>
          <p:nvPr/>
        </p:nvCxnSpPr>
        <p:spPr>
          <a:xfrm>
            <a:off x="4910936" y="4004779"/>
            <a:ext cx="495300" cy="3429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17161262-1652-4C2C-8C9E-BE0BFCE3B769}"/>
              </a:ext>
            </a:extLst>
          </p:cNvPr>
          <p:cNvSpPr/>
          <p:nvPr/>
        </p:nvSpPr>
        <p:spPr>
          <a:xfrm>
            <a:off x="5703907" y="4275065"/>
            <a:ext cx="738061" cy="148603"/>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94D8B75B-DA00-437D-BBE1-81DE0574CEE0}"/>
              </a:ext>
            </a:extLst>
          </p:cNvPr>
          <p:cNvSpPr/>
          <p:nvPr/>
        </p:nvSpPr>
        <p:spPr>
          <a:xfrm>
            <a:off x="3205283" y="4374675"/>
            <a:ext cx="336170" cy="148603"/>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a:extLst>
              <a:ext uri="{FF2B5EF4-FFF2-40B4-BE49-F238E27FC236}">
                <a16:creationId xmlns:a16="http://schemas.microsoft.com/office/drawing/2014/main" id="{73026C89-1430-4A89-BCF8-3BBB18405DFD}"/>
              </a:ext>
            </a:extLst>
          </p:cNvPr>
          <p:cNvCxnSpPr>
            <a:cxnSpLocks/>
          </p:cNvCxnSpPr>
          <p:nvPr/>
        </p:nvCxnSpPr>
        <p:spPr>
          <a:xfrm>
            <a:off x="3467965" y="6131355"/>
            <a:ext cx="539119" cy="38148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EAE8508C-F44B-47F5-95C9-1EF3B476D24B}"/>
              </a:ext>
            </a:extLst>
          </p:cNvPr>
          <p:cNvSpPr/>
          <p:nvPr/>
        </p:nvSpPr>
        <p:spPr>
          <a:xfrm>
            <a:off x="2376777" y="3231454"/>
            <a:ext cx="976023" cy="263311"/>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B6956790-8382-47C3-89D3-4AB6BAED3673}"/>
              </a:ext>
            </a:extLst>
          </p:cNvPr>
          <p:cNvSpPr/>
          <p:nvPr/>
        </p:nvSpPr>
        <p:spPr>
          <a:xfrm>
            <a:off x="1623099" y="5485562"/>
            <a:ext cx="659326" cy="1165988"/>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74D84F3-E9DC-4BA2-A635-D85A3197786D}"/>
              </a:ext>
            </a:extLst>
          </p:cNvPr>
          <p:cNvSpPr/>
          <p:nvPr/>
        </p:nvSpPr>
        <p:spPr>
          <a:xfrm>
            <a:off x="1952762" y="6258063"/>
            <a:ext cx="435510" cy="128064"/>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016400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7"/>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3"/>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3">
                                            <p:txEl>
                                              <p:pRg st="1" end="1"/>
                                            </p:txEl>
                                          </p:spTgt>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9"/>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10"/>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3">
                                            <p:txEl>
                                              <p:pRg st="2" end="2"/>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par>
                                <p:cTn id="57" presetID="1" presetClass="exit" presetSubtype="0" fill="hold" grpId="1" nodeType="withEffect">
                                  <p:stCondLst>
                                    <p:cond delay="0"/>
                                  </p:stCondLst>
                                  <p:childTnLst>
                                    <p:set>
                                      <p:cBhvr>
                                        <p:cTn id="58" dur="1" fill="hold">
                                          <p:stCondLst>
                                            <p:cond delay="0"/>
                                          </p:stCondLst>
                                        </p:cTn>
                                        <p:tgtEl>
                                          <p:spTgt spid="15"/>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0"/>
                                          </p:stCondLst>
                                        </p:cTn>
                                        <p:tgtEl>
                                          <p:spTgt spid="9"/>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14"/>
                                        </p:tgtEl>
                                        <p:attrNameLst>
                                          <p:attrName>style.visibility</p:attrName>
                                        </p:attrNameLst>
                                      </p:cBhvr>
                                      <p:to>
                                        <p:strVal val="hidden"/>
                                      </p:to>
                                    </p:set>
                                  </p:childTnLst>
                                </p:cTn>
                              </p:par>
                              <p:par>
                                <p:cTn id="65" presetID="1" presetClass="entr" presetSubtype="0" fill="hold" nodeType="withEffect">
                                  <p:stCondLst>
                                    <p:cond delay="0"/>
                                  </p:stCondLst>
                                  <p:childTnLst>
                                    <p:set>
                                      <p:cBhvr>
                                        <p:cTn id="66" dur="1" fill="hold">
                                          <p:stCondLst>
                                            <p:cond delay="0"/>
                                          </p:stCondLst>
                                        </p:cTn>
                                        <p:tgtEl>
                                          <p:spTgt spid="3">
                                            <p:txEl>
                                              <p:pRg st="3" end="3"/>
                                            </p:txEl>
                                          </p:spTgt>
                                        </p:tgtEl>
                                        <p:attrNameLst>
                                          <p:attrName>style.visibility</p:attrName>
                                        </p:attrNameLst>
                                      </p:cBhvr>
                                      <p:to>
                                        <p:strVal val="visible"/>
                                      </p:to>
                                    </p:set>
                                  </p:childTnLst>
                                </p:cTn>
                              </p:par>
                              <p:par>
                                <p:cTn id="67" presetID="1" presetClass="exit" presetSubtype="0" fill="hold" nodeType="withEffect">
                                  <p:stCondLst>
                                    <p:cond delay="0"/>
                                  </p:stCondLst>
                                  <p:childTnLst>
                                    <p:set>
                                      <p:cBhvr>
                                        <p:cTn id="68" dur="1" fill="hold">
                                          <p:stCondLst>
                                            <p:cond delay="0"/>
                                          </p:stCondLst>
                                        </p:cTn>
                                        <p:tgtEl>
                                          <p:spTgt spid="3">
                                            <p:txEl>
                                              <p:pRg st="2" end="2"/>
                                            </p:txEl>
                                          </p:spTgt>
                                        </p:tgtEl>
                                        <p:attrNameLst>
                                          <p:attrName>style.visibility</p:attrName>
                                        </p:attrNameLst>
                                      </p:cBhvr>
                                      <p:to>
                                        <p:strVal val="hidden"/>
                                      </p:to>
                                    </p:set>
                                  </p:childTnLst>
                                </p:cTn>
                              </p:par>
                              <p:par>
                                <p:cTn id="69" presetID="1" presetClass="entr" presetSubtype="0" fill="hold" nodeType="withEffect">
                                  <p:stCondLst>
                                    <p:cond delay="0"/>
                                  </p:stCondLst>
                                  <p:childTnLst>
                                    <p:set>
                                      <p:cBhvr>
                                        <p:cTn id="70" dur="1" fill="hold">
                                          <p:stCondLst>
                                            <p:cond delay="0"/>
                                          </p:stCondLst>
                                        </p:cTn>
                                        <p:tgtEl>
                                          <p:spTgt spid="2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nodeType="clickEffect">
                                  <p:stCondLst>
                                    <p:cond delay="0"/>
                                  </p:stCondLst>
                                  <p:childTnLst>
                                    <p:set>
                                      <p:cBhvr>
                                        <p:cTn id="78" dur="1" fill="hold">
                                          <p:stCondLst>
                                            <p:cond delay="0"/>
                                          </p:stCondLst>
                                        </p:cTn>
                                        <p:tgtEl>
                                          <p:spTgt spid="24"/>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25"/>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3">
                                            <p:txEl>
                                              <p:pRg st="3" end="3"/>
                                            </p:txEl>
                                          </p:spTgt>
                                        </p:tgtEl>
                                        <p:attrNameLst>
                                          <p:attrName>style.visibility</p:attrName>
                                        </p:attrNameLst>
                                      </p:cBhvr>
                                      <p:to>
                                        <p:strVal val="hidden"/>
                                      </p:to>
                                    </p:set>
                                  </p:childTnLst>
                                </p:cTn>
                              </p:par>
                              <p:par>
                                <p:cTn id="83" presetID="1" presetClass="entr" presetSubtype="0" fill="hold" nodeType="withEffect">
                                  <p:stCondLst>
                                    <p:cond delay="0"/>
                                  </p:stCondLst>
                                  <p:childTnLst>
                                    <p:set>
                                      <p:cBhvr>
                                        <p:cTn id="84" dur="1" fill="hold">
                                          <p:stCondLst>
                                            <p:cond delay="0"/>
                                          </p:stCondLst>
                                        </p:cTn>
                                        <p:tgtEl>
                                          <p:spTgt spid="11"/>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21"/>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95" fill="hold">
                      <p:stCondLst>
                        <p:cond delay="indefinite"/>
                      </p:stCondLst>
                      <p:childTnLst>
                        <p:par>
                          <p:cTn id="96" fill="hold">
                            <p:stCondLst>
                              <p:cond delay="0"/>
                            </p:stCondLst>
                            <p:childTnLst>
                              <p:par>
                                <p:cTn id="97" presetID="1" presetClass="exit" presetSubtype="0" fill="hold" nodeType="clickEffect">
                                  <p:stCondLst>
                                    <p:cond delay="0"/>
                                  </p:stCondLst>
                                  <p:childTnLst>
                                    <p:set>
                                      <p:cBhvr>
                                        <p:cTn id="98" dur="1" fill="hold">
                                          <p:stCondLst>
                                            <p:cond delay="0"/>
                                          </p:stCondLst>
                                        </p:cTn>
                                        <p:tgtEl>
                                          <p:spTgt spid="11"/>
                                        </p:tgtEl>
                                        <p:attrNameLst>
                                          <p:attrName>style.visibility</p:attrName>
                                        </p:attrNameLst>
                                      </p:cBhvr>
                                      <p:to>
                                        <p:strVal val="hidden"/>
                                      </p:to>
                                    </p:set>
                                  </p:childTnLst>
                                </p:cTn>
                              </p:par>
                              <p:par>
                                <p:cTn id="99" presetID="1" presetClass="exit" presetSubtype="0" fill="hold" nodeType="withEffect">
                                  <p:stCondLst>
                                    <p:cond delay="0"/>
                                  </p:stCondLst>
                                  <p:childTnLst>
                                    <p:set>
                                      <p:cBhvr>
                                        <p:cTn id="100" dur="1" fill="hold">
                                          <p:stCondLst>
                                            <p:cond delay="0"/>
                                          </p:stCondLst>
                                        </p:cTn>
                                        <p:tgtEl>
                                          <p:spTgt spid="21"/>
                                        </p:tgtEl>
                                        <p:attrNameLst>
                                          <p:attrName>style.visibility</p:attrName>
                                        </p:attrNameLst>
                                      </p:cBhvr>
                                      <p:to>
                                        <p:strVal val="hidden"/>
                                      </p:to>
                                    </p:set>
                                  </p:childTnLst>
                                </p:cTn>
                              </p:par>
                              <p:par>
                                <p:cTn id="101" presetID="1" presetClass="exit" presetSubtype="0" fill="hold" grpId="0" nodeType="withEffect">
                                  <p:stCondLst>
                                    <p:cond delay="0"/>
                                  </p:stCondLst>
                                  <p:childTnLst>
                                    <p:set>
                                      <p:cBhvr>
                                        <p:cTn id="102" dur="1" fill="hold">
                                          <p:stCondLst>
                                            <p:cond delay="0"/>
                                          </p:stCondLst>
                                        </p:cTn>
                                        <p:tgtEl>
                                          <p:spTgt spid="3">
                                            <p:txEl>
                                              <p:pRg st="4" end="4"/>
                                            </p:txEl>
                                          </p:spTgt>
                                        </p:tgtEl>
                                        <p:attrNameLst>
                                          <p:attrName>style.visibility</p:attrName>
                                        </p:attrNameLst>
                                      </p:cBhvr>
                                      <p:to>
                                        <p:strVal val="hidden"/>
                                      </p:to>
                                    </p:set>
                                  </p:childTnLst>
                                </p:cTn>
                              </p:par>
                              <p:par>
                                <p:cTn id="103" presetID="1" presetClass="entr" presetSubtype="0" fill="hold" nodeType="withEffect">
                                  <p:stCondLst>
                                    <p:cond delay="0"/>
                                  </p:stCondLst>
                                  <p:childTnLst>
                                    <p:set>
                                      <p:cBhvr>
                                        <p:cTn id="104" dur="1" fill="hold">
                                          <p:stCondLst>
                                            <p:cond delay="0"/>
                                          </p:stCondLst>
                                        </p:cTn>
                                        <p:tgtEl>
                                          <p:spTgt spid="3">
                                            <p:txEl>
                                              <p:pRg st="5" end="5"/>
                                            </p:txEl>
                                          </p:spTgt>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16"/>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3">
                                            <p:txEl>
                                              <p:pRg st="6" end="6"/>
                                            </p:txEl>
                                          </p:spTgt>
                                        </p:tgtEl>
                                        <p:attrNameLst>
                                          <p:attrName>style.visibility</p:attrName>
                                        </p:attrNameLst>
                                      </p:cBhvr>
                                      <p:to>
                                        <p:strVal val="visible"/>
                                      </p:to>
                                    </p:set>
                                  </p:childTnLst>
                                </p:cTn>
                              </p:par>
                              <p:par>
                                <p:cTn id="115" presetID="1" presetClass="exit" presetSubtype="0" fill="hold" grpId="0" nodeType="withEffect">
                                  <p:stCondLst>
                                    <p:cond delay="0"/>
                                  </p:stCondLst>
                                  <p:childTnLst>
                                    <p:set>
                                      <p:cBhvr>
                                        <p:cTn id="116" dur="1" fill="hold">
                                          <p:stCondLst>
                                            <p:cond delay="0"/>
                                          </p:stCondLst>
                                        </p:cTn>
                                        <p:tgtEl>
                                          <p:spTgt spid="3">
                                            <p:txEl>
                                              <p:pRg st="5" end="5"/>
                                            </p:txEl>
                                          </p:spTgt>
                                        </p:tgtEl>
                                        <p:attrNameLst>
                                          <p:attrName>style.visibility</p:attrName>
                                        </p:attrNameLst>
                                      </p:cBhvr>
                                      <p:to>
                                        <p:strVal val="hidden"/>
                                      </p:to>
                                    </p:set>
                                  </p:childTnLst>
                                </p:cTn>
                              </p:par>
                              <p:par>
                                <p:cTn id="117" presetID="1" presetClass="exit" presetSubtype="0" fill="hold" nodeType="withEffect">
                                  <p:stCondLst>
                                    <p:cond delay="0"/>
                                  </p:stCondLst>
                                  <p:childTnLst>
                                    <p:set>
                                      <p:cBhvr>
                                        <p:cTn id="118" dur="1" fill="hold">
                                          <p:stCondLst>
                                            <p:cond delay="0"/>
                                          </p:stCondLst>
                                        </p:cTn>
                                        <p:tgtEl>
                                          <p:spTgt spid="16"/>
                                        </p:tgtEl>
                                        <p:attrNameLst>
                                          <p:attrName>style.visibility</p:attrName>
                                        </p:attrNameLst>
                                      </p:cBhvr>
                                      <p:to>
                                        <p:strVal val="hidden"/>
                                      </p:to>
                                    </p:set>
                                  </p:childTnLst>
                                </p:cTn>
                              </p:par>
                              <p:par>
                                <p:cTn id="119" presetID="1" presetClass="entr" presetSubtype="0" fill="hold" nodeType="withEffect">
                                  <p:stCondLst>
                                    <p:cond delay="0"/>
                                  </p:stCondLst>
                                  <p:childTnLst>
                                    <p:set>
                                      <p:cBhvr>
                                        <p:cTn id="120"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par>
                                <p:cTn id="121" presetID="1" presetClass="entr" presetSubtype="0" fill="hold" nodeType="withEffect">
                                  <p:stCondLst>
                                    <p:cond delay="0"/>
                                  </p:stCondLst>
                                  <p:childTnLst>
                                    <p:set>
                                      <p:cBhvr>
                                        <p:cTn id="122"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par>
                                <p:cTn id="123" presetID="1" presetClass="exit" presetSubtype="0" fill="hold" grpId="0" nodeType="withEffect">
                                  <p:stCondLst>
                                    <p:cond delay="0"/>
                                  </p:stCondLst>
                                  <p:childTnLst>
                                    <p:set>
                                      <p:cBhvr>
                                        <p:cTn id="124" dur="1" fill="hold">
                                          <p:stCondLst>
                                            <p:cond delay="0"/>
                                          </p:stCondLst>
                                        </p:cTn>
                                        <p:tgtEl>
                                          <p:spTgt spid="3">
                                            <p:txEl>
                                              <p:pRg st="0" end="0"/>
                                            </p:txEl>
                                          </p:spTgt>
                                        </p:tgtEl>
                                        <p:attrNameLst>
                                          <p:attrName>style.visibility</p:attrName>
                                        </p:attrNameLst>
                                      </p:cBhvr>
                                      <p:to>
                                        <p:strVal val="hidden"/>
                                      </p:to>
                                    </p:set>
                                  </p:childTnLst>
                                </p:cTn>
                              </p:par>
                              <p:par>
                                <p:cTn id="125" presetID="1" presetClass="exit" presetSubtype="0" fill="hold" grpId="0" nodeType="withEffect">
                                  <p:stCondLst>
                                    <p:cond delay="0"/>
                                  </p:stCondLst>
                                  <p:childTnLst>
                                    <p:set>
                                      <p:cBhvr>
                                        <p:cTn id="126" dur="1" fill="hold">
                                          <p:stCondLst>
                                            <p:cond delay="0"/>
                                          </p:stCondLst>
                                        </p:cTn>
                                        <p:tgtEl>
                                          <p:spTgt spid="3">
                                            <p:txEl>
                                              <p:pRg st="1" end="1"/>
                                            </p:txEl>
                                          </p:spTgt>
                                        </p:tgtEl>
                                        <p:attrNameLst>
                                          <p:attrName>style.visibility</p:attrName>
                                        </p:attrNameLst>
                                      </p:cBhvr>
                                      <p:to>
                                        <p:strVal val="hidden"/>
                                      </p:to>
                                    </p:set>
                                  </p:childTnLst>
                                </p:cTn>
                              </p:par>
                              <p:par>
                                <p:cTn id="127" presetID="1" presetClass="exit" presetSubtype="0" fill="hold" grpId="0" nodeType="withEffect">
                                  <p:stCondLst>
                                    <p:cond delay="0"/>
                                  </p:stCondLst>
                                  <p:childTnLst>
                                    <p:set>
                                      <p:cBhvr>
                                        <p:cTn id="128" dur="1" fill="hold">
                                          <p:stCondLst>
                                            <p:cond delay="0"/>
                                          </p:stCondLst>
                                        </p:cTn>
                                        <p:tgtEl>
                                          <p:spTgt spid="3">
                                            <p:txEl>
                                              <p:pRg st="2" end="2"/>
                                            </p:txEl>
                                          </p:spTgt>
                                        </p:tgtEl>
                                        <p:attrNameLst>
                                          <p:attrName>style.visibility</p:attrName>
                                        </p:attrNameLst>
                                      </p:cBhvr>
                                      <p:to>
                                        <p:strVal val="hidden"/>
                                      </p:to>
                                    </p:set>
                                  </p:childTnLst>
                                </p:cTn>
                              </p:par>
                              <p:par>
                                <p:cTn id="129" presetID="1" presetClass="exit" presetSubtype="0" fill="hold" grpId="0" nodeType="withEffect">
                                  <p:stCondLst>
                                    <p:cond delay="0"/>
                                  </p:stCondLst>
                                  <p:childTnLst>
                                    <p:set>
                                      <p:cBhvr>
                                        <p:cTn id="130" dur="1" fill="hold">
                                          <p:stCondLst>
                                            <p:cond delay="0"/>
                                          </p:stCondLst>
                                        </p:cTn>
                                        <p:tgtEl>
                                          <p:spTgt spid="3">
                                            <p:txEl>
                                              <p:pRg st="3" end="3"/>
                                            </p:txEl>
                                          </p:spTgt>
                                        </p:tgtEl>
                                        <p:attrNameLst>
                                          <p:attrName>style.visibility</p:attrName>
                                        </p:attrNameLst>
                                      </p:cBhvr>
                                      <p:to>
                                        <p:strVal val="hidden"/>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nodeType="clickEffect">
                                  <p:stCondLst>
                                    <p:cond delay="0"/>
                                  </p:stCondLst>
                                  <p:childTnLst>
                                    <p:set>
                                      <p:cBhvr>
                                        <p:cTn id="134" dur="1" fill="hold">
                                          <p:stCondLst>
                                            <p:cond delay="0"/>
                                          </p:stCondLst>
                                        </p:cTn>
                                        <p:tgtEl>
                                          <p:spTgt spid="27"/>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P spid="13" grpId="0" animBg="1"/>
      <p:bldP spid="13" grpId="1" animBg="1"/>
      <p:bldP spid="14" grpId="0" animBg="1"/>
      <p:bldP spid="14" grpId="1" animBg="1"/>
      <p:bldP spid="15" grpId="0" animBg="1"/>
      <p:bldP spid="15" grpId="1" animBg="1"/>
      <p:bldP spid="17" grpId="0" animBg="1"/>
      <p:bldP spid="19" grpId="0" animBg="1"/>
      <p:bldP spid="19" grpId="1" animBg="1"/>
      <p:bldP spid="25" grpId="0" animBg="1"/>
      <p:bldP spid="25" grpId="1" animBg="1"/>
      <p:bldP spid="26" grpId="0" animBg="1"/>
      <p:bldP spid="28" grpId="0" animBg="1"/>
      <p:bldP spid="29" grpId="0" animBg="1"/>
      <p:bldP spid="3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D0192C0-7BCE-49D2-9B74-709F770B92A2}"/>
              </a:ext>
            </a:extLst>
          </p:cNvPr>
          <p:cNvPicPr>
            <a:picLocks noChangeAspect="1"/>
          </p:cNvPicPr>
          <p:nvPr/>
        </p:nvPicPr>
        <p:blipFill>
          <a:blip r:embed="rId3"/>
          <a:stretch>
            <a:fillRect/>
          </a:stretch>
        </p:blipFill>
        <p:spPr>
          <a:xfrm>
            <a:off x="354735" y="2429901"/>
            <a:ext cx="8186198" cy="4167192"/>
          </a:xfrm>
          <a:prstGeom prst="rect">
            <a:avLst/>
          </a:prstGeom>
        </p:spPr>
      </p:pic>
      <p:sp>
        <p:nvSpPr>
          <p:cNvPr id="2" name="Title 1"/>
          <p:cNvSpPr>
            <a:spLocks noGrp="1"/>
          </p:cNvSpPr>
          <p:nvPr>
            <p:ph type="title"/>
          </p:nvPr>
        </p:nvSpPr>
        <p:spPr>
          <a:xfrm>
            <a:off x="2729223" y="405965"/>
            <a:ext cx="3372510" cy="612416"/>
          </a:xfrm>
        </p:spPr>
        <p:txBody>
          <a:bodyPr>
            <a:normAutofit/>
          </a:bodyPr>
          <a:lstStyle/>
          <a:p>
            <a:pPr algn="l"/>
            <a:r>
              <a:rPr lang="en-US" sz="3600" dirty="0">
                <a:solidFill>
                  <a:srgbClr val="FFFF00"/>
                </a:solidFill>
              </a:rPr>
              <a:t>MULTIPLE SYSTEMS</a:t>
            </a:r>
          </a:p>
        </p:txBody>
      </p:sp>
      <p:sp>
        <p:nvSpPr>
          <p:cNvPr id="4" name="Rectangle 3"/>
          <p:cNvSpPr/>
          <p:nvPr/>
        </p:nvSpPr>
        <p:spPr>
          <a:xfrm>
            <a:off x="152400" y="867176"/>
            <a:ext cx="8915399" cy="1477328"/>
          </a:xfrm>
          <a:prstGeom prst="rect">
            <a:avLst/>
          </a:prstGeom>
        </p:spPr>
        <p:txBody>
          <a:bodyPr wrap="square">
            <a:spAutoFit/>
          </a:bodyPr>
          <a:lstStyle/>
          <a:p>
            <a:r>
              <a:rPr lang="en-US" dirty="0"/>
              <a:t>Multiple Systems doesn’t ask for the same detailed information as Individual Assets and One System.</a:t>
            </a:r>
          </a:p>
          <a:p>
            <a:r>
              <a:rPr lang="en-US" dirty="0"/>
              <a:t>The Capital Asset Note Text is extremely important. It describes how to combine lines.</a:t>
            </a:r>
          </a:p>
          <a:p>
            <a:r>
              <a:rPr lang="en-US" dirty="0"/>
              <a:t>The Capital Asset System Description should include all assets created from the combined lines.</a:t>
            </a:r>
          </a:p>
        </p:txBody>
      </p:sp>
      <p:cxnSp>
        <p:nvCxnSpPr>
          <p:cNvPr id="11" name="Straight Arrow Connector 10"/>
          <p:cNvCxnSpPr/>
          <p:nvPr/>
        </p:nvCxnSpPr>
        <p:spPr>
          <a:xfrm>
            <a:off x="402116" y="3595957"/>
            <a:ext cx="458187" cy="23938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500020" y="3607697"/>
            <a:ext cx="382314" cy="21506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p:cNvCxnSpPr>
          <p:nvPr/>
        </p:nvCxnSpPr>
        <p:spPr>
          <a:xfrm flipH="1">
            <a:off x="6101733" y="5918295"/>
            <a:ext cx="457200" cy="14505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354735" y="4942653"/>
            <a:ext cx="346843" cy="328685"/>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p:nvSpPr>
        <p:spPr>
          <a:xfrm>
            <a:off x="345968" y="5574599"/>
            <a:ext cx="346843" cy="33107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1715970" y="3822764"/>
            <a:ext cx="1409755" cy="46124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p:nvPr/>
        </p:nvSpPr>
        <p:spPr>
          <a:xfrm>
            <a:off x="5928992" y="3835337"/>
            <a:ext cx="1499038" cy="387859"/>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Arrow Connector 25"/>
          <p:cNvCxnSpPr>
            <a:cxnSpLocks/>
          </p:cNvCxnSpPr>
          <p:nvPr/>
        </p:nvCxnSpPr>
        <p:spPr>
          <a:xfrm flipH="1" flipV="1">
            <a:off x="896462" y="4871381"/>
            <a:ext cx="419154" cy="20234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cxnSpLocks/>
          </p:cNvCxnSpPr>
          <p:nvPr/>
        </p:nvCxnSpPr>
        <p:spPr>
          <a:xfrm flipH="1" flipV="1">
            <a:off x="896462" y="5468968"/>
            <a:ext cx="419154" cy="23610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4610099" y="5024666"/>
            <a:ext cx="1219200" cy="30579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p:nvPr/>
        </p:nvSpPr>
        <p:spPr>
          <a:xfrm>
            <a:off x="4572000" y="5628817"/>
            <a:ext cx="1276678" cy="30579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345969" y="6122661"/>
            <a:ext cx="346843" cy="33107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p:nvPr/>
        </p:nvSpPr>
        <p:spPr>
          <a:xfrm>
            <a:off x="4519241" y="6235396"/>
            <a:ext cx="1334157" cy="30579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p:cNvSpPr/>
          <p:nvPr/>
        </p:nvSpPr>
        <p:spPr>
          <a:xfrm>
            <a:off x="449133" y="6016857"/>
            <a:ext cx="656906" cy="15040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p:cNvSpPr/>
          <p:nvPr/>
        </p:nvSpPr>
        <p:spPr>
          <a:xfrm>
            <a:off x="1918839" y="2919374"/>
            <a:ext cx="735851" cy="312342"/>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Arrow Connector 20">
            <a:extLst>
              <a:ext uri="{FF2B5EF4-FFF2-40B4-BE49-F238E27FC236}">
                <a16:creationId xmlns:a16="http://schemas.microsoft.com/office/drawing/2014/main" id="{A339A6BC-F374-4F5E-B4D9-54D584420A86}"/>
              </a:ext>
            </a:extLst>
          </p:cNvPr>
          <p:cNvCxnSpPr>
            <a:cxnSpLocks/>
          </p:cNvCxnSpPr>
          <p:nvPr/>
        </p:nvCxnSpPr>
        <p:spPr>
          <a:xfrm flipH="1">
            <a:off x="6101733" y="5332592"/>
            <a:ext cx="457200" cy="14505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9F5A73A9-13D9-4D36-B530-6691C80E8823}"/>
              </a:ext>
            </a:extLst>
          </p:cNvPr>
          <p:cNvCxnSpPr>
            <a:cxnSpLocks/>
          </p:cNvCxnSpPr>
          <p:nvPr/>
        </p:nvCxnSpPr>
        <p:spPr>
          <a:xfrm flipH="1">
            <a:off x="6101733" y="4726323"/>
            <a:ext cx="457200" cy="14505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80648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subTnLst>
                                    <p:set>
                                      <p:cBhvr override="childStyle">
                                        <p:cTn dur="1" fill="hold" display="0" masterRel="nextClick" afterEffect="1"/>
                                        <p:tgtEl>
                                          <p:spTgt spid="33"/>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subTnLst>
                                    <p:set>
                                      <p:cBhvr override="childStyle">
                                        <p:cTn dur="1" fill="hold" display="0" masterRel="nextClick" afterEffect="1"/>
                                        <p:tgtEl>
                                          <p:spTgt spid="27"/>
                                        </p:tgtEl>
                                        <p:attrNameLst>
                                          <p:attrName>style.visibility</p:attrName>
                                        </p:attrNameLst>
                                      </p:cBhvr>
                                      <p:to>
                                        <p:strVal val="hidden"/>
                                      </p:to>
                                    </p:set>
                                  </p:sub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xit" presetSubtype="0" fill="hold" grpId="0" nodeType="withEffect">
                                  <p:stCondLst>
                                    <p:cond delay="0"/>
                                  </p:stCondLst>
                                  <p:childTnLst>
                                    <p:set>
                                      <p:cBhvr>
                                        <p:cTn id="38" dur="1" fill="hold">
                                          <p:stCondLst>
                                            <p:cond delay="0"/>
                                          </p:stCondLst>
                                        </p:cTn>
                                        <p:tgtEl>
                                          <p:spTgt spid="4">
                                            <p:txEl>
                                              <p:pRg st="1" end="1"/>
                                            </p:txEl>
                                          </p:spTgt>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1"/>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par>
                                <p:cTn id="51" presetID="1" presetClass="exit" presetSubtype="0" fill="hold" grpId="0" nodeType="withEffect">
                                  <p:stCondLst>
                                    <p:cond delay="0"/>
                                  </p:stCondLst>
                                  <p:childTnLst>
                                    <p:set>
                                      <p:cBhvr>
                                        <p:cTn id="52" dur="1" fill="hold">
                                          <p:stCondLst>
                                            <p:cond delay="0"/>
                                          </p:stCondLst>
                                        </p:cTn>
                                        <p:tgtEl>
                                          <p:spTgt spid="4">
                                            <p:txEl>
                                              <p:pRg st="2" end="2"/>
                                            </p:txEl>
                                          </p:spTgt>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12"/>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par>
                                <p:cTn id="57" presetID="1" presetClass="entr" presetSubtype="0"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par>
                                <p:cTn id="59" presetID="1"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childTnLst>
                                  <p:subTnLst>
                                    <p:set>
                                      <p:cBhvr override="childStyle">
                                        <p:cTn dur="1" fill="hold" display="0" masterRel="nextClick" afterEffect="1"/>
                                        <p:tgtEl>
                                          <p:spTgt spid="31"/>
                                        </p:tgtEl>
                                        <p:attrNameLst>
                                          <p:attrName>style.visibility</p:attrName>
                                        </p:attrNameLst>
                                      </p:cBhvr>
                                      <p:to>
                                        <p:strVal val="hidden"/>
                                      </p:to>
                                    </p:set>
                                  </p:sub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P spid="20" grpId="0" animBg="1"/>
      <p:bldP spid="23" grpId="0" animBg="1"/>
      <p:bldP spid="24" grpId="0" animBg="1"/>
      <p:bldP spid="25" grpId="0" animBg="1"/>
      <p:bldP spid="30" grpId="0" animBg="1"/>
      <p:bldP spid="31" grpId="0" animBg="1"/>
      <p:bldP spid="18" grpId="0" animBg="1"/>
      <p:bldP spid="28" grpId="0" animBg="1"/>
      <p:bldP spid="32" grpId="0" animBg="1"/>
      <p:bldP spid="3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F75629-311D-4F77-9846-EB75879D3738}"/>
              </a:ext>
            </a:extLst>
          </p:cNvPr>
          <p:cNvPicPr>
            <a:picLocks noChangeAspect="1"/>
          </p:cNvPicPr>
          <p:nvPr/>
        </p:nvPicPr>
        <p:blipFill>
          <a:blip r:embed="rId3"/>
          <a:stretch>
            <a:fillRect/>
          </a:stretch>
        </p:blipFill>
        <p:spPr>
          <a:xfrm>
            <a:off x="1971970" y="2020338"/>
            <a:ext cx="5133975" cy="2162175"/>
          </a:xfrm>
          <a:prstGeom prst="rect">
            <a:avLst/>
          </a:prstGeom>
        </p:spPr>
      </p:pic>
      <p:pic>
        <p:nvPicPr>
          <p:cNvPr id="2" name="Picture 1">
            <a:extLst>
              <a:ext uri="{FF2B5EF4-FFF2-40B4-BE49-F238E27FC236}">
                <a16:creationId xmlns:a16="http://schemas.microsoft.com/office/drawing/2014/main" id="{053F9817-6852-4F49-BD5F-C262870D98D9}"/>
              </a:ext>
            </a:extLst>
          </p:cNvPr>
          <p:cNvPicPr>
            <a:picLocks noChangeAspect="1"/>
          </p:cNvPicPr>
          <p:nvPr/>
        </p:nvPicPr>
        <p:blipFill>
          <a:blip r:embed="rId4"/>
          <a:stretch>
            <a:fillRect/>
          </a:stretch>
        </p:blipFill>
        <p:spPr>
          <a:xfrm>
            <a:off x="1331676" y="879012"/>
            <a:ext cx="7315885" cy="3539556"/>
          </a:xfrm>
          <a:prstGeom prst="rect">
            <a:avLst/>
          </a:prstGeom>
        </p:spPr>
      </p:pic>
      <p:cxnSp>
        <p:nvCxnSpPr>
          <p:cNvPr id="31" name="Straight Arrow Connector 30">
            <a:extLst>
              <a:ext uri="{FF2B5EF4-FFF2-40B4-BE49-F238E27FC236}">
                <a16:creationId xmlns:a16="http://schemas.microsoft.com/office/drawing/2014/main" id="{A3797422-62C0-47C7-A489-3DA5EF31B172}"/>
              </a:ext>
            </a:extLst>
          </p:cNvPr>
          <p:cNvCxnSpPr/>
          <p:nvPr/>
        </p:nvCxnSpPr>
        <p:spPr>
          <a:xfrm flipH="1">
            <a:off x="5752388" y="2138147"/>
            <a:ext cx="640080" cy="28194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21DFE251-FFE0-45A7-AEBB-5EF873D5BC49}"/>
              </a:ext>
            </a:extLst>
          </p:cNvPr>
          <p:cNvSpPr/>
          <p:nvPr/>
        </p:nvSpPr>
        <p:spPr>
          <a:xfrm>
            <a:off x="4191000" y="2741556"/>
            <a:ext cx="347958" cy="19082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a:spLocks noGrp="1"/>
          </p:cNvSpPr>
          <p:nvPr>
            <p:ph type="title"/>
          </p:nvPr>
        </p:nvSpPr>
        <p:spPr>
          <a:xfrm>
            <a:off x="1735214" y="411964"/>
            <a:ext cx="6186375" cy="428186"/>
          </a:xfrm>
        </p:spPr>
        <p:txBody>
          <a:bodyPr>
            <a:noAutofit/>
          </a:bodyPr>
          <a:lstStyle/>
          <a:p>
            <a:pPr algn="ctr"/>
            <a:r>
              <a:rPr lang="en-US" sz="3200" dirty="0">
                <a:solidFill>
                  <a:srgbClr val="FFFF00"/>
                </a:solidFill>
              </a:rPr>
              <a:t>MULTIPLE SYSTEMS (MODIFY EXISTING)</a:t>
            </a:r>
          </a:p>
        </p:txBody>
      </p:sp>
      <p:sp>
        <p:nvSpPr>
          <p:cNvPr id="6" name="TextBox 5"/>
          <p:cNvSpPr txBox="1"/>
          <p:nvPr/>
        </p:nvSpPr>
        <p:spPr>
          <a:xfrm>
            <a:off x="304800" y="4520477"/>
            <a:ext cx="8727239" cy="646331"/>
          </a:xfrm>
          <a:prstGeom prst="rect">
            <a:avLst/>
          </a:prstGeom>
          <a:noFill/>
        </p:spPr>
        <p:txBody>
          <a:bodyPr wrap="square" rtlCol="0">
            <a:spAutoFit/>
          </a:bodyPr>
          <a:lstStyle/>
          <a:p>
            <a:r>
              <a:rPr lang="en-US" dirty="0"/>
              <a:t>You will be asked for the Asset Number.  This is not the decal/tag number.  You can click on the magnifying glass to find the asset number. Once found, click on return selected.</a:t>
            </a:r>
          </a:p>
        </p:txBody>
      </p:sp>
      <p:cxnSp>
        <p:nvCxnSpPr>
          <p:cNvPr id="14" name="Straight Arrow Connector 13"/>
          <p:cNvCxnSpPr/>
          <p:nvPr/>
        </p:nvCxnSpPr>
        <p:spPr>
          <a:xfrm flipH="1">
            <a:off x="3898878" y="1902350"/>
            <a:ext cx="640080" cy="28194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4110282" y="1888133"/>
            <a:ext cx="640080" cy="28194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3304484" y="2419182"/>
            <a:ext cx="1343715" cy="453495"/>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02358" y="6067257"/>
            <a:ext cx="7544438" cy="369332"/>
          </a:xfrm>
          <a:prstGeom prst="rect">
            <a:avLst/>
          </a:prstGeom>
          <a:noFill/>
        </p:spPr>
        <p:txBody>
          <a:bodyPr wrap="none" rtlCol="0">
            <a:spAutoFit/>
          </a:bodyPr>
          <a:lstStyle/>
          <a:p>
            <a:r>
              <a:rPr lang="en-US" dirty="0"/>
              <a:t>Capital Asset Note Text:  Put in a description such as; accessory for decal </a:t>
            </a:r>
            <a:r>
              <a:rPr lang="en-US" dirty="0" err="1"/>
              <a:t>xxxxxx</a:t>
            </a:r>
            <a:endParaRPr lang="en-US" dirty="0"/>
          </a:p>
        </p:txBody>
      </p:sp>
      <p:sp>
        <p:nvSpPr>
          <p:cNvPr id="20" name="TextBox 19"/>
          <p:cNvSpPr txBox="1"/>
          <p:nvPr/>
        </p:nvSpPr>
        <p:spPr>
          <a:xfrm>
            <a:off x="302358" y="5169163"/>
            <a:ext cx="4303358" cy="369332"/>
          </a:xfrm>
          <a:prstGeom prst="rect">
            <a:avLst/>
          </a:prstGeom>
          <a:noFill/>
        </p:spPr>
        <p:txBody>
          <a:bodyPr wrap="none" rtlCol="0">
            <a:spAutoFit/>
          </a:bodyPr>
          <a:lstStyle/>
          <a:p>
            <a:r>
              <a:rPr lang="en-US" dirty="0"/>
              <a:t>The Asset Number will populate in the field.</a:t>
            </a:r>
          </a:p>
        </p:txBody>
      </p:sp>
      <p:cxnSp>
        <p:nvCxnSpPr>
          <p:cNvPr id="21" name="Straight Arrow Connector 20"/>
          <p:cNvCxnSpPr/>
          <p:nvPr/>
        </p:nvCxnSpPr>
        <p:spPr>
          <a:xfrm flipH="1">
            <a:off x="6190678" y="3363560"/>
            <a:ext cx="640080" cy="28194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cxnSpLocks/>
          </p:cNvCxnSpPr>
          <p:nvPr/>
        </p:nvCxnSpPr>
        <p:spPr>
          <a:xfrm>
            <a:off x="2206935" y="2233229"/>
            <a:ext cx="385941" cy="22886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6192363" y="3931812"/>
            <a:ext cx="640080" cy="28194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1331676" y="3485435"/>
            <a:ext cx="329484" cy="206784"/>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331676" y="4001711"/>
            <a:ext cx="327191" cy="22903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p:nvPr/>
        </p:nvPicPr>
        <p:blipFill rotWithShape="1">
          <a:blip r:embed="rId5"/>
          <a:srcRect l="30212" t="49735" r="56250" b="32626"/>
          <a:stretch/>
        </p:blipFill>
        <p:spPr bwMode="auto">
          <a:xfrm>
            <a:off x="5324678" y="3615264"/>
            <a:ext cx="804545" cy="633095"/>
          </a:xfrm>
          <a:prstGeom prst="rect">
            <a:avLst/>
          </a:prstGeom>
          <a:ln>
            <a:noFill/>
          </a:ln>
          <a:extLst>
            <a:ext uri="{53640926-AAD7-44D8-BBD7-CCE9431645EC}">
              <a14:shadowObscured xmlns:a14="http://schemas.microsoft.com/office/drawing/2010/main"/>
            </a:ext>
          </a:extLst>
        </p:spPr>
      </p:pic>
      <p:pic>
        <p:nvPicPr>
          <p:cNvPr id="27" name="Picture 26"/>
          <p:cNvPicPr/>
          <p:nvPr/>
        </p:nvPicPr>
        <p:blipFill rotWithShape="1">
          <a:blip r:embed="rId5"/>
          <a:srcRect l="30212" t="49735" r="56250" b="32626"/>
          <a:stretch/>
        </p:blipFill>
        <p:spPr bwMode="auto">
          <a:xfrm>
            <a:off x="5324678" y="4169102"/>
            <a:ext cx="804545" cy="633095"/>
          </a:xfrm>
          <a:prstGeom prst="rect">
            <a:avLst/>
          </a:prstGeom>
          <a:ln>
            <a:noFill/>
          </a:ln>
          <a:extLst>
            <a:ext uri="{53640926-AAD7-44D8-BBD7-CCE9431645EC}">
              <a14:shadowObscured xmlns:a14="http://schemas.microsoft.com/office/drawing/2010/main"/>
            </a:ext>
          </a:extLst>
        </p:spPr>
      </p:pic>
      <p:sp>
        <p:nvSpPr>
          <p:cNvPr id="28" name="TextBox 27"/>
          <p:cNvSpPr txBox="1"/>
          <p:nvPr/>
        </p:nvSpPr>
        <p:spPr>
          <a:xfrm>
            <a:off x="302871" y="5456538"/>
            <a:ext cx="2151166" cy="369332"/>
          </a:xfrm>
          <a:prstGeom prst="rect">
            <a:avLst/>
          </a:prstGeom>
          <a:noFill/>
        </p:spPr>
        <p:txBody>
          <a:bodyPr wrap="none" rtlCol="0">
            <a:spAutoFit/>
          </a:bodyPr>
          <a:lstStyle/>
          <a:p>
            <a:r>
              <a:rPr lang="en-US" dirty="0"/>
              <a:t>Then, click on “add”. </a:t>
            </a:r>
          </a:p>
        </p:txBody>
      </p:sp>
      <p:sp>
        <p:nvSpPr>
          <p:cNvPr id="30" name="Oval 29">
            <a:extLst>
              <a:ext uri="{FF2B5EF4-FFF2-40B4-BE49-F238E27FC236}">
                <a16:creationId xmlns:a16="http://schemas.microsoft.com/office/drawing/2014/main" id="{D8DB198A-609B-4790-8FCE-FF5F2B21757A}"/>
              </a:ext>
            </a:extLst>
          </p:cNvPr>
          <p:cNvSpPr/>
          <p:nvPr/>
        </p:nvSpPr>
        <p:spPr>
          <a:xfrm>
            <a:off x="2743200" y="1319505"/>
            <a:ext cx="762000" cy="333179"/>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a:extLst>
              <a:ext uri="{FF2B5EF4-FFF2-40B4-BE49-F238E27FC236}">
                <a16:creationId xmlns:a16="http://schemas.microsoft.com/office/drawing/2014/main" id="{37937A7D-FC89-412F-B882-19D7B25A644C}"/>
              </a:ext>
            </a:extLst>
          </p:cNvPr>
          <p:cNvCxnSpPr/>
          <p:nvPr/>
        </p:nvCxnSpPr>
        <p:spPr>
          <a:xfrm flipH="1">
            <a:off x="5726950" y="3691969"/>
            <a:ext cx="640080" cy="28194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C807342A-1924-432C-921D-21882844366D}"/>
              </a:ext>
            </a:extLst>
          </p:cNvPr>
          <p:cNvSpPr/>
          <p:nvPr/>
        </p:nvSpPr>
        <p:spPr>
          <a:xfrm>
            <a:off x="3304485" y="2113933"/>
            <a:ext cx="515060" cy="187261"/>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AF12C78A-590B-461D-9724-56C82694E75D}"/>
              </a:ext>
            </a:extLst>
          </p:cNvPr>
          <p:cNvCxnSpPr>
            <a:cxnSpLocks/>
          </p:cNvCxnSpPr>
          <p:nvPr/>
        </p:nvCxnSpPr>
        <p:spPr>
          <a:xfrm>
            <a:off x="2300815" y="1985732"/>
            <a:ext cx="421047" cy="22903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B724C4B0-EB8C-451D-B14F-C19535365DAE}"/>
              </a:ext>
            </a:extLst>
          </p:cNvPr>
          <p:cNvCxnSpPr/>
          <p:nvPr/>
        </p:nvCxnSpPr>
        <p:spPr>
          <a:xfrm flipH="1">
            <a:off x="5689265" y="4348296"/>
            <a:ext cx="640080" cy="28194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FE2FA59D-F9CB-4E7F-87CF-C110EA95342C}"/>
              </a:ext>
            </a:extLst>
          </p:cNvPr>
          <p:cNvSpPr txBox="1"/>
          <p:nvPr/>
        </p:nvSpPr>
        <p:spPr>
          <a:xfrm>
            <a:off x="302358" y="5738291"/>
            <a:ext cx="5706947" cy="369332"/>
          </a:xfrm>
          <a:prstGeom prst="rect">
            <a:avLst/>
          </a:prstGeom>
          <a:noFill/>
        </p:spPr>
        <p:txBody>
          <a:bodyPr wrap="none" rtlCol="0">
            <a:spAutoFit/>
          </a:bodyPr>
          <a:lstStyle/>
          <a:p>
            <a:r>
              <a:rPr lang="en-US" dirty="0"/>
              <a:t>You can add additional assets or delete assets for changes. </a:t>
            </a:r>
          </a:p>
        </p:txBody>
      </p:sp>
      <p:sp>
        <p:nvSpPr>
          <p:cNvPr id="39" name="TextBox 38">
            <a:extLst>
              <a:ext uri="{FF2B5EF4-FFF2-40B4-BE49-F238E27FC236}">
                <a16:creationId xmlns:a16="http://schemas.microsoft.com/office/drawing/2014/main" id="{CCB7C336-AF49-4B2B-AD5E-2F0823F5EB2A}"/>
              </a:ext>
            </a:extLst>
          </p:cNvPr>
          <p:cNvSpPr txBox="1"/>
          <p:nvPr/>
        </p:nvSpPr>
        <p:spPr>
          <a:xfrm>
            <a:off x="302358" y="6412247"/>
            <a:ext cx="7780784" cy="369332"/>
          </a:xfrm>
          <a:prstGeom prst="rect">
            <a:avLst/>
          </a:prstGeom>
          <a:noFill/>
        </p:spPr>
        <p:txBody>
          <a:bodyPr wrap="none" rtlCol="0">
            <a:spAutoFit/>
          </a:bodyPr>
          <a:lstStyle/>
          <a:p>
            <a:r>
              <a:rPr lang="en-US" dirty="0"/>
              <a:t>Capital Asset Transaction Type: Select “MODIFY EXISTING” and “OTHER SERVICE”.</a:t>
            </a:r>
          </a:p>
        </p:txBody>
      </p:sp>
      <p:sp>
        <p:nvSpPr>
          <p:cNvPr id="40" name="Oval 39">
            <a:extLst>
              <a:ext uri="{FF2B5EF4-FFF2-40B4-BE49-F238E27FC236}">
                <a16:creationId xmlns:a16="http://schemas.microsoft.com/office/drawing/2014/main" id="{EBB6DCFA-4B67-44E9-A671-D63570A01761}"/>
              </a:ext>
            </a:extLst>
          </p:cNvPr>
          <p:cNvSpPr/>
          <p:nvPr/>
        </p:nvSpPr>
        <p:spPr>
          <a:xfrm>
            <a:off x="1445017" y="3830837"/>
            <a:ext cx="553979" cy="22903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30561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childTnLst>
                                  <p:subTnLst>
                                    <p:set>
                                      <p:cBhvr override="childStyle">
                                        <p:cTn dur="1" fill="hold" display="0" masterRel="nextClick" afterEffect="1"/>
                                        <p:tgtEl>
                                          <p:spTgt spid="33"/>
                                        </p:tgtEl>
                                        <p:attrNameLst>
                                          <p:attrName>style.visibility</p:attrName>
                                        </p:attrNameLst>
                                      </p:cBhvr>
                                      <p:to>
                                        <p:strVal val="hidden"/>
                                      </p:to>
                                    </p:set>
                                  </p:sub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par>
                                <p:cTn id="27" presetID="1" presetClass="exit" presetSubtype="0" fill="hold" grpId="1" nodeType="with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subTnLst>
                                    <p:set>
                                      <p:cBhvr override="childStyle">
                                        <p:cTn dur="1" fill="hold" display="0" masterRel="nextClick" afterEffect="1"/>
                                        <p:tgtEl>
                                          <p:spTgt spid="32"/>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par>
                                <p:cTn id="35" presetID="1"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par>
                                <p:cTn id="41" presetID="1" presetClass="exit" presetSubtype="0" fill="hold" nodeType="withEffect">
                                  <p:stCondLst>
                                    <p:cond delay="0"/>
                                  </p:stCondLst>
                                  <p:childTnLst>
                                    <p:set>
                                      <p:cBhvr>
                                        <p:cTn id="42" dur="1" fill="hold">
                                          <p:stCondLst>
                                            <p:cond delay="0"/>
                                          </p:stCondLst>
                                        </p:cTn>
                                        <p:tgtEl>
                                          <p:spTgt spid="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subTnLst>
                                    <p:set>
                                      <p:cBhvr override="childStyle">
                                        <p:cTn dur="1" fill="hold" display="0" masterRel="nextClick" afterEffect="1"/>
                                        <p:tgtEl>
                                          <p:spTgt spid="37"/>
                                        </p:tgtEl>
                                        <p:attrNameLst>
                                          <p:attrName>style.visibility</p:attrName>
                                        </p:attrNameLst>
                                      </p:cBhvr>
                                      <p:to>
                                        <p:strVal val="hidden"/>
                                      </p:to>
                                    </p:set>
                                  </p:subTnLst>
                                </p:cTn>
                              </p:par>
                              <p:par>
                                <p:cTn id="49" presetID="1" presetClass="entr" presetSubtype="0"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childTnLst>
                                  <p:subTnLst>
                                    <p:set>
                                      <p:cBhvr override="childStyle">
                                        <p:cTn dur="1" fill="hold" display="0" masterRel="nextClick" afterEffect="1"/>
                                        <p:tgtEl>
                                          <p:spTgt spid="38"/>
                                        </p:tgtEl>
                                        <p:attrNameLst>
                                          <p:attrName>style.visibility</p:attrName>
                                        </p:attrNameLst>
                                      </p:cBhvr>
                                      <p:to>
                                        <p:strVal val="hidden"/>
                                      </p:to>
                                    </p:set>
                                  </p:sub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par>
                                <p:cTn id="55" presetID="1" presetClass="exit" presetSubtype="0" fill="hold" nodeType="withEffect">
                                  <p:stCondLst>
                                    <p:cond delay="0"/>
                                  </p:stCondLst>
                                  <p:childTnLst>
                                    <p:set>
                                      <p:cBhvr>
                                        <p:cTn id="56" dur="1" fill="hold">
                                          <p:stCondLst>
                                            <p:cond delay="0"/>
                                          </p:stCondLst>
                                        </p:cTn>
                                        <p:tgtEl>
                                          <p:spTgt spid="31"/>
                                        </p:tgtEl>
                                        <p:attrNameLst>
                                          <p:attrName>style.visibility</p:attrName>
                                        </p:attrNameLst>
                                      </p:cBhvr>
                                      <p:to>
                                        <p:strVal val="hidden"/>
                                      </p:to>
                                    </p:set>
                                  </p:childTnLst>
                                </p:cTn>
                              </p:par>
                              <p:par>
                                <p:cTn id="57" presetID="1" presetClass="entr" presetSubtype="0"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
                                        </p:tgtEl>
                                        <p:attrNameLst>
                                          <p:attrName>style.visibility</p:attrName>
                                        </p:attrNameLst>
                                      </p:cBhvr>
                                      <p:to>
                                        <p:strVal val="visible"/>
                                      </p:to>
                                    </p:set>
                                  </p:childTnLst>
                                </p:cTn>
                              </p:par>
                              <p:par>
                                <p:cTn id="61" presetID="1" presetClass="exit" presetSubtype="0" fill="hold" nodeType="withEffect">
                                  <p:stCondLst>
                                    <p:cond delay="0"/>
                                  </p:stCondLst>
                                  <p:childTnLst>
                                    <p:set>
                                      <p:cBhvr>
                                        <p:cTn id="62" dur="1" fill="hold">
                                          <p:stCondLst>
                                            <p:cond delay="0"/>
                                          </p:stCondLst>
                                        </p:cTn>
                                        <p:tgtEl>
                                          <p:spTgt spid="5"/>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par>
                                <p:cTn id="71" presetID="1" presetClass="entr" presetSubtype="0" fill="hold" grpId="0" nodeType="withEffect">
                                  <p:stCondLst>
                                    <p:cond delay="0"/>
                                  </p:stCondLst>
                                  <p:childTnLst>
                                    <p:set>
                                      <p:cBhvr>
                                        <p:cTn id="72" dur="1" fill="hold">
                                          <p:stCondLst>
                                            <p:cond delay="0"/>
                                          </p:stCondLst>
                                        </p:cTn>
                                        <p:tgtEl>
                                          <p:spTgt spid="39"/>
                                        </p:tgtEl>
                                        <p:attrNameLst>
                                          <p:attrName>style.visibility</p:attrName>
                                        </p:attrNameLst>
                                      </p:cBhvr>
                                      <p:to>
                                        <p:strVal val="visible"/>
                                      </p:to>
                                    </p:set>
                                  </p:childTnLst>
                                </p:cTn>
                              </p:par>
                              <p:par>
                                <p:cTn id="73" presetID="1" presetClass="exit" presetSubtype="0" fill="hold" grpId="1" nodeType="withEffect">
                                  <p:stCondLst>
                                    <p:cond delay="0"/>
                                  </p:stCondLst>
                                  <p:childTnLst>
                                    <p:set>
                                      <p:cBhvr>
                                        <p:cTn id="74" dur="1" fill="hold">
                                          <p:stCondLst>
                                            <p:cond delay="0"/>
                                          </p:stCondLst>
                                        </p:cTn>
                                        <p:tgtEl>
                                          <p:spTgt spid="19"/>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22"/>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26"/>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par>
                                <p:cTn id="87" presetID="1" presetClass="exit" presetSubtype="0" fill="hold" nodeType="withEffect">
                                  <p:stCondLst>
                                    <p:cond delay="0"/>
                                  </p:stCondLst>
                                  <p:childTnLst>
                                    <p:set>
                                      <p:cBhvr>
                                        <p:cTn id="88" dur="1" fill="hold">
                                          <p:stCondLst>
                                            <p:cond delay="0"/>
                                          </p:stCondLst>
                                        </p:cTn>
                                        <p:tgtEl>
                                          <p:spTgt spid="26"/>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27"/>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34"/>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6" grpId="0"/>
      <p:bldP spid="6" grpId="1"/>
      <p:bldP spid="18" grpId="0" animBg="1"/>
      <p:bldP spid="19" grpId="0"/>
      <p:bldP spid="19" grpId="1"/>
      <p:bldP spid="20" grpId="0"/>
      <p:bldP spid="24" grpId="0" animBg="1"/>
      <p:bldP spid="25" grpId="0" animBg="1"/>
      <p:bldP spid="28" grpId="0"/>
      <p:bldP spid="30" grpId="0" animBg="1"/>
      <p:bldP spid="32" grpId="0" animBg="1"/>
      <p:bldP spid="38" grpId="0"/>
      <p:bldP spid="39" grpId="0"/>
      <p:bldP spid="4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5410200" cy="553998"/>
          </a:xfrm>
        </p:spPr>
        <p:txBody>
          <a:bodyPr/>
          <a:lstStyle/>
          <a:p>
            <a:pPr algn="ctr"/>
            <a:r>
              <a:rPr lang="en-US" sz="4000" dirty="0"/>
              <a:t>PRACTICE REQUISITON</a:t>
            </a:r>
          </a:p>
        </p:txBody>
      </p:sp>
      <p:pic>
        <p:nvPicPr>
          <p:cNvPr id="6" name="Picture 5">
            <a:extLst>
              <a:ext uri="{FF2B5EF4-FFF2-40B4-BE49-F238E27FC236}">
                <a16:creationId xmlns:a16="http://schemas.microsoft.com/office/drawing/2014/main" id="{9C4FA889-AE01-491B-9031-5DEFA48C3C52}"/>
              </a:ext>
            </a:extLst>
          </p:cNvPr>
          <p:cNvPicPr>
            <a:picLocks noChangeAspect="1"/>
          </p:cNvPicPr>
          <p:nvPr/>
        </p:nvPicPr>
        <p:blipFill>
          <a:blip r:embed="rId3"/>
          <a:stretch>
            <a:fillRect/>
          </a:stretch>
        </p:blipFill>
        <p:spPr>
          <a:xfrm>
            <a:off x="779195" y="1751194"/>
            <a:ext cx="7814209" cy="4739967"/>
          </a:xfrm>
          <a:prstGeom prst="rect">
            <a:avLst/>
          </a:prstGeom>
        </p:spPr>
      </p:pic>
    </p:spTree>
    <p:extLst>
      <p:ext uri="{BB962C8B-B14F-4D97-AF65-F5344CB8AC3E}">
        <p14:creationId xmlns:p14="http://schemas.microsoft.com/office/powerpoint/2010/main" val="2311973387"/>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5B1F6D-BD6B-4034-9CD1-9274BA9ADBF6}"/>
              </a:ext>
            </a:extLst>
          </p:cNvPr>
          <p:cNvPicPr>
            <a:picLocks noChangeAspect="1"/>
          </p:cNvPicPr>
          <p:nvPr/>
        </p:nvPicPr>
        <p:blipFill>
          <a:blip r:embed="rId3"/>
          <a:stretch>
            <a:fillRect/>
          </a:stretch>
        </p:blipFill>
        <p:spPr>
          <a:xfrm>
            <a:off x="571500" y="1970874"/>
            <a:ext cx="8229600" cy="4458240"/>
          </a:xfrm>
          <a:prstGeom prst="rect">
            <a:avLst/>
          </a:prstGeom>
        </p:spPr>
      </p:pic>
      <p:cxnSp>
        <p:nvCxnSpPr>
          <p:cNvPr id="13" name="Straight Arrow Connector 12">
            <a:extLst>
              <a:ext uri="{FF2B5EF4-FFF2-40B4-BE49-F238E27FC236}">
                <a16:creationId xmlns:a16="http://schemas.microsoft.com/office/drawing/2014/main" id="{A6C184BA-75D5-411B-8651-66C67A8F17CC}"/>
              </a:ext>
            </a:extLst>
          </p:cNvPr>
          <p:cNvCxnSpPr>
            <a:cxnSpLocks/>
          </p:cNvCxnSpPr>
          <p:nvPr/>
        </p:nvCxnSpPr>
        <p:spPr>
          <a:xfrm flipH="1">
            <a:off x="3325784" y="2974304"/>
            <a:ext cx="533400" cy="312938"/>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
        <p:nvSpPr>
          <p:cNvPr id="2" name="Title 1"/>
          <p:cNvSpPr>
            <a:spLocks noGrp="1"/>
          </p:cNvSpPr>
          <p:nvPr>
            <p:ph type="title"/>
          </p:nvPr>
        </p:nvSpPr>
        <p:spPr>
          <a:xfrm>
            <a:off x="1981200" y="381000"/>
            <a:ext cx="5410200" cy="553998"/>
          </a:xfrm>
        </p:spPr>
        <p:txBody>
          <a:bodyPr/>
          <a:lstStyle/>
          <a:p>
            <a:pPr algn="ctr"/>
            <a:r>
              <a:rPr lang="en-US" sz="4000" dirty="0"/>
              <a:t>PRACTICE REQUISITON</a:t>
            </a:r>
          </a:p>
        </p:txBody>
      </p:sp>
      <p:sp>
        <p:nvSpPr>
          <p:cNvPr id="3" name="Rectangle 2"/>
          <p:cNvSpPr/>
          <p:nvPr/>
        </p:nvSpPr>
        <p:spPr>
          <a:xfrm>
            <a:off x="342900" y="929393"/>
            <a:ext cx="8686800" cy="369332"/>
          </a:xfrm>
          <a:prstGeom prst="rect">
            <a:avLst/>
          </a:prstGeom>
        </p:spPr>
        <p:txBody>
          <a:bodyPr wrap="square">
            <a:spAutoFit/>
          </a:bodyPr>
          <a:lstStyle/>
          <a:p>
            <a:r>
              <a:rPr lang="en-US" dirty="0"/>
              <a:t>From Home, click on “PROCUREMENT &amp; ACCOUNTS PAYABLE”, then click on “Requisition”.</a:t>
            </a:r>
          </a:p>
        </p:txBody>
      </p:sp>
      <p:pic>
        <p:nvPicPr>
          <p:cNvPr id="4" name="Picture 3">
            <a:extLst>
              <a:ext uri="{FF2B5EF4-FFF2-40B4-BE49-F238E27FC236}">
                <a16:creationId xmlns:a16="http://schemas.microsoft.com/office/drawing/2014/main" id="{CC3CA7F4-222A-4F59-A6EC-895846162B45}"/>
              </a:ext>
            </a:extLst>
          </p:cNvPr>
          <p:cNvPicPr>
            <a:picLocks noChangeAspect="1"/>
          </p:cNvPicPr>
          <p:nvPr/>
        </p:nvPicPr>
        <p:blipFill>
          <a:blip r:embed="rId4"/>
          <a:stretch>
            <a:fillRect/>
          </a:stretch>
        </p:blipFill>
        <p:spPr>
          <a:xfrm>
            <a:off x="920513" y="2133600"/>
            <a:ext cx="7302973" cy="3056528"/>
          </a:xfrm>
          <a:prstGeom prst="rect">
            <a:avLst/>
          </a:prstGeom>
        </p:spPr>
      </p:pic>
      <p:cxnSp>
        <p:nvCxnSpPr>
          <p:cNvPr id="7" name="Straight Arrow Connector 6">
            <a:extLst>
              <a:ext uri="{FF2B5EF4-FFF2-40B4-BE49-F238E27FC236}">
                <a16:creationId xmlns:a16="http://schemas.microsoft.com/office/drawing/2014/main" id="{31508027-AD1A-42A5-8790-8F99D402CFC5}"/>
              </a:ext>
            </a:extLst>
          </p:cNvPr>
          <p:cNvCxnSpPr>
            <a:cxnSpLocks/>
          </p:cNvCxnSpPr>
          <p:nvPr/>
        </p:nvCxnSpPr>
        <p:spPr>
          <a:xfrm flipH="1">
            <a:off x="3276600" y="2568180"/>
            <a:ext cx="533400" cy="312938"/>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2" name="Straight Arrow Connector 11">
            <a:extLst>
              <a:ext uri="{FF2B5EF4-FFF2-40B4-BE49-F238E27FC236}">
                <a16:creationId xmlns:a16="http://schemas.microsoft.com/office/drawing/2014/main" id="{37362EF3-08C0-4FBC-93E1-0E922E6CE63D}"/>
              </a:ext>
            </a:extLst>
          </p:cNvPr>
          <p:cNvCxnSpPr>
            <a:cxnSpLocks/>
          </p:cNvCxnSpPr>
          <p:nvPr/>
        </p:nvCxnSpPr>
        <p:spPr>
          <a:xfrm flipH="1">
            <a:off x="1993338" y="4028471"/>
            <a:ext cx="533400" cy="312938"/>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9" name="Straight Arrow Connector 8">
            <a:extLst>
              <a:ext uri="{FF2B5EF4-FFF2-40B4-BE49-F238E27FC236}">
                <a16:creationId xmlns:a16="http://schemas.microsoft.com/office/drawing/2014/main" id="{47F68090-A026-4824-B769-DD6D7C9DAEB9}"/>
              </a:ext>
            </a:extLst>
          </p:cNvPr>
          <p:cNvCxnSpPr>
            <a:cxnSpLocks/>
          </p:cNvCxnSpPr>
          <p:nvPr/>
        </p:nvCxnSpPr>
        <p:spPr>
          <a:xfrm flipH="1">
            <a:off x="1951529" y="2768098"/>
            <a:ext cx="533400" cy="312938"/>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8995335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 presetClass="exit" presetSubtype="0" fill="hold" nodeType="withEffect">
                                  <p:stCondLst>
                                    <p:cond delay="0"/>
                                  </p:stCondLst>
                                  <p:childTnLst>
                                    <p:set>
                                      <p:cBhvr>
                                        <p:cTn id="21" dur="1" fill="hold">
                                          <p:stCondLst>
                                            <p:cond delay="0"/>
                                          </p:stCondLst>
                                        </p:cTn>
                                        <p:tgtEl>
                                          <p:spTgt spid="12"/>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467AA0C-9FDE-46DF-A97C-F5E6074B1987}"/>
              </a:ext>
            </a:extLst>
          </p:cNvPr>
          <p:cNvPicPr>
            <a:picLocks noChangeAspect="1"/>
          </p:cNvPicPr>
          <p:nvPr/>
        </p:nvPicPr>
        <p:blipFill>
          <a:blip r:embed="rId3"/>
          <a:stretch>
            <a:fillRect/>
          </a:stretch>
        </p:blipFill>
        <p:spPr>
          <a:xfrm>
            <a:off x="432958" y="2740192"/>
            <a:ext cx="7789014" cy="2942889"/>
          </a:xfrm>
          <a:prstGeom prst="rect">
            <a:avLst/>
          </a:prstGeom>
        </p:spPr>
      </p:pic>
      <p:cxnSp>
        <p:nvCxnSpPr>
          <p:cNvPr id="13" name="Straight Arrow Connector 12">
            <a:extLst>
              <a:ext uri="{FF2B5EF4-FFF2-40B4-BE49-F238E27FC236}">
                <a16:creationId xmlns:a16="http://schemas.microsoft.com/office/drawing/2014/main" id="{A6C184BA-75D5-411B-8651-66C67A8F17CC}"/>
              </a:ext>
            </a:extLst>
          </p:cNvPr>
          <p:cNvCxnSpPr>
            <a:cxnSpLocks/>
          </p:cNvCxnSpPr>
          <p:nvPr/>
        </p:nvCxnSpPr>
        <p:spPr>
          <a:xfrm>
            <a:off x="5708436" y="3628340"/>
            <a:ext cx="453047" cy="285400"/>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
        <p:nvSpPr>
          <p:cNvPr id="2" name="Title 1"/>
          <p:cNvSpPr>
            <a:spLocks noGrp="1"/>
          </p:cNvSpPr>
          <p:nvPr>
            <p:ph type="title"/>
          </p:nvPr>
        </p:nvSpPr>
        <p:spPr>
          <a:xfrm>
            <a:off x="1981200" y="381000"/>
            <a:ext cx="5410200" cy="553998"/>
          </a:xfrm>
        </p:spPr>
        <p:txBody>
          <a:bodyPr/>
          <a:lstStyle/>
          <a:p>
            <a:pPr algn="ctr"/>
            <a:r>
              <a:rPr lang="en-US" sz="4000" dirty="0"/>
              <a:t>PRACTICE REQUISITON</a:t>
            </a:r>
          </a:p>
        </p:txBody>
      </p:sp>
      <p:sp>
        <p:nvSpPr>
          <p:cNvPr id="3" name="Rectangle 2"/>
          <p:cNvSpPr/>
          <p:nvPr/>
        </p:nvSpPr>
        <p:spPr>
          <a:xfrm>
            <a:off x="381000" y="934998"/>
            <a:ext cx="3543300" cy="1711366"/>
          </a:xfrm>
          <a:prstGeom prst="rect">
            <a:avLst/>
          </a:prstGeom>
        </p:spPr>
        <p:txBody>
          <a:bodyPr wrap="square">
            <a:spAutoFit/>
          </a:bodyPr>
          <a:lstStyle/>
          <a:p>
            <a:pPr>
              <a:lnSpc>
                <a:spcPct val="150000"/>
              </a:lnSpc>
            </a:pPr>
            <a:r>
              <a:rPr lang="en-US" dirty="0"/>
              <a:t>Enter the following information:</a:t>
            </a:r>
          </a:p>
          <a:p>
            <a:pPr>
              <a:lnSpc>
                <a:spcPct val="150000"/>
              </a:lnSpc>
            </a:pPr>
            <a:r>
              <a:rPr lang="en-US" dirty="0"/>
              <a:t>Description: </a:t>
            </a:r>
            <a:r>
              <a:rPr lang="en-US" dirty="0">
                <a:solidFill>
                  <a:srgbClr val="FFFF00"/>
                </a:solidFill>
              </a:rPr>
              <a:t>Test</a:t>
            </a:r>
          </a:p>
          <a:p>
            <a:pPr>
              <a:lnSpc>
                <a:spcPct val="150000"/>
              </a:lnSpc>
            </a:pPr>
            <a:r>
              <a:rPr lang="en-US" dirty="0"/>
              <a:t>Explanation: </a:t>
            </a:r>
            <a:r>
              <a:rPr lang="en-US" dirty="0">
                <a:solidFill>
                  <a:srgbClr val="FFFF00"/>
                </a:solidFill>
              </a:rPr>
              <a:t>Test</a:t>
            </a:r>
          </a:p>
          <a:p>
            <a:pPr>
              <a:lnSpc>
                <a:spcPct val="150000"/>
              </a:lnSpc>
            </a:pPr>
            <a:endParaRPr lang="en-US" dirty="0"/>
          </a:p>
        </p:txBody>
      </p:sp>
      <p:cxnSp>
        <p:nvCxnSpPr>
          <p:cNvPr id="7" name="Straight Arrow Connector 6">
            <a:extLst>
              <a:ext uri="{FF2B5EF4-FFF2-40B4-BE49-F238E27FC236}">
                <a16:creationId xmlns:a16="http://schemas.microsoft.com/office/drawing/2014/main" id="{31508027-AD1A-42A5-8790-8F99D402CFC5}"/>
              </a:ext>
            </a:extLst>
          </p:cNvPr>
          <p:cNvCxnSpPr>
            <a:cxnSpLocks/>
          </p:cNvCxnSpPr>
          <p:nvPr/>
        </p:nvCxnSpPr>
        <p:spPr>
          <a:xfrm flipH="1">
            <a:off x="3976312" y="3587197"/>
            <a:ext cx="577730" cy="367687"/>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0142714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31D132-23D3-4231-AAA9-AF4525C9117A}"/>
              </a:ext>
            </a:extLst>
          </p:cNvPr>
          <p:cNvPicPr>
            <a:picLocks noChangeAspect="1"/>
          </p:cNvPicPr>
          <p:nvPr/>
        </p:nvPicPr>
        <p:blipFill>
          <a:blip r:embed="rId3"/>
          <a:stretch>
            <a:fillRect/>
          </a:stretch>
        </p:blipFill>
        <p:spPr>
          <a:xfrm>
            <a:off x="441265" y="2782167"/>
            <a:ext cx="7772400" cy="3106452"/>
          </a:xfrm>
          <a:prstGeom prst="rect">
            <a:avLst/>
          </a:prstGeom>
        </p:spPr>
      </p:pic>
      <p:cxnSp>
        <p:nvCxnSpPr>
          <p:cNvPr id="13" name="Straight Arrow Connector 12">
            <a:extLst>
              <a:ext uri="{FF2B5EF4-FFF2-40B4-BE49-F238E27FC236}">
                <a16:creationId xmlns:a16="http://schemas.microsoft.com/office/drawing/2014/main" id="{A6C184BA-75D5-411B-8651-66C67A8F17CC}"/>
              </a:ext>
            </a:extLst>
          </p:cNvPr>
          <p:cNvCxnSpPr>
            <a:cxnSpLocks/>
          </p:cNvCxnSpPr>
          <p:nvPr/>
        </p:nvCxnSpPr>
        <p:spPr>
          <a:xfrm flipH="1">
            <a:off x="1524000" y="3810000"/>
            <a:ext cx="228600" cy="152400"/>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
        <p:nvSpPr>
          <p:cNvPr id="2" name="Title 1"/>
          <p:cNvSpPr>
            <a:spLocks noGrp="1"/>
          </p:cNvSpPr>
          <p:nvPr>
            <p:ph type="title"/>
          </p:nvPr>
        </p:nvSpPr>
        <p:spPr>
          <a:xfrm>
            <a:off x="1981200" y="381000"/>
            <a:ext cx="5410200" cy="553998"/>
          </a:xfrm>
        </p:spPr>
        <p:txBody>
          <a:bodyPr/>
          <a:lstStyle/>
          <a:p>
            <a:pPr algn="ctr"/>
            <a:r>
              <a:rPr lang="en-US" sz="4000" dirty="0"/>
              <a:t>PRACTICE REQUISITON</a:t>
            </a:r>
          </a:p>
        </p:txBody>
      </p:sp>
      <p:sp>
        <p:nvSpPr>
          <p:cNvPr id="3" name="Rectangle 2"/>
          <p:cNvSpPr/>
          <p:nvPr/>
        </p:nvSpPr>
        <p:spPr>
          <a:xfrm>
            <a:off x="381000" y="934998"/>
            <a:ext cx="7086600" cy="1711366"/>
          </a:xfrm>
          <a:prstGeom prst="rect">
            <a:avLst/>
          </a:prstGeom>
        </p:spPr>
        <p:txBody>
          <a:bodyPr wrap="square">
            <a:spAutoFit/>
          </a:bodyPr>
          <a:lstStyle/>
          <a:p>
            <a:pPr>
              <a:lnSpc>
                <a:spcPct val="150000"/>
              </a:lnSpc>
            </a:pPr>
            <a:r>
              <a:rPr lang="en-US" dirty="0"/>
              <a:t>Enter the following information:</a:t>
            </a:r>
          </a:p>
          <a:p>
            <a:pPr>
              <a:lnSpc>
                <a:spcPct val="150000"/>
              </a:lnSpc>
            </a:pPr>
            <a:r>
              <a:rPr lang="en-US" dirty="0"/>
              <a:t>Building: </a:t>
            </a:r>
            <a:r>
              <a:rPr lang="en-US" dirty="0">
                <a:solidFill>
                  <a:srgbClr val="FFFF00"/>
                </a:solidFill>
              </a:rPr>
              <a:t>Use the Magnifying Glass to Lookup 0926</a:t>
            </a:r>
          </a:p>
          <a:p>
            <a:pPr>
              <a:lnSpc>
                <a:spcPct val="150000"/>
              </a:lnSpc>
            </a:pPr>
            <a:r>
              <a:rPr lang="en-US" dirty="0"/>
              <a:t>Room: </a:t>
            </a:r>
            <a:r>
              <a:rPr lang="en-US" dirty="0">
                <a:solidFill>
                  <a:srgbClr val="FFFF00"/>
                </a:solidFill>
              </a:rPr>
              <a:t>308</a:t>
            </a:r>
          </a:p>
          <a:p>
            <a:pPr>
              <a:lnSpc>
                <a:spcPct val="150000"/>
              </a:lnSpc>
            </a:pPr>
            <a:r>
              <a:rPr lang="en-US" dirty="0"/>
              <a:t>Delivery Instructions: </a:t>
            </a:r>
            <a:r>
              <a:rPr lang="en-US" dirty="0">
                <a:solidFill>
                  <a:srgbClr val="FFFF00"/>
                </a:solidFill>
              </a:rPr>
              <a:t>Internal Use Only (Vendor will not see this)</a:t>
            </a:r>
          </a:p>
        </p:txBody>
      </p:sp>
      <p:cxnSp>
        <p:nvCxnSpPr>
          <p:cNvPr id="7" name="Straight Arrow Connector 6">
            <a:extLst>
              <a:ext uri="{FF2B5EF4-FFF2-40B4-BE49-F238E27FC236}">
                <a16:creationId xmlns:a16="http://schemas.microsoft.com/office/drawing/2014/main" id="{31508027-AD1A-42A5-8790-8F99D402CFC5}"/>
              </a:ext>
            </a:extLst>
          </p:cNvPr>
          <p:cNvCxnSpPr>
            <a:cxnSpLocks/>
          </p:cNvCxnSpPr>
          <p:nvPr/>
        </p:nvCxnSpPr>
        <p:spPr>
          <a:xfrm flipH="1">
            <a:off x="2286000" y="3124200"/>
            <a:ext cx="577730" cy="381000"/>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8" name="Straight Arrow Connector 17">
            <a:extLst>
              <a:ext uri="{FF2B5EF4-FFF2-40B4-BE49-F238E27FC236}">
                <a16:creationId xmlns:a16="http://schemas.microsoft.com/office/drawing/2014/main" id="{478DC2C0-1D85-4AE2-A8CD-99131DA4864E}"/>
              </a:ext>
            </a:extLst>
          </p:cNvPr>
          <p:cNvCxnSpPr>
            <a:cxnSpLocks/>
          </p:cNvCxnSpPr>
          <p:nvPr/>
        </p:nvCxnSpPr>
        <p:spPr>
          <a:xfrm>
            <a:off x="5029200" y="4038600"/>
            <a:ext cx="228600" cy="152400"/>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673573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035F1FD-B7FD-4697-8080-8A0F8E94F38E}"/>
              </a:ext>
            </a:extLst>
          </p:cNvPr>
          <p:cNvPicPr>
            <a:picLocks noChangeAspect="1"/>
          </p:cNvPicPr>
          <p:nvPr/>
        </p:nvPicPr>
        <p:blipFill>
          <a:blip r:embed="rId3"/>
          <a:stretch>
            <a:fillRect/>
          </a:stretch>
        </p:blipFill>
        <p:spPr>
          <a:xfrm>
            <a:off x="564476" y="2555397"/>
            <a:ext cx="7672147" cy="3275655"/>
          </a:xfrm>
          <a:prstGeom prst="rect">
            <a:avLst/>
          </a:prstGeom>
        </p:spPr>
      </p:pic>
      <p:sp>
        <p:nvSpPr>
          <p:cNvPr id="2" name="Title 1"/>
          <p:cNvSpPr>
            <a:spLocks noGrp="1"/>
          </p:cNvSpPr>
          <p:nvPr>
            <p:ph type="title"/>
          </p:nvPr>
        </p:nvSpPr>
        <p:spPr>
          <a:xfrm>
            <a:off x="1981200" y="381000"/>
            <a:ext cx="5410200" cy="553998"/>
          </a:xfrm>
        </p:spPr>
        <p:txBody>
          <a:bodyPr/>
          <a:lstStyle/>
          <a:p>
            <a:pPr algn="ctr"/>
            <a:r>
              <a:rPr lang="en-US" sz="4000" dirty="0"/>
              <a:t>PRACTICE REQUISITON</a:t>
            </a:r>
          </a:p>
        </p:txBody>
      </p:sp>
      <p:sp>
        <p:nvSpPr>
          <p:cNvPr id="3" name="Rectangle 2"/>
          <p:cNvSpPr/>
          <p:nvPr/>
        </p:nvSpPr>
        <p:spPr>
          <a:xfrm>
            <a:off x="381000" y="934998"/>
            <a:ext cx="8039100" cy="880369"/>
          </a:xfrm>
          <a:prstGeom prst="rect">
            <a:avLst/>
          </a:prstGeom>
        </p:spPr>
        <p:txBody>
          <a:bodyPr wrap="square">
            <a:spAutoFit/>
          </a:bodyPr>
          <a:lstStyle/>
          <a:p>
            <a:pPr>
              <a:lnSpc>
                <a:spcPct val="150000"/>
              </a:lnSpc>
            </a:pPr>
            <a:r>
              <a:rPr lang="en-US" dirty="0"/>
              <a:t>Enter the following information:</a:t>
            </a:r>
          </a:p>
          <a:p>
            <a:pPr>
              <a:lnSpc>
                <a:spcPct val="150000"/>
              </a:lnSpc>
            </a:pPr>
            <a:r>
              <a:rPr lang="en-US" dirty="0"/>
              <a:t>Vendor: </a:t>
            </a:r>
            <a:r>
              <a:rPr lang="en-US" dirty="0">
                <a:solidFill>
                  <a:srgbClr val="FFFF00"/>
                </a:solidFill>
              </a:rPr>
              <a:t>Use the Magnifying Glass to Lookup AGGIE PLUMBING AND SERVICE INC</a:t>
            </a:r>
          </a:p>
        </p:txBody>
      </p:sp>
      <p:cxnSp>
        <p:nvCxnSpPr>
          <p:cNvPr id="7" name="Straight Arrow Connector 6">
            <a:extLst>
              <a:ext uri="{FF2B5EF4-FFF2-40B4-BE49-F238E27FC236}">
                <a16:creationId xmlns:a16="http://schemas.microsoft.com/office/drawing/2014/main" id="{31508027-AD1A-42A5-8790-8F99D402CFC5}"/>
              </a:ext>
            </a:extLst>
          </p:cNvPr>
          <p:cNvCxnSpPr>
            <a:cxnSpLocks/>
          </p:cNvCxnSpPr>
          <p:nvPr/>
        </p:nvCxnSpPr>
        <p:spPr>
          <a:xfrm flipH="1">
            <a:off x="3581400" y="2555397"/>
            <a:ext cx="577730" cy="381000"/>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3558312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096CEA-068B-48E8-950F-CABF09AC8452}"/>
              </a:ext>
            </a:extLst>
          </p:cNvPr>
          <p:cNvPicPr>
            <a:picLocks noChangeAspect="1"/>
          </p:cNvPicPr>
          <p:nvPr/>
        </p:nvPicPr>
        <p:blipFill>
          <a:blip r:embed="rId3"/>
          <a:stretch>
            <a:fillRect/>
          </a:stretch>
        </p:blipFill>
        <p:spPr>
          <a:xfrm>
            <a:off x="602097" y="3480677"/>
            <a:ext cx="7939806" cy="2672720"/>
          </a:xfrm>
          <a:prstGeom prst="rect">
            <a:avLst/>
          </a:prstGeom>
        </p:spPr>
      </p:pic>
      <p:cxnSp>
        <p:nvCxnSpPr>
          <p:cNvPr id="13" name="Straight Arrow Connector 12">
            <a:extLst>
              <a:ext uri="{FF2B5EF4-FFF2-40B4-BE49-F238E27FC236}">
                <a16:creationId xmlns:a16="http://schemas.microsoft.com/office/drawing/2014/main" id="{A6C184BA-75D5-411B-8651-66C67A8F17CC}"/>
              </a:ext>
            </a:extLst>
          </p:cNvPr>
          <p:cNvCxnSpPr>
            <a:cxnSpLocks/>
          </p:cNvCxnSpPr>
          <p:nvPr/>
        </p:nvCxnSpPr>
        <p:spPr>
          <a:xfrm flipH="1">
            <a:off x="1600200" y="4114800"/>
            <a:ext cx="228600" cy="218148"/>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
        <p:nvSpPr>
          <p:cNvPr id="2" name="Title 1"/>
          <p:cNvSpPr>
            <a:spLocks noGrp="1"/>
          </p:cNvSpPr>
          <p:nvPr>
            <p:ph type="title"/>
          </p:nvPr>
        </p:nvSpPr>
        <p:spPr>
          <a:xfrm>
            <a:off x="1981200" y="381000"/>
            <a:ext cx="5410200" cy="553998"/>
          </a:xfrm>
        </p:spPr>
        <p:txBody>
          <a:bodyPr/>
          <a:lstStyle/>
          <a:p>
            <a:pPr algn="ctr"/>
            <a:r>
              <a:rPr lang="en-US" sz="4000" dirty="0"/>
              <a:t>PRACTICE REQUISITON</a:t>
            </a:r>
          </a:p>
        </p:txBody>
      </p:sp>
      <p:sp>
        <p:nvSpPr>
          <p:cNvPr id="3" name="Rectangle 2"/>
          <p:cNvSpPr/>
          <p:nvPr/>
        </p:nvSpPr>
        <p:spPr>
          <a:xfrm>
            <a:off x="381000" y="784750"/>
            <a:ext cx="7086600" cy="2644250"/>
          </a:xfrm>
          <a:prstGeom prst="rect">
            <a:avLst/>
          </a:prstGeom>
        </p:spPr>
        <p:txBody>
          <a:bodyPr wrap="square">
            <a:spAutoFit/>
          </a:bodyPr>
          <a:lstStyle/>
          <a:p>
            <a:pPr>
              <a:lnSpc>
                <a:spcPct val="150000"/>
              </a:lnSpc>
            </a:pPr>
            <a:r>
              <a:rPr lang="en-US" sz="1400" dirty="0"/>
              <a:t>If you have multiple lines, you can use “IMPORT LINES” (contact procurement for template).</a:t>
            </a:r>
          </a:p>
          <a:p>
            <a:pPr>
              <a:lnSpc>
                <a:spcPct val="150000"/>
              </a:lnSpc>
            </a:pPr>
            <a:r>
              <a:rPr lang="en-US" sz="1400" dirty="0"/>
              <a:t>Enter Line 1:</a:t>
            </a:r>
          </a:p>
          <a:p>
            <a:pPr>
              <a:lnSpc>
                <a:spcPct val="150000"/>
              </a:lnSpc>
            </a:pPr>
            <a:r>
              <a:rPr lang="en-US" sz="1400" dirty="0"/>
              <a:t>Item Type: </a:t>
            </a:r>
            <a:r>
              <a:rPr lang="en-US" sz="1400" dirty="0">
                <a:solidFill>
                  <a:srgbClr val="FFFF00"/>
                </a:solidFill>
              </a:rPr>
              <a:t>QUANTITY</a:t>
            </a:r>
          </a:p>
          <a:p>
            <a:pPr>
              <a:lnSpc>
                <a:spcPct val="150000"/>
              </a:lnSpc>
            </a:pPr>
            <a:r>
              <a:rPr lang="en-US" sz="1400" dirty="0"/>
              <a:t>Quantity: </a:t>
            </a:r>
            <a:r>
              <a:rPr lang="en-US" sz="1400" dirty="0">
                <a:solidFill>
                  <a:srgbClr val="FFFF00"/>
                </a:solidFill>
              </a:rPr>
              <a:t>2</a:t>
            </a:r>
          </a:p>
          <a:p>
            <a:pPr>
              <a:lnSpc>
                <a:spcPct val="150000"/>
              </a:lnSpc>
            </a:pPr>
            <a:r>
              <a:rPr lang="en-US" sz="1400" dirty="0"/>
              <a:t>UOM: </a:t>
            </a:r>
            <a:r>
              <a:rPr lang="en-US" sz="1400" dirty="0">
                <a:solidFill>
                  <a:srgbClr val="FFFF00"/>
                </a:solidFill>
              </a:rPr>
              <a:t>EA</a:t>
            </a:r>
          </a:p>
          <a:p>
            <a:pPr>
              <a:lnSpc>
                <a:spcPct val="150000"/>
              </a:lnSpc>
            </a:pPr>
            <a:r>
              <a:rPr lang="en-US" sz="1400" dirty="0"/>
              <a:t>Description: </a:t>
            </a:r>
            <a:r>
              <a:rPr lang="en-US" sz="1400" dirty="0">
                <a:solidFill>
                  <a:srgbClr val="FFFF00"/>
                </a:solidFill>
              </a:rPr>
              <a:t>WIDGET</a:t>
            </a:r>
          </a:p>
          <a:p>
            <a:pPr>
              <a:lnSpc>
                <a:spcPct val="150000"/>
              </a:lnSpc>
            </a:pPr>
            <a:r>
              <a:rPr lang="en-US" sz="1400" dirty="0"/>
              <a:t>Unit Cost: </a:t>
            </a:r>
            <a:r>
              <a:rPr lang="en-US" sz="1400" dirty="0">
                <a:solidFill>
                  <a:srgbClr val="FFFF00"/>
                </a:solidFill>
              </a:rPr>
              <a:t>6000</a:t>
            </a:r>
          </a:p>
          <a:p>
            <a:pPr>
              <a:lnSpc>
                <a:spcPct val="150000"/>
              </a:lnSpc>
            </a:pPr>
            <a:r>
              <a:rPr lang="en-US" sz="1400" dirty="0">
                <a:solidFill>
                  <a:srgbClr val="FFFF00"/>
                </a:solidFill>
              </a:rPr>
              <a:t>Click on the Plus Sign to add the line</a:t>
            </a:r>
          </a:p>
        </p:txBody>
      </p:sp>
      <p:cxnSp>
        <p:nvCxnSpPr>
          <p:cNvPr id="7" name="Straight Arrow Connector 6">
            <a:extLst>
              <a:ext uri="{FF2B5EF4-FFF2-40B4-BE49-F238E27FC236}">
                <a16:creationId xmlns:a16="http://schemas.microsoft.com/office/drawing/2014/main" id="{31508027-AD1A-42A5-8790-8F99D402CFC5}"/>
              </a:ext>
            </a:extLst>
          </p:cNvPr>
          <p:cNvCxnSpPr>
            <a:cxnSpLocks/>
          </p:cNvCxnSpPr>
          <p:nvPr/>
        </p:nvCxnSpPr>
        <p:spPr>
          <a:xfrm flipH="1">
            <a:off x="1188602" y="4082769"/>
            <a:ext cx="228600" cy="218148"/>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8" name="Straight Arrow Connector 17">
            <a:extLst>
              <a:ext uri="{FF2B5EF4-FFF2-40B4-BE49-F238E27FC236}">
                <a16:creationId xmlns:a16="http://schemas.microsoft.com/office/drawing/2014/main" id="{478DC2C0-1D85-4AE2-A8CD-99131DA4864E}"/>
              </a:ext>
            </a:extLst>
          </p:cNvPr>
          <p:cNvCxnSpPr>
            <a:cxnSpLocks/>
          </p:cNvCxnSpPr>
          <p:nvPr/>
        </p:nvCxnSpPr>
        <p:spPr>
          <a:xfrm flipH="1">
            <a:off x="8058486" y="4145567"/>
            <a:ext cx="184601" cy="185274"/>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4" name="Straight Arrow Connector 13">
            <a:extLst>
              <a:ext uri="{FF2B5EF4-FFF2-40B4-BE49-F238E27FC236}">
                <a16:creationId xmlns:a16="http://schemas.microsoft.com/office/drawing/2014/main" id="{3032BB72-412A-4C21-81F6-7ED192E859E5}"/>
              </a:ext>
            </a:extLst>
          </p:cNvPr>
          <p:cNvCxnSpPr>
            <a:cxnSpLocks/>
          </p:cNvCxnSpPr>
          <p:nvPr/>
        </p:nvCxnSpPr>
        <p:spPr>
          <a:xfrm flipH="1">
            <a:off x="2186705" y="4082769"/>
            <a:ext cx="228600" cy="218148"/>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5" name="Straight Arrow Connector 14">
            <a:extLst>
              <a:ext uri="{FF2B5EF4-FFF2-40B4-BE49-F238E27FC236}">
                <a16:creationId xmlns:a16="http://schemas.microsoft.com/office/drawing/2014/main" id="{230CA75D-7CC0-4446-B162-9C04B0131661}"/>
              </a:ext>
            </a:extLst>
          </p:cNvPr>
          <p:cNvCxnSpPr>
            <a:cxnSpLocks/>
          </p:cNvCxnSpPr>
          <p:nvPr/>
        </p:nvCxnSpPr>
        <p:spPr>
          <a:xfrm flipH="1">
            <a:off x="4324730" y="4115306"/>
            <a:ext cx="228600" cy="218148"/>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6" name="Straight Arrow Connector 15">
            <a:extLst>
              <a:ext uri="{FF2B5EF4-FFF2-40B4-BE49-F238E27FC236}">
                <a16:creationId xmlns:a16="http://schemas.microsoft.com/office/drawing/2014/main" id="{50246A13-85C6-4E7E-A170-6B3430F2412E}"/>
              </a:ext>
            </a:extLst>
          </p:cNvPr>
          <p:cNvCxnSpPr>
            <a:cxnSpLocks/>
          </p:cNvCxnSpPr>
          <p:nvPr/>
        </p:nvCxnSpPr>
        <p:spPr>
          <a:xfrm flipH="1">
            <a:off x="5551433" y="4114800"/>
            <a:ext cx="228600" cy="218148"/>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
        <p:nvSpPr>
          <p:cNvPr id="11" name="Oval 10">
            <a:extLst>
              <a:ext uri="{FF2B5EF4-FFF2-40B4-BE49-F238E27FC236}">
                <a16:creationId xmlns:a16="http://schemas.microsoft.com/office/drawing/2014/main" id="{FA961539-71A1-417B-8FE1-CC2017015511}"/>
              </a:ext>
            </a:extLst>
          </p:cNvPr>
          <p:cNvSpPr/>
          <p:nvPr/>
        </p:nvSpPr>
        <p:spPr>
          <a:xfrm>
            <a:off x="7782860" y="3760986"/>
            <a:ext cx="735851" cy="312342"/>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834771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50" y="1295400"/>
            <a:ext cx="8572500" cy="4693920"/>
          </a:xfrm>
        </p:spPr>
        <p:txBody>
          <a:bodyPr>
            <a:normAutofit fontScale="92500"/>
          </a:bodyPr>
          <a:lstStyle/>
          <a:p>
            <a:pPr marL="0" indent="0">
              <a:buNone/>
            </a:pPr>
            <a:r>
              <a:rPr lang="en-US" dirty="0">
                <a:effectLst>
                  <a:outerShdw blurRad="38100" dist="38100" dir="2700000" algn="tl">
                    <a:srgbClr val="000000">
                      <a:alpha val="43137"/>
                    </a:srgbClr>
                  </a:outerShdw>
                </a:effectLst>
              </a:rPr>
              <a:t>Examples of service costs that can be capitalized with equipment purchases may include:</a:t>
            </a:r>
          </a:p>
          <a:p>
            <a:pPr lvl="0"/>
            <a:r>
              <a:rPr lang="en-US" dirty="0"/>
              <a:t>Shipping or Freight</a:t>
            </a:r>
          </a:p>
          <a:p>
            <a:pPr lvl="0"/>
            <a:r>
              <a:rPr lang="en-US" dirty="0"/>
              <a:t>Transportation or In-Transit Insurance</a:t>
            </a:r>
          </a:p>
          <a:p>
            <a:pPr lvl="0"/>
            <a:r>
              <a:rPr lang="en-US" dirty="0"/>
              <a:t>Installation</a:t>
            </a:r>
          </a:p>
          <a:p>
            <a:pPr lvl="0"/>
            <a:r>
              <a:rPr lang="en-US" dirty="0"/>
              <a:t>Cost of Assembling the Asset</a:t>
            </a:r>
          </a:p>
          <a:p>
            <a:pPr lvl="0"/>
            <a:r>
              <a:rPr lang="en-US" dirty="0"/>
              <a:t>Preparing the Site and Asset for </a:t>
            </a:r>
            <a:r>
              <a:rPr lang="en-US"/>
              <a:t>its Intended </a:t>
            </a:r>
            <a:r>
              <a:rPr lang="en-US" dirty="0"/>
              <a:t>U</a:t>
            </a:r>
            <a:r>
              <a:rPr lang="en-US"/>
              <a:t>se</a:t>
            </a:r>
            <a:endParaRPr lang="en-US" dirty="0"/>
          </a:p>
          <a:p>
            <a:pPr lvl="0"/>
            <a:r>
              <a:rPr lang="en-US" dirty="0"/>
              <a:t>Modifications, Attachments, Accessories or Auxiliary Apparatus that are </a:t>
            </a:r>
            <a:r>
              <a:rPr lang="en-US" i="1" dirty="0"/>
              <a:t>necessary to make the property useable for the purpose of which it was acquired.</a:t>
            </a:r>
            <a:endParaRPr lang="en-US" dirty="0"/>
          </a:p>
        </p:txBody>
      </p:sp>
      <p:sp>
        <p:nvSpPr>
          <p:cNvPr id="4" name="Title 3"/>
          <p:cNvSpPr>
            <a:spLocks noGrp="1"/>
          </p:cNvSpPr>
          <p:nvPr>
            <p:ph type="title"/>
          </p:nvPr>
        </p:nvSpPr>
        <p:spPr>
          <a:xfrm>
            <a:off x="2095500" y="381000"/>
            <a:ext cx="4953000" cy="664797"/>
          </a:xfrm>
        </p:spPr>
        <p:txBody>
          <a:bodyPr/>
          <a:lstStyle/>
          <a:p>
            <a:r>
              <a:rPr lang="en-US" dirty="0"/>
              <a:t>COSTS TO CAPITALIZE</a:t>
            </a:r>
          </a:p>
        </p:txBody>
      </p:sp>
    </p:spTree>
    <p:extLst>
      <p:ext uri="{BB962C8B-B14F-4D97-AF65-F5344CB8AC3E}">
        <p14:creationId xmlns:p14="http://schemas.microsoft.com/office/powerpoint/2010/main" val="16217725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CCF23B-DAA0-4504-8495-FBE99AB98822}"/>
              </a:ext>
            </a:extLst>
          </p:cNvPr>
          <p:cNvPicPr>
            <a:picLocks noChangeAspect="1"/>
          </p:cNvPicPr>
          <p:nvPr/>
        </p:nvPicPr>
        <p:blipFill>
          <a:blip r:embed="rId3"/>
          <a:stretch>
            <a:fillRect/>
          </a:stretch>
        </p:blipFill>
        <p:spPr>
          <a:xfrm>
            <a:off x="499150" y="3451253"/>
            <a:ext cx="8145699" cy="2355541"/>
          </a:xfrm>
          <a:prstGeom prst="rect">
            <a:avLst/>
          </a:prstGeom>
        </p:spPr>
      </p:pic>
      <p:cxnSp>
        <p:nvCxnSpPr>
          <p:cNvPr id="13" name="Straight Arrow Connector 12">
            <a:extLst>
              <a:ext uri="{FF2B5EF4-FFF2-40B4-BE49-F238E27FC236}">
                <a16:creationId xmlns:a16="http://schemas.microsoft.com/office/drawing/2014/main" id="{A6C184BA-75D5-411B-8651-66C67A8F17CC}"/>
              </a:ext>
            </a:extLst>
          </p:cNvPr>
          <p:cNvCxnSpPr>
            <a:cxnSpLocks/>
          </p:cNvCxnSpPr>
          <p:nvPr/>
        </p:nvCxnSpPr>
        <p:spPr>
          <a:xfrm flipH="1">
            <a:off x="1524000" y="4114800"/>
            <a:ext cx="228600" cy="218148"/>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
        <p:nvSpPr>
          <p:cNvPr id="2" name="Title 1"/>
          <p:cNvSpPr>
            <a:spLocks noGrp="1"/>
          </p:cNvSpPr>
          <p:nvPr>
            <p:ph type="title"/>
          </p:nvPr>
        </p:nvSpPr>
        <p:spPr>
          <a:xfrm>
            <a:off x="1981200" y="381000"/>
            <a:ext cx="5410200" cy="553998"/>
          </a:xfrm>
        </p:spPr>
        <p:txBody>
          <a:bodyPr/>
          <a:lstStyle/>
          <a:p>
            <a:pPr algn="ctr"/>
            <a:r>
              <a:rPr lang="en-US" sz="4000" dirty="0"/>
              <a:t>PRACTICE REQUISITON</a:t>
            </a:r>
          </a:p>
        </p:txBody>
      </p:sp>
      <p:sp>
        <p:nvSpPr>
          <p:cNvPr id="3" name="Rectangle 2"/>
          <p:cNvSpPr/>
          <p:nvPr/>
        </p:nvSpPr>
        <p:spPr>
          <a:xfrm>
            <a:off x="381000" y="934998"/>
            <a:ext cx="7086600" cy="2321085"/>
          </a:xfrm>
          <a:prstGeom prst="rect">
            <a:avLst/>
          </a:prstGeom>
        </p:spPr>
        <p:txBody>
          <a:bodyPr wrap="square">
            <a:spAutoFit/>
          </a:bodyPr>
          <a:lstStyle/>
          <a:p>
            <a:pPr>
              <a:lnSpc>
                <a:spcPct val="150000"/>
              </a:lnSpc>
            </a:pPr>
            <a:r>
              <a:rPr lang="en-US" sz="1400" dirty="0"/>
              <a:t>Enter Line 2:</a:t>
            </a:r>
          </a:p>
          <a:p>
            <a:pPr>
              <a:lnSpc>
                <a:spcPct val="150000"/>
              </a:lnSpc>
            </a:pPr>
            <a:r>
              <a:rPr lang="en-US" sz="1400" dirty="0"/>
              <a:t>Item Type: </a:t>
            </a:r>
            <a:r>
              <a:rPr lang="en-US" sz="1400" dirty="0">
                <a:solidFill>
                  <a:srgbClr val="FFFF00"/>
                </a:solidFill>
              </a:rPr>
              <a:t>QUANTITY</a:t>
            </a:r>
          </a:p>
          <a:p>
            <a:pPr>
              <a:lnSpc>
                <a:spcPct val="150000"/>
              </a:lnSpc>
            </a:pPr>
            <a:r>
              <a:rPr lang="en-US" sz="1400" dirty="0"/>
              <a:t>Quantity: </a:t>
            </a:r>
            <a:r>
              <a:rPr lang="en-US" sz="1400" dirty="0">
                <a:solidFill>
                  <a:srgbClr val="FFFF00"/>
                </a:solidFill>
              </a:rPr>
              <a:t>2</a:t>
            </a:r>
          </a:p>
          <a:p>
            <a:pPr>
              <a:lnSpc>
                <a:spcPct val="150000"/>
              </a:lnSpc>
            </a:pPr>
            <a:r>
              <a:rPr lang="en-US" sz="1400" dirty="0"/>
              <a:t>UOM: </a:t>
            </a:r>
            <a:r>
              <a:rPr lang="en-US" sz="1400" dirty="0">
                <a:solidFill>
                  <a:srgbClr val="FFFF00"/>
                </a:solidFill>
              </a:rPr>
              <a:t>EA</a:t>
            </a:r>
          </a:p>
          <a:p>
            <a:pPr>
              <a:lnSpc>
                <a:spcPct val="150000"/>
              </a:lnSpc>
            </a:pPr>
            <a:r>
              <a:rPr lang="en-US" sz="1400" dirty="0"/>
              <a:t>Description: </a:t>
            </a:r>
            <a:r>
              <a:rPr lang="en-US" sz="1400" dirty="0">
                <a:solidFill>
                  <a:srgbClr val="FFFF00"/>
                </a:solidFill>
              </a:rPr>
              <a:t>GADGET</a:t>
            </a:r>
          </a:p>
          <a:p>
            <a:pPr>
              <a:lnSpc>
                <a:spcPct val="150000"/>
              </a:lnSpc>
            </a:pPr>
            <a:r>
              <a:rPr lang="en-US" sz="1400" dirty="0"/>
              <a:t>Unit Cost: </a:t>
            </a:r>
            <a:r>
              <a:rPr lang="en-US" sz="1400" dirty="0">
                <a:solidFill>
                  <a:srgbClr val="FFFF00"/>
                </a:solidFill>
              </a:rPr>
              <a:t>7000</a:t>
            </a:r>
          </a:p>
          <a:p>
            <a:pPr>
              <a:lnSpc>
                <a:spcPct val="150000"/>
              </a:lnSpc>
            </a:pPr>
            <a:r>
              <a:rPr lang="en-US" sz="1400" dirty="0">
                <a:solidFill>
                  <a:srgbClr val="FFFF00"/>
                </a:solidFill>
              </a:rPr>
              <a:t>Click on the Plus Sign to add the line</a:t>
            </a:r>
          </a:p>
        </p:txBody>
      </p:sp>
      <p:cxnSp>
        <p:nvCxnSpPr>
          <p:cNvPr id="7" name="Straight Arrow Connector 6">
            <a:extLst>
              <a:ext uri="{FF2B5EF4-FFF2-40B4-BE49-F238E27FC236}">
                <a16:creationId xmlns:a16="http://schemas.microsoft.com/office/drawing/2014/main" id="{31508027-AD1A-42A5-8790-8F99D402CFC5}"/>
              </a:ext>
            </a:extLst>
          </p:cNvPr>
          <p:cNvCxnSpPr>
            <a:cxnSpLocks/>
          </p:cNvCxnSpPr>
          <p:nvPr/>
        </p:nvCxnSpPr>
        <p:spPr>
          <a:xfrm flipH="1">
            <a:off x="1295400" y="4114800"/>
            <a:ext cx="198002" cy="186117"/>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8" name="Straight Arrow Connector 17">
            <a:extLst>
              <a:ext uri="{FF2B5EF4-FFF2-40B4-BE49-F238E27FC236}">
                <a16:creationId xmlns:a16="http://schemas.microsoft.com/office/drawing/2014/main" id="{478DC2C0-1D85-4AE2-A8CD-99131DA4864E}"/>
              </a:ext>
            </a:extLst>
          </p:cNvPr>
          <p:cNvCxnSpPr>
            <a:cxnSpLocks/>
          </p:cNvCxnSpPr>
          <p:nvPr/>
        </p:nvCxnSpPr>
        <p:spPr>
          <a:xfrm flipH="1">
            <a:off x="8077200" y="4121459"/>
            <a:ext cx="184601" cy="185274"/>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4" name="Straight Arrow Connector 13">
            <a:extLst>
              <a:ext uri="{FF2B5EF4-FFF2-40B4-BE49-F238E27FC236}">
                <a16:creationId xmlns:a16="http://schemas.microsoft.com/office/drawing/2014/main" id="{3032BB72-412A-4C21-81F6-7ED192E859E5}"/>
              </a:ext>
            </a:extLst>
          </p:cNvPr>
          <p:cNvCxnSpPr>
            <a:cxnSpLocks/>
          </p:cNvCxnSpPr>
          <p:nvPr/>
        </p:nvCxnSpPr>
        <p:spPr>
          <a:xfrm flipH="1">
            <a:off x="2175352" y="4082769"/>
            <a:ext cx="228600" cy="218148"/>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5" name="Straight Arrow Connector 14">
            <a:extLst>
              <a:ext uri="{FF2B5EF4-FFF2-40B4-BE49-F238E27FC236}">
                <a16:creationId xmlns:a16="http://schemas.microsoft.com/office/drawing/2014/main" id="{230CA75D-7CC0-4446-B162-9C04B0131661}"/>
              </a:ext>
            </a:extLst>
          </p:cNvPr>
          <p:cNvCxnSpPr>
            <a:cxnSpLocks/>
          </p:cNvCxnSpPr>
          <p:nvPr/>
        </p:nvCxnSpPr>
        <p:spPr>
          <a:xfrm flipH="1">
            <a:off x="4332821" y="4098784"/>
            <a:ext cx="228600" cy="218148"/>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6" name="Straight Arrow Connector 15">
            <a:extLst>
              <a:ext uri="{FF2B5EF4-FFF2-40B4-BE49-F238E27FC236}">
                <a16:creationId xmlns:a16="http://schemas.microsoft.com/office/drawing/2014/main" id="{50246A13-85C6-4E7E-A170-6B3430F2412E}"/>
              </a:ext>
            </a:extLst>
          </p:cNvPr>
          <p:cNvCxnSpPr>
            <a:cxnSpLocks/>
          </p:cNvCxnSpPr>
          <p:nvPr/>
        </p:nvCxnSpPr>
        <p:spPr>
          <a:xfrm flipH="1">
            <a:off x="5638800" y="4098784"/>
            <a:ext cx="228600" cy="218148"/>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6513802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1C9BF1-785F-4120-913F-5A1113944076}"/>
              </a:ext>
            </a:extLst>
          </p:cNvPr>
          <p:cNvPicPr>
            <a:picLocks noChangeAspect="1"/>
          </p:cNvPicPr>
          <p:nvPr/>
        </p:nvPicPr>
        <p:blipFill>
          <a:blip r:embed="rId3"/>
          <a:stretch>
            <a:fillRect/>
          </a:stretch>
        </p:blipFill>
        <p:spPr>
          <a:xfrm>
            <a:off x="720095" y="3398655"/>
            <a:ext cx="7611597" cy="2876404"/>
          </a:xfrm>
          <a:prstGeom prst="rect">
            <a:avLst/>
          </a:prstGeom>
        </p:spPr>
      </p:pic>
      <p:cxnSp>
        <p:nvCxnSpPr>
          <p:cNvPr id="13" name="Straight Arrow Connector 12">
            <a:extLst>
              <a:ext uri="{FF2B5EF4-FFF2-40B4-BE49-F238E27FC236}">
                <a16:creationId xmlns:a16="http://schemas.microsoft.com/office/drawing/2014/main" id="{A6C184BA-75D5-411B-8651-66C67A8F17CC}"/>
              </a:ext>
            </a:extLst>
          </p:cNvPr>
          <p:cNvCxnSpPr>
            <a:cxnSpLocks/>
          </p:cNvCxnSpPr>
          <p:nvPr/>
        </p:nvCxnSpPr>
        <p:spPr>
          <a:xfrm flipH="1">
            <a:off x="1752600" y="4010952"/>
            <a:ext cx="228600" cy="218148"/>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
        <p:nvSpPr>
          <p:cNvPr id="2" name="Title 1"/>
          <p:cNvSpPr>
            <a:spLocks noGrp="1"/>
          </p:cNvSpPr>
          <p:nvPr>
            <p:ph type="title"/>
          </p:nvPr>
        </p:nvSpPr>
        <p:spPr>
          <a:xfrm>
            <a:off x="1981200" y="381000"/>
            <a:ext cx="5410200" cy="553998"/>
          </a:xfrm>
        </p:spPr>
        <p:txBody>
          <a:bodyPr/>
          <a:lstStyle/>
          <a:p>
            <a:pPr algn="ctr"/>
            <a:r>
              <a:rPr lang="en-US" sz="4000" dirty="0"/>
              <a:t>PRACTICE REQUISITON</a:t>
            </a:r>
          </a:p>
        </p:txBody>
      </p:sp>
      <p:sp>
        <p:nvSpPr>
          <p:cNvPr id="3" name="Rectangle 2"/>
          <p:cNvSpPr/>
          <p:nvPr/>
        </p:nvSpPr>
        <p:spPr>
          <a:xfrm>
            <a:off x="381000" y="934998"/>
            <a:ext cx="7086600" cy="2321085"/>
          </a:xfrm>
          <a:prstGeom prst="rect">
            <a:avLst/>
          </a:prstGeom>
        </p:spPr>
        <p:txBody>
          <a:bodyPr wrap="square">
            <a:spAutoFit/>
          </a:bodyPr>
          <a:lstStyle/>
          <a:p>
            <a:pPr>
              <a:lnSpc>
                <a:spcPct val="150000"/>
              </a:lnSpc>
            </a:pPr>
            <a:r>
              <a:rPr lang="en-US" sz="1400" dirty="0"/>
              <a:t>Enter Line 3:</a:t>
            </a:r>
          </a:p>
          <a:p>
            <a:pPr>
              <a:lnSpc>
                <a:spcPct val="150000"/>
              </a:lnSpc>
            </a:pPr>
            <a:r>
              <a:rPr lang="en-US" sz="1400" dirty="0"/>
              <a:t>Item Type: </a:t>
            </a:r>
            <a:r>
              <a:rPr lang="en-US" sz="1400" dirty="0">
                <a:solidFill>
                  <a:srgbClr val="FFFF00"/>
                </a:solidFill>
              </a:rPr>
              <a:t>QUANTITY</a:t>
            </a:r>
          </a:p>
          <a:p>
            <a:pPr>
              <a:lnSpc>
                <a:spcPct val="150000"/>
              </a:lnSpc>
            </a:pPr>
            <a:r>
              <a:rPr lang="en-US" sz="1400" dirty="0"/>
              <a:t>Quantity: </a:t>
            </a:r>
            <a:r>
              <a:rPr lang="en-US" sz="1400" dirty="0">
                <a:solidFill>
                  <a:srgbClr val="FFFF00"/>
                </a:solidFill>
              </a:rPr>
              <a:t>2</a:t>
            </a:r>
          </a:p>
          <a:p>
            <a:pPr>
              <a:lnSpc>
                <a:spcPct val="150000"/>
              </a:lnSpc>
            </a:pPr>
            <a:r>
              <a:rPr lang="en-US" sz="1400" dirty="0"/>
              <a:t>UOM: </a:t>
            </a:r>
            <a:r>
              <a:rPr lang="en-US" sz="1400" dirty="0">
                <a:solidFill>
                  <a:srgbClr val="FFFF00"/>
                </a:solidFill>
              </a:rPr>
              <a:t>EA</a:t>
            </a:r>
          </a:p>
          <a:p>
            <a:pPr>
              <a:lnSpc>
                <a:spcPct val="150000"/>
              </a:lnSpc>
            </a:pPr>
            <a:r>
              <a:rPr lang="en-US" sz="1400" dirty="0"/>
              <a:t>Description: </a:t>
            </a:r>
            <a:r>
              <a:rPr lang="en-US" sz="1400" dirty="0">
                <a:solidFill>
                  <a:srgbClr val="FFFF00"/>
                </a:solidFill>
              </a:rPr>
              <a:t>GIZMO</a:t>
            </a:r>
          </a:p>
          <a:p>
            <a:pPr>
              <a:lnSpc>
                <a:spcPct val="150000"/>
              </a:lnSpc>
            </a:pPr>
            <a:r>
              <a:rPr lang="en-US" sz="1400" dirty="0"/>
              <a:t>Unit Cost: </a:t>
            </a:r>
            <a:r>
              <a:rPr lang="en-US" sz="1400" dirty="0">
                <a:solidFill>
                  <a:srgbClr val="FFFF00"/>
                </a:solidFill>
              </a:rPr>
              <a:t>1000</a:t>
            </a:r>
          </a:p>
          <a:p>
            <a:pPr>
              <a:lnSpc>
                <a:spcPct val="150000"/>
              </a:lnSpc>
            </a:pPr>
            <a:r>
              <a:rPr lang="en-US" sz="1400" dirty="0">
                <a:solidFill>
                  <a:srgbClr val="FFFF00"/>
                </a:solidFill>
              </a:rPr>
              <a:t>Click on the Plus Sign to add the line</a:t>
            </a:r>
          </a:p>
        </p:txBody>
      </p:sp>
      <p:cxnSp>
        <p:nvCxnSpPr>
          <p:cNvPr id="7" name="Straight Arrow Connector 6">
            <a:extLst>
              <a:ext uri="{FF2B5EF4-FFF2-40B4-BE49-F238E27FC236}">
                <a16:creationId xmlns:a16="http://schemas.microsoft.com/office/drawing/2014/main" id="{31508027-AD1A-42A5-8790-8F99D402CFC5}"/>
              </a:ext>
            </a:extLst>
          </p:cNvPr>
          <p:cNvCxnSpPr>
            <a:cxnSpLocks/>
          </p:cNvCxnSpPr>
          <p:nvPr/>
        </p:nvCxnSpPr>
        <p:spPr>
          <a:xfrm flipH="1">
            <a:off x="1371600" y="4038600"/>
            <a:ext cx="198002" cy="186117"/>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8" name="Straight Arrow Connector 17">
            <a:extLst>
              <a:ext uri="{FF2B5EF4-FFF2-40B4-BE49-F238E27FC236}">
                <a16:creationId xmlns:a16="http://schemas.microsoft.com/office/drawing/2014/main" id="{478DC2C0-1D85-4AE2-A8CD-99131DA4864E}"/>
              </a:ext>
            </a:extLst>
          </p:cNvPr>
          <p:cNvCxnSpPr>
            <a:cxnSpLocks/>
          </p:cNvCxnSpPr>
          <p:nvPr/>
        </p:nvCxnSpPr>
        <p:spPr>
          <a:xfrm flipH="1">
            <a:off x="7772400" y="4038600"/>
            <a:ext cx="184601" cy="185274"/>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4" name="Straight Arrow Connector 13">
            <a:extLst>
              <a:ext uri="{FF2B5EF4-FFF2-40B4-BE49-F238E27FC236}">
                <a16:creationId xmlns:a16="http://schemas.microsoft.com/office/drawing/2014/main" id="{3032BB72-412A-4C21-81F6-7ED192E859E5}"/>
              </a:ext>
            </a:extLst>
          </p:cNvPr>
          <p:cNvCxnSpPr>
            <a:cxnSpLocks/>
          </p:cNvCxnSpPr>
          <p:nvPr/>
        </p:nvCxnSpPr>
        <p:spPr>
          <a:xfrm flipH="1">
            <a:off x="2346516" y="4006569"/>
            <a:ext cx="228600" cy="218148"/>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5" name="Straight Arrow Connector 14">
            <a:extLst>
              <a:ext uri="{FF2B5EF4-FFF2-40B4-BE49-F238E27FC236}">
                <a16:creationId xmlns:a16="http://schemas.microsoft.com/office/drawing/2014/main" id="{230CA75D-7CC0-4446-B162-9C04B0131661}"/>
              </a:ext>
            </a:extLst>
          </p:cNvPr>
          <p:cNvCxnSpPr>
            <a:cxnSpLocks/>
          </p:cNvCxnSpPr>
          <p:nvPr/>
        </p:nvCxnSpPr>
        <p:spPr>
          <a:xfrm flipH="1">
            <a:off x="4310749" y="4006569"/>
            <a:ext cx="228600" cy="218148"/>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6" name="Straight Arrow Connector 15">
            <a:extLst>
              <a:ext uri="{FF2B5EF4-FFF2-40B4-BE49-F238E27FC236}">
                <a16:creationId xmlns:a16="http://schemas.microsoft.com/office/drawing/2014/main" id="{50246A13-85C6-4E7E-A170-6B3430F2412E}"/>
              </a:ext>
            </a:extLst>
          </p:cNvPr>
          <p:cNvCxnSpPr>
            <a:cxnSpLocks/>
          </p:cNvCxnSpPr>
          <p:nvPr/>
        </p:nvCxnSpPr>
        <p:spPr>
          <a:xfrm flipH="1">
            <a:off x="5486400" y="4009182"/>
            <a:ext cx="228600" cy="218148"/>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4582576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7522E5-C170-44B9-AAF7-D4BB7798895A}"/>
              </a:ext>
            </a:extLst>
          </p:cNvPr>
          <p:cNvPicPr>
            <a:picLocks noChangeAspect="1"/>
          </p:cNvPicPr>
          <p:nvPr/>
        </p:nvPicPr>
        <p:blipFill>
          <a:blip r:embed="rId3"/>
          <a:stretch>
            <a:fillRect/>
          </a:stretch>
        </p:blipFill>
        <p:spPr>
          <a:xfrm>
            <a:off x="512328" y="3511204"/>
            <a:ext cx="8027132" cy="2965796"/>
          </a:xfrm>
          <a:prstGeom prst="rect">
            <a:avLst/>
          </a:prstGeom>
        </p:spPr>
      </p:pic>
      <p:cxnSp>
        <p:nvCxnSpPr>
          <p:cNvPr id="13" name="Straight Arrow Connector 12">
            <a:extLst>
              <a:ext uri="{FF2B5EF4-FFF2-40B4-BE49-F238E27FC236}">
                <a16:creationId xmlns:a16="http://schemas.microsoft.com/office/drawing/2014/main" id="{A6C184BA-75D5-411B-8651-66C67A8F17CC}"/>
              </a:ext>
            </a:extLst>
          </p:cNvPr>
          <p:cNvCxnSpPr>
            <a:cxnSpLocks/>
          </p:cNvCxnSpPr>
          <p:nvPr/>
        </p:nvCxnSpPr>
        <p:spPr>
          <a:xfrm flipH="1">
            <a:off x="1703861" y="3931633"/>
            <a:ext cx="228600" cy="218148"/>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
        <p:nvSpPr>
          <p:cNvPr id="2" name="Title 1"/>
          <p:cNvSpPr>
            <a:spLocks noGrp="1"/>
          </p:cNvSpPr>
          <p:nvPr>
            <p:ph type="title"/>
          </p:nvPr>
        </p:nvSpPr>
        <p:spPr>
          <a:xfrm>
            <a:off x="1981200" y="381000"/>
            <a:ext cx="5410200" cy="553998"/>
          </a:xfrm>
        </p:spPr>
        <p:txBody>
          <a:bodyPr/>
          <a:lstStyle/>
          <a:p>
            <a:pPr algn="ctr"/>
            <a:r>
              <a:rPr lang="en-US" sz="4000" dirty="0"/>
              <a:t>PRACTICE REQUISITON</a:t>
            </a:r>
          </a:p>
        </p:txBody>
      </p:sp>
      <p:sp>
        <p:nvSpPr>
          <p:cNvPr id="3" name="Rectangle 2"/>
          <p:cNvSpPr/>
          <p:nvPr/>
        </p:nvSpPr>
        <p:spPr>
          <a:xfrm>
            <a:off x="381000" y="934998"/>
            <a:ext cx="7086600" cy="2321085"/>
          </a:xfrm>
          <a:prstGeom prst="rect">
            <a:avLst/>
          </a:prstGeom>
        </p:spPr>
        <p:txBody>
          <a:bodyPr wrap="square">
            <a:spAutoFit/>
          </a:bodyPr>
          <a:lstStyle/>
          <a:p>
            <a:pPr>
              <a:lnSpc>
                <a:spcPct val="150000"/>
              </a:lnSpc>
            </a:pPr>
            <a:r>
              <a:rPr lang="en-US" sz="1400" dirty="0"/>
              <a:t>Enter Line 4:</a:t>
            </a:r>
          </a:p>
          <a:p>
            <a:pPr>
              <a:lnSpc>
                <a:spcPct val="150000"/>
              </a:lnSpc>
            </a:pPr>
            <a:r>
              <a:rPr lang="en-US" sz="1400" dirty="0"/>
              <a:t>Item Type: </a:t>
            </a:r>
            <a:r>
              <a:rPr lang="en-US" sz="1400" dirty="0">
                <a:solidFill>
                  <a:srgbClr val="FFFF00"/>
                </a:solidFill>
              </a:rPr>
              <a:t>NO QUANTITY</a:t>
            </a:r>
          </a:p>
          <a:p>
            <a:pPr>
              <a:lnSpc>
                <a:spcPct val="150000"/>
              </a:lnSpc>
            </a:pPr>
            <a:r>
              <a:rPr lang="en-US" sz="1400" dirty="0"/>
              <a:t>Quantity: </a:t>
            </a:r>
            <a:r>
              <a:rPr lang="en-US" sz="1400" dirty="0">
                <a:solidFill>
                  <a:srgbClr val="FFFF00"/>
                </a:solidFill>
              </a:rPr>
              <a:t>BLANK</a:t>
            </a:r>
          </a:p>
          <a:p>
            <a:pPr>
              <a:lnSpc>
                <a:spcPct val="150000"/>
              </a:lnSpc>
            </a:pPr>
            <a:r>
              <a:rPr lang="en-US" sz="1400" dirty="0"/>
              <a:t>UOM: </a:t>
            </a:r>
            <a:r>
              <a:rPr lang="en-US" sz="1400" dirty="0">
                <a:solidFill>
                  <a:srgbClr val="FFFF00"/>
                </a:solidFill>
              </a:rPr>
              <a:t>BLANK</a:t>
            </a:r>
          </a:p>
          <a:p>
            <a:pPr>
              <a:lnSpc>
                <a:spcPct val="150000"/>
              </a:lnSpc>
            </a:pPr>
            <a:r>
              <a:rPr lang="en-US" sz="1400" dirty="0"/>
              <a:t>Description: </a:t>
            </a:r>
            <a:r>
              <a:rPr lang="en-US" sz="1400" dirty="0">
                <a:solidFill>
                  <a:srgbClr val="FFFF00"/>
                </a:solidFill>
              </a:rPr>
              <a:t>SHIPPING</a:t>
            </a:r>
          </a:p>
          <a:p>
            <a:pPr>
              <a:lnSpc>
                <a:spcPct val="150000"/>
              </a:lnSpc>
            </a:pPr>
            <a:r>
              <a:rPr lang="en-US" sz="1400" dirty="0"/>
              <a:t>Unit Cost: </a:t>
            </a:r>
            <a:r>
              <a:rPr lang="en-US" sz="1400" dirty="0">
                <a:solidFill>
                  <a:srgbClr val="FFFF00"/>
                </a:solidFill>
              </a:rPr>
              <a:t>200</a:t>
            </a:r>
          </a:p>
          <a:p>
            <a:pPr>
              <a:lnSpc>
                <a:spcPct val="150000"/>
              </a:lnSpc>
            </a:pPr>
            <a:r>
              <a:rPr lang="en-US" sz="1400" dirty="0">
                <a:solidFill>
                  <a:srgbClr val="FFFF00"/>
                </a:solidFill>
              </a:rPr>
              <a:t>Click on the Plus Button to add the line</a:t>
            </a:r>
          </a:p>
        </p:txBody>
      </p:sp>
      <p:cxnSp>
        <p:nvCxnSpPr>
          <p:cNvPr id="7" name="Straight Arrow Connector 6">
            <a:extLst>
              <a:ext uri="{FF2B5EF4-FFF2-40B4-BE49-F238E27FC236}">
                <a16:creationId xmlns:a16="http://schemas.microsoft.com/office/drawing/2014/main" id="{31508027-AD1A-42A5-8790-8F99D402CFC5}"/>
              </a:ext>
            </a:extLst>
          </p:cNvPr>
          <p:cNvCxnSpPr>
            <a:cxnSpLocks/>
          </p:cNvCxnSpPr>
          <p:nvPr/>
        </p:nvCxnSpPr>
        <p:spPr>
          <a:xfrm flipH="1">
            <a:off x="1295400" y="3962400"/>
            <a:ext cx="198002" cy="186117"/>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8" name="Straight Arrow Connector 17">
            <a:extLst>
              <a:ext uri="{FF2B5EF4-FFF2-40B4-BE49-F238E27FC236}">
                <a16:creationId xmlns:a16="http://schemas.microsoft.com/office/drawing/2014/main" id="{478DC2C0-1D85-4AE2-A8CD-99131DA4864E}"/>
              </a:ext>
            </a:extLst>
          </p:cNvPr>
          <p:cNvCxnSpPr>
            <a:cxnSpLocks/>
          </p:cNvCxnSpPr>
          <p:nvPr/>
        </p:nvCxnSpPr>
        <p:spPr>
          <a:xfrm flipH="1">
            <a:off x="7904204" y="3979258"/>
            <a:ext cx="184601" cy="185274"/>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4" name="Straight Arrow Connector 13">
            <a:extLst>
              <a:ext uri="{FF2B5EF4-FFF2-40B4-BE49-F238E27FC236}">
                <a16:creationId xmlns:a16="http://schemas.microsoft.com/office/drawing/2014/main" id="{3032BB72-412A-4C21-81F6-7ED192E859E5}"/>
              </a:ext>
            </a:extLst>
          </p:cNvPr>
          <p:cNvCxnSpPr>
            <a:cxnSpLocks/>
          </p:cNvCxnSpPr>
          <p:nvPr/>
        </p:nvCxnSpPr>
        <p:spPr>
          <a:xfrm flipH="1">
            <a:off x="2162174" y="3911824"/>
            <a:ext cx="228600" cy="218148"/>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5" name="Straight Arrow Connector 14">
            <a:extLst>
              <a:ext uri="{FF2B5EF4-FFF2-40B4-BE49-F238E27FC236}">
                <a16:creationId xmlns:a16="http://schemas.microsoft.com/office/drawing/2014/main" id="{230CA75D-7CC0-4446-B162-9C04B0131661}"/>
              </a:ext>
            </a:extLst>
          </p:cNvPr>
          <p:cNvCxnSpPr>
            <a:cxnSpLocks/>
          </p:cNvCxnSpPr>
          <p:nvPr/>
        </p:nvCxnSpPr>
        <p:spPr>
          <a:xfrm flipH="1">
            <a:off x="4297294" y="3932981"/>
            <a:ext cx="228600" cy="218148"/>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6" name="Straight Arrow Connector 15">
            <a:extLst>
              <a:ext uri="{FF2B5EF4-FFF2-40B4-BE49-F238E27FC236}">
                <a16:creationId xmlns:a16="http://schemas.microsoft.com/office/drawing/2014/main" id="{50246A13-85C6-4E7E-A170-6B3430F2412E}"/>
              </a:ext>
            </a:extLst>
          </p:cNvPr>
          <p:cNvCxnSpPr>
            <a:cxnSpLocks/>
          </p:cNvCxnSpPr>
          <p:nvPr/>
        </p:nvCxnSpPr>
        <p:spPr>
          <a:xfrm flipH="1">
            <a:off x="5495372" y="3946384"/>
            <a:ext cx="228600" cy="218148"/>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3953731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5410200" cy="553998"/>
          </a:xfrm>
        </p:spPr>
        <p:txBody>
          <a:bodyPr/>
          <a:lstStyle/>
          <a:p>
            <a:pPr algn="ctr"/>
            <a:r>
              <a:rPr lang="en-US" sz="4000" dirty="0"/>
              <a:t>PRACTICE REQUISITON</a:t>
            </a:r>
          </a:p>
        </p:txBody>
      </p:sp>
      <p:pic>
        <p:nvPicPr>
          <p:cNvPr id="5" name="Picture 4">
            <a:extLst>
              <a:ext uri="{FF2B5EF4-FFF2-40B4-BE49-F238E27FC236}">
                <a16:creationId xmlns:a16="http://schemas.microsoft.com/office/drawing/2014/main" id="{7FB6FD29-937D-4890-8F54-568528B8CA31}"/>
              </a:ext>
            </a:extLst>
          </p:cNvPr>
          <p:cNvPicPr>
            <a:picLocks noChangeAspect="1"/>
          </p:cNvPicPr>
          <p:nvPr/>
        </p:nvPicPr>
        <p:blipFill>
          <a:blip r:embed="rId3"/>
          <a:stretch>
            <a:fillRect/>
          </a:stretch>
        </p:blipFill>
        <p:spPr>
          <a:xfrm>
            <a:off x="774301" y="2499516"/>
            <a:ext cx="7595397" cy="3969392"/>
          </a:xfrm>
          <a:prstGeom prst="rect">
            <a:avLst/>
          </a:prstGeom>
        </p:spPr>
      </p:pic>
      <p:sp>
        <p:nvSpPr>
          <p:cNvPr id="12" name="Oval 11">
            <a:extLst>
              <a:ext uri="{FF2B5EF4-FFF2-40B4-BE49-F238E27FC236}">
                <a16:creationId xmlns:a16="http://schemas.microsoft.com/office/drawing/2014/main" id="{741657AF-7969-4CAE-9B69-6033F36B5B3D}"/>
              </a:ext>
            </a:extLst>
          </p:cNvPr>
          <p:cNvSpPr/>
          <p:nvPr/>
        </p:nvSpPr>
        <p:spPr>
          <a:xfrm>
            <a:off x="2514600" y="3278781"/>
            <a:ext cx="609600" cy="30043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6F69F039-AA5D-4555-A125-5D297F18B1E6}"/>
              </a:ext>
            </a:extLst>
          </p:cNvPr>
          <p:cNvCxnSpPr>
            <a:cxnSpLocks/>
          </p:cNvCxnSpPr>
          <p:nvPr/>
        </p:nvCxnSpPr>
        <p:spPr>
          <a:xfrm flipH="1">
            <a:off x="7924798" y="3931963"/>
            <a:ext cx="184601" cy="185274"/>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9" name="Straight Arrow Connector 18">
            <a:extLst>
              <a:ext uri="{FF2B5EF4-FFF2-40B4-BE49-F238E27FC236}">
                <a16:creationId xmlns:a16="http://schemas.microsoft.com/office/drawing/2014/main" id="{007094BE-8F44-4F78-A8B4-BA62BAECD6DF}"/>
              </a:ext>
            </a:extLst>
          </p:cNvPr>
          <p:cNvCxnSpPr>
            <a:cxnSpLocks/>
          </p:cNvCxnSpPr>
          <p:nvPr/>
        </p:nvCxnSpPr>
        <p:spPr>
          <a:xfrm flipH="1">
            <a:off x="7924800" y="4323687"/>
            <a:ext cx="184601" cy="185274"/>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20" name="Straight Arrow Connector 19">
            <a:extLst>
              <a:ext uri="{FF2B5EF4-FFF2-40B4-BE49-F238E27FC236}">
                <a16:creationId xmlns:a16="http://schemas.microsoft.com/office/drawing/2014/main" id="{AA56BA64-5F3C-469A-80A4-41418CC2248E}"/>
              </a:ext>
            </a:extLst>
          </p:cNvPr>
          <p:cNvCxnSpPr>
            <a:cxnSpLocks/>
          </p:cNvCxnSpPr>
          <p:nvPr/>
        </p:nvCxnSpPr>
        <p:spPr>
          <a:xfrm flipH="1">
            <a:off x="7924799" y="4777611"/>
            <a:ext cx="184601" cy="185274"/>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21" name="Straight Arrow Connector 20">
            <a:extLst>
              <a:ext uri="{FF2B5EF4-FFF2-40B4-BE49-F238E27FC236}">
                <a16:creationId xmlns:a16="http://schemas.microsoft.com/office/drawing/2014/main" id="{6A99ADE2-3FFE-4B11-ACE8-40CAFB0FF7D9}"/>
              </a:ext>
            </a:extLst>
          </p:cNvPr>
          <p:cNvCxnSpPr>
            <a:cxnSpLocks/>
          </p:cNvCxnSpPr>
          <p:nvPr/>
        </p:nvCxnSpPr>
        <p:spPr>
          <a:xfrm flipH="1">
            <a:off x="7924798" y="5169335"/>
            <a:ext cx="184601" cy="185274"/>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
        <p:nvSpPr>
          <p:cNvPr id="22" name="Rectangle 21">
            <a:extLst>
              <a:ext uri="{FF2B5EF4-FFF2-40B4-BE49-F238E27FC236}">
                <a16:creationId xmlns:a16="http://schemas.microsoft.com/office/drawing/2014/main" id="{42A7AC82-7B36-435E-B667-382DD44CF241}"/>
              </a:ext>
            </a:extLst>
          </p:cNvPr>
          <p:cNvSpPr/>
          <p:nvPr/>
        </p:nvSpPr>
        <p:spPr>
          <a:xfrm>
            <a:off x="381000" y="934998"/>
            <a:ext cx="8039100" cy="1295868"/>
          </a:xfrm>
          <a:prstGeom prst="rect">
            <a:avLst/>
          </a:prstGeom>
        </p:spPr>
        <p:txBody>
          <a:bodyPr wrap="square">
            <a:spAutoFit/>
          </a:bodyPr>
          <a:lstStyle/>
          <a:p>
            <a:pPr>
              <a:lnSpc>
                <a:spcPct val="150000"/>
              </a:lnSpc>
            </a:pPr>
            <a:r>
              <a:rPr lang="en-US" dirty="0"/>
              <a:t>You can enter the accounting lines individually by clicking on the “dollar sign”</a:t>
            </a:r>
          </a:p>
          <a:p>
            <a:pPr>
              <a:lnSpc>
                <a:spcPct val="150000"/>
              </a:lnSpc>
            </a:pPr>
            <a:r>
              <a:rPr lang="en-US" dirty="0"/>
              <a:t>Or you can enter accounting lines by clicking on “Setup Distribution”</a:t>
            </a:r>
          </a:p>
          <a:p>
            <a:pPr>
              <a:lnSpc>
                <a:spcPct val="150000"/>
              </a:lnSpc>
            </a:pPr>
            <a:r>
              <a:rPr lang="en-US" dirty="0"/>
              <a:t>Click on: </a:t>
            </a:r>
            <a:r>
              <a:rPr lang="en-US" dirty="0">
                <a:solidFill>
                  <a:srgbClr val="FFFF00"/>
                </a:solidFill>
              </a:rPr>
              <a:t>Setup Distribution</a:t>
            </a:r>
          </a:p>
        </p:txBody>
      </p:sp>
    </p:spTree>
    <p:extLst>
      <p:ext uri="{BB962C8B-B14F-4D97-AF65-F5344CB8AC3E}">
        <p14:creationId xmlns:p14="http://schemas.microsoft.com/office/powerpoint/2010/main" val="30240058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xEl>
                                              <p:pRg st="1" end="1"/>
                                            </p:txEl>
                                          </p:spTgt>
                                        </p:tgtEl>
                                        <p:attrNameLst>
                                          <p:attrName>style.visibility</p:attrName>
                                        </p:attrNameLst>
                                      </p:cBhvr>
                                      <p:to>
                                        <p:strVal val="visible"/>
                                      </p:to>
                                    </p:set>
                                  </p:childTnLst>
                                  <p:subTnLst>
                                    <p:set>
                                      <p:cBhvr override="childStyle">
                                        <p:cTn dur="1" fill="hold" display="0" masterRel="nextClick" afterEffect="1"/>
                                        <p:tgtEl>
                                          <p:spTgt spid="22">
                                            <p:txEl>
                                              <p:pRg st="1" end="1"/>
                                            </p:txEl>
                                          </p:spTgt>
                                        </p:tgtEl>
                                        <p:attrNameLst>
                                          <p:attrName>style.visibility</p:attrName>
                                        </p:attrNameLst>
                                      </p:cBhvr>
                                      <p:to>
                                        <p:strVal val="hidden"/>
                                      </p:to>
                                    </p:set>
                                  </p:sub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17"/>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9"/>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20"/>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2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2">
                                            <p:txEl>
                                              <p:pRg st="2" end="2"/>
                                            </p:txEl>
                                          </p:spTgt>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22">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5410200" cy="553998"/>
          </a:xfrm>
        </p:spPr>
        <p:txBody>
          <a:bodyPr/>
          <a:lstStyle/>
          <a:p>
            <a:pPr algn="ctr"/>
            <a:r>
              <a:rPr lang="en-US" sz="4000" dirty="0"/>
              <a:t>PRACTICE REQUISITON</a:t>
            </a:r>
          </a:p>
        </p:txBody>
      </p:sp>
      <p:sp>
        <p:nvSpPr>
          <p:cNvPr id="22" name="Rectangle 21">
            <a:extLst>
              <a:ext uri="{FF2B5EF4-FFF2-40B4-BE49-F238E27FC236}">
                <a16:creationId xmlns:a16="http://schemas.microsoft.com/office/drawing/2014/main" id="{42A7AC82-7B36-435E-B667-382DD44CF241}"/>
              </a:ext>
            </a:extLst>
          </p:cNvPr>
          <p:cNvSpPr/>
          <p:nvPr/>
        </p:nvSpPr>
        <p:spPr>
          <a:xfrm>
            <a:off x="381000" y="934998"/>
            <a:ext cx="8039100" cy="1295868"/>
          </a:xfrm>
          <a:prstGeom prst="rect">
            <a:avLst/>
          </a:prstGeom>
        </p:spPr>
        <p:txBody>
          <a:bodyPr wrap="square">
            <a:spAutoFit/>
          </a:bodyPr>
          <a:lstStyle/>
          <a:p>
            <a:pPr>
              <a:lnSpc>
                <a:spcPct val="150000"/>
              </a:lnSpc>
            </a:pPr>
            <a:r>
              <a:rPr lang="en-US" dirty="0"/>
              <a:t>Enter Account: </a:t>
            </a:r>
            <a:r>
              <a:rPr lang="en-US" dirty="0">
                <a:solidFill>
                  <a:srgbClr val="FFFF00"/>
                </a:solidFill>
              </a:rPr>
              <a:t>1356580</a:t>
            </a:r>
          </a:p>
          <a:p>
            <a:pPr>
              <a:lnSpc>
                <a:spcPct val="150000"/>
              </a:lnSpc>
            </a:pPr>
            <a:r>
              <a:rPr lang="en-US" dirty="0"/>
              <a:t>Enter Object Code: </a:t>
            </a:r>
            <a:r>
              <a:rPr lang="en-US" dirty="0">
                <a:solidFill>
                  <a:srgbClr val="FFFF00"/>
                </a:solidFill>
              </a:rPr>
              <a:t>8210</a:t>
            </a:r>
          </a:p>
          <a:p>
            <a:pPr>
              <a:lnSpc>
                <a:spcPct val="150000"/>
              </a:lnSpc>
            </a:pPr>
            <a:r>
              <a:rPr lang="en-US" dirty="0">
                <a:solidFill>
                  <a:srgbClr val="FFFF00"/>
                </a:solidFill>
              </a:rPr>
              <a:t>Click on the Plus Button to add the accounting line</a:t>
            </a:r>
          </a:p>
        </p:txBody>
      </p:sp>
      <p:pic>
        <p:nvPicPr>
          <p:cNvPr id="3" name="Picture 2">
            <a:extLst>
              <a:ext uri="{FF2B5EF4-FFF2-40B4-BE49-F238E27FC236}">
                <a16:creationId xmlns:a16="http://schemas.microsoft.com/office/drawing/2014/main" id="{92971F9E-7094-4159-A4E1-E10B51E27A07}"/>
              </a:ext>
            </a:extLst>
          </p:cNvPr>
          <p:cNvPicPr>
            <a:picLocks noChangeAspect="1"/>
          </p:cNvPicPr>
          <p:nvPr/>
        </p:nvPicPr>
        <p:blipFill>
          <a:blip r:embed="rId3"/>
          <a:stretch>
            <a:fillRect/>
          </a:stretch>
        </p:blipFill>
        <p:spPr>
          <a:xfrm>
            <a:off x="443809" y="2514600"/>
            <a:ext cx="8255466" cy="2253519"/>
          </a:xfrm>
          <a:prstGeom prst="rect">
            <a:avLst/>
          </a:prstGeom>
        </p:spPr>
      </p:pic>
      <p:cxnSp>
        <p:nvCxnSpPr>
          <p:cNvPr id="11" name="Straight Arrow Connector 10">
            <a:extLst>
              <a:ext uri="{FF2B5EF4-FFF2-40B4-BE49-F238E27FC236}">
                <a16:creationId xmlns:a16="http://schemas.microsoft.com/office/drawing/2014/main" id="{BFD0C47C-AE34-4DA4-816F-6999AB01D397}"/>
              </a:ext>
            </a:extLst>
          </p:cNvPr>
          <p:cNvCxnSpPr>
            <a:cxnSpLocks/>
          </p:cNvCxnSpPr>
          <p:nvPr/>
        </p:nvCxnSpPr>
        <p:spPr>
          <a:xfrm flipH="1">
            <a:off x="2133600" y="4114800"/>
            <a:ext cx="184601" cy="185274"/>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3" name="Straight Arrow Connector 12">
            <a:extLst>
              <a:ext uri="{FF2B5EF4-FFF2-40B4-BE49-F238E27FC236}">
                <a16:creationId xmlns:a16="http://schemas.microsoft.com/office/drawing/2014/main" id="{C0130812-CA0F-4918-836B-D132C6F7CF6B}"/>
              </a:ext>
            </a:extLst>
          </p:cNvPr>
          <p:cNvCxnSpPr>
            <a:cxnSpLocks/>
          </p:cNvCxnSpPr>
          <p:nvPr/>
        </p:nvCxnSpPr>
        <p:spPr>
          <a:xfrm flipH="1">
            <a:off x="3429000" y="4114800"/>
            <a:ext cx="184601" cy="185274"/>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4" name="Straight Arrow Connector 13">
            <a:extLst>
              <a:ext uri="{FF2B5EF4-FFF2-40B4-BE49-F238E27FC236}">
                <a16:creationId xmlns:a16="http://schemas.microsoft.com/office/drawing/2014/main" id="{B0D86FAB-D866-4E90-86A8-F468C15AA2F5}"/>
              </a:ext>
            </a:extLst>
          </p:cNvPr>
          <p:cNvCxnSpPr>
            <a:cxnSpLocks/>
          </p:cNvCxnSpPr>
          <p:nvPr/>
        </p:nvCxnSpPr>
        <p:spPr>
          <a:xfrm flipH="1">
            <a:off x="8001000" y="4128287"/>
            <a:ext cx="184601" cy="185274"/>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6422680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par>
                                <p:cTn id="15" presetID="1" presetClass="exit" presetSubtype="0" fill="hold" nodeType="withEffect">
                                  <p:stCondLst>
                                    <p:cond delay="0"/>
                                  </p:stCondLst>
                                  <p:childTnLst>
                                    <p:set>
                                      <p:cBhvr>
                                        <p:cTn id="16" dur="1" fill="hold">
                                          <p:stCondLst>
                                            <p:cond delay="0"/>
                                          </p:stCondLst>
                                        </p:cTn>
                                        <p:tgtEl>
                                          <p:spTgt spid="1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180E92E-2422-494B-97F8-5A5D7F976CB4}"/>
              </a:ext>
            </a:extLst>
          </p:cNvPr>
          <p:cNvPicPr>
            <a:picLocks noChangeAspect="1"/>
          </p:cNvPicPr>
          <p:nvPr/>
        </p:nvPicPr>
        <p:blipFill>
          <a:blip r:embed="rId3"/>
          <a:stretch>
            <a:fillRect/>
          </a:stretch>
        </p:blipFill>
        <p:spPr>
          <a:xfrm>
            <a:off x="952500" y="3374954"/>
            <a:ext cx="7239000" cy="3258526"/>
          </a:xfrm>
          <a:prstGeom prst="rect">
            <a:avLst/>
          </a:prstGeom>
        </p:spPr>
      </p:pic>
      <p:sp>
        <p:nvSpPr>
          <p:cNvPr id="22" name="Rectangle 21">
            <a:extLst>
              <a:ext uri="{FF2B5EF4-FFF2-40B4-BE49-F238E27FC236}">
                <a16:creationId xmlns:a16="http://schemas.microsoft.com/office/drawing/2014/main" id="{42A7AC82-7B36-435E-B667-382DD44CF241}"/>
              </a:ext>
            </a:extLst>
          </p:cNvPr>
          <p:cNvSpPr/>
          <p:nvPr/>
        </p:nvSpPr>
        <p:spPr>
          <a:xfrm>
            <a:off x="381000" y="934998"/>
            <a:ext cx="8039100" cy="1218923"/>
          </a:xfrm>
          <a:prstGeom prst="rect">
            <a:avLst/>
          </a:prstGeom>
        </p:spPr>
        <p:txBody>
          <a:bodyPr wrap="square">
            <a:spAutoFit/>
          </a:bodyPr>
          <a:lstStyle/>
          <a:p>
            <a:pPr>
              <a:lnSpc>
                <a:spcPct val="150000"/>
              </a:lnSpc>
            </a:pPr>
            <a:r>
              <a:rPr lang="en-US" sz="1400" dirty="0"/>
              <a:t>When using Setup Distribution, you can continue to enter accounts (split funding).</a:t>
            </a:r>
          </a:p>
          <a:p>
            <a:r>
              <a:rPr lang="en-US" sz="1400" dirty="0"/>
              <a:t>Clicking on “Distribute to Items” will distribute all entered accounting lines to each line item that does not have accounting line information already populated.</a:t>
            </a:r>
          </a:p>
          <a:p>
            <a:pPr>
              <a:lnSpc>
                <a:spcPct val="150000"/>
              </a:lnSpc>
            </a:pPr>
            <a:r>
              <a:rPr lang="en-US" dirty="0"/>
              <a:t>Click on: </a:t>
            </a:r>
            <a:r>
              <a:rPr lang="en-US" dirty="0">
                <a:solidFill>
                  <a:srgbClr val="FFFF00"/>
                </a:solidFill>
              </a:rPr>
              <a:t>Distribute to Items</a:t>
            </a:r>
          </a:p>
        </p:txBody>
      </p:sp>
      <p:pic>
        <p:nvPicPr>
          <p:cNvPr id="4" name="Picture 3">
            <a:extLst>
              <a:ext uri="{FF2B5EF4-FFF2-40B4-BE49-F238E27FC236}">
                <a16:creationId xmlns:a16="http://schemas.microsoft.com/office/drawing/2014/main" id="{8B44BD87-5AB9-4D0F-93F4-5137EB297F37}"/>
              </a:ext>
            </a:extLst>
          </p:cNvPr>
          <p:cNvPicPr>
            <a:picLocks noChangeAspect="1"/>
          </p:cNvPicPr>
          <p:nvPr/>
        </p:nvPicPr>
        <p:blipFill>
          <a:blip r:embed="rId4"/>
          <a:stretch>
            <a:fillRect/>
          </a:stretch>
        </p:blipFill>
        <p:spPr>
          <a:xfrm>
            <a:off x="952500" y="2494481"/>
            <a:ext cx="7239000" cy="880473"/>
          </a:xfrm>
          <a:prstGeom prst="rect">
            <a:avLst/>
          </a:prstGeom>
        </p:spPr>
      </p:pic>
      <p:sp>
        <p:nvSpPr>
          <p:cNvPr id="2" name="Title 1"/>
          <p:cNvSpPr>
            <a:spLocks noGrp="1"/>
          </p:cNvSpPr>
          <p:nvPr>
            <p:ph type="title"/>
          </p:nvPr>
        </p:nvSpPr>
        <p:spPr>
          <a:xfrm>
            <a:off x="1981200" y="381000"/>
            <a:ext cx="5410200" cy="553998"/>
          </a:xfrm>
        </p:spPr>
        <p:txBody>
          <a:bodyPr/>
          <a:lstStyle/>
          <a:p>
            <a:pPr algn="ctr"/>
            <a:r>
              <a:rPr lang="en-US" sz="4000" dirty="0"/>
              <a:t>PRACTICE REQUISITON</a:t>
            </a:r>
          </a:p>
        </p:txBody>
      </p:sp>
      <p:sp>
        <p:nvSpPr>
          <p:cNvPr id="12" name="Oval 11">
            <a:extLst>
              <a:ext uri="{FF2B5EF4-FFF2-40B4-BE49-F238E27FC236}">
                <a16:creationId xmlns:a16="http://schemas.microsoft.com/office/drawing/2014/main" id="{741657AF-7969-4CAE-9B69-6033F36B5B3D}"/>
              </a:ext>
            </a:extLst>
          </p:cNvPr>
          <p:cNvSpPr/>
          <p:nvPr/>
        </p:nvSpPr>
        <p:spPr>
          <a:xfrm>
            <a:off x="4057650" y="3088227"/>
            <a:ext cx="742950" cy="28672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6F69F039-AA5D-4555-A125-5D297F18B1E6}"/>
              </a:ext>
            </a:extLst>
          </p:cNvPr>
          <p:cNvCxnSpPr>
            <a:cxnSpLocks/>
          </p:cNvCxnSpPr>
          <p:nvPr/>
        </p:nvCxnSpPr>
        <p:spPr>
          <a:xfrm flipH="1">
            <a:off x="2286000" y="2512958"/>
            <a:ext cx="184601" cy="185274"/>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9" name="Straight Arrow Connector 18">
            <a:extLst>
              <a:ext uri="{FF2B5EF4-FFF2-40B4-BE49-F238E27FC236}">
                <a16:creationId xmlns:a16="http://schemas.microsoft.com/office/drawing/2014/main" id="{007094BE-8F44-4F78-A8B4-BA62BAECD6DF}"/>
              </a:ext>
            </a:extLst>
          </p:cNvPr>
          <p:cNvCxnSpPr>
            <a:cxnSpLocks/>
          </p:cNvCxnSpPr>
          <p:nvPr/>
        </p:nvCxnSpPr>
        <p:spPr>
          <a:xfrm flipH="1">
            <a:off x="3505200" y="2503375"/>
            <a:ext cx="184601" cy="185274"/>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20" name="Straight Arrow Connector 19">
            <a:extLst>
              <a:ext uri="{FF2B5EF4-FFF2-40B4-BE49-F238E27FC236}">
                <a16:creationId xmlns:a16="http://schemas.microsoft.com/office/drawing/2014/main" id="{AA56BA64-5F3C-469A-80A4-41418CC2248E}"/>
              </a:ext>
            </a:extLst>
          </p:cNvPr>
          <p:cNvCxnSpPr>
            <a:cxnSpLocks/>
          </p:cNvCxnSpPr>
          <p:nvPr/>
        </p:nvCxnSpPr>
        <p:spPr>
          <a:xfrm flipH="1">
            <a:off x="7620000" y="2512958"/>
            <a:ext cx="184601" cy="185274"/>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4" name="Straight Arrow Connector 13">
            <a:extLst>
              <a:ext uri="{FF2B5EF4-FFF2-40B4-BE49-F238E27FC236}">
                <a16:creationId xmlns:a16="http://schemas.microsoft.com/office/drawing/2014/main" id="{A89D7614-0CEE-47B6-B696-5960504B6CE2}"/>
              </a:ext>
            </a:extLst>
          </p:cNvPr>
          <p:cNvCxnSpPr>
            <a:cxnSpLocks/>
          </p:cNvCxnSpPr>
          <p:nvPr/>
        </p:nvCxnSpPr>
        <p:spPr>
          <a:xfrm flipH="1">
            <a:off x="4572000" y="2995590"/>
            <a:ext cx="184601" cy="185274"/>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8805756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C2FFEAD-A8B5-4E25-90C8-203EDE6CDD8C}"/>
              </a:ext>
            </a:extLst>
          </p:cNvPr>
          <p:cNvPicPr>
            <a:picLocks noChangeAspect="1"/>
          </p:cNvPicPr>
          <p:nvPr/>
        </p:nvPicPr>
        <p:blipFill>
          <a:blip r:embed="rId3"/>
          <a:stretch>
            <a:fillRect/>
          </a:stretch>
        </p:blipFill>
        <p:spPr>
          <a:xfrm>
            <a:off x="1426164" y="4596292"/>
            <a:ext cx="6338818" cy="1865384"/>
          </a:xfrm>
          <a:prstGeom prst="rect">
            <a:avLst/>
          </a:prstGeom>
        </p:spPr>
      </p:pic>
      <p:pic>
        <p:nvPicPr>
          <p:cNvPr id="5" name="Picture 4">
            <a:extLst>
              <a:ext uri="{FF2B5EF4-FFF2-40B4-BE49-F238E27FC236}">
                <a16:creationId xmlns:a16="http://schemas.microsoft.com/office/drawing/2014/main" id="{92296A55-E90A-45A9-BA18-6FA576F74237}"/>
              </a:ext>
            </a:extLst>
          </p:cNvPr>
          <p:cNvPicPr>
            <a:picLocks noChangeAspect="1"/>
          </p:cNvPicPr>
          <p:nvPr/>
        </p:nvPicPr>
        <p:blipFill>
          <a:blip r:embed="rId4"/>
          <a:stretch>
            <a:fillRect/>
          </a:stretch>
        </p:blipFill>
        <p:spPr>
          <a:xfrm>
            <a:off x="1379017" y="2720121"/>
            <a:ext cx="6385965" cy="1891495"/>
          </a:xfrm>
          <a:prstGeom prst="rect">
            <a:avLst/>
          </a:prstGeom>
        </p:spPr>
      </p:pic>
      <p:sp>
        <p:nvSpPr>
          <p:cNvPr id="22" name="Rectangle 21">
            <a:extLst>
              <a:ext uri="{FF2B5EF4-FFF2-40B4-BE49-F238E27FC236}">
                <a16:creationId xmlns:a16="http://schemas.microsoft.com/office/drawing/2014/main" id="{42A7AC82-7B36-435E-B667-382DD44CF241}"/>
              </a:ext>
            </a:extLst>
          </p:cNvPr>
          <p:cNvSpPr/>
          <p:nvPr/>
        </p:nvSpPr>
        <p:spPr>
          <a:xfrm>
            <a:off x="381000" y="934998"/>
            <a:ext cx="4038600" cy="788036"/>
          </a:xfrm>
          <a:prstGeom prst="rect">
            <a:avLst/>
          </a:prstGeom>
        </p:spPr>
        <p:txBody>
          <a:bodyPr wrap="square">
            <a:spAutoFit/>
          </a:bodyPr>
          <a:lstStyle/>
          <a:p>
            <a:pPr>
              <a:lnSpc>
                <a:spcPct val="150000"/>
              </a:lnSpc>
            </a:pPr>
            <a:r>
              <a:rPr lang="en-US" sz="1400" dirty="0"/>
              <a:t>You will get a message at the top of your Requisition.</a:t>
            </a:r>
          </a:p>
          <a:p>
            <a:pPr>
              <a:lnSpc>
                <a:spcPct val="150000"/>
              </a:lnSpc>
            </a:pPr>
            <a:endParaRPr lang="en-US" dirty="0">
              <a:solidFill>
                <a:srgbClr val="FFFF00"/>
              </a:solidFill>
            </a:endParaRPr>
          </a:p>
        </p:txBody>
      </p:sp>
      <p:sp>
        <p:nvSpPr>
          <p:cNvPr id="2" name="Title 1"/>
          <p:cNvSpPr>
            <a:spLocks noGrp="1"/>
          </p:cNvSpPr>
          <p:nvPr>
            <p:ph type="title"/>
          </p:nvPr>
        </p:nvSpPr>
        <p:spPr>
          <a:xfrm>
            <a:off x="1981200" y="381000"/>
            <a:ext cx="5410200" cy="553998"/>
          </a:xfrm>
        </p:spPr>
        <p:txBody>
          <a:bodyPr/>
          <a:lstStyle/>
          <a:p>
            <a:pPr algn="ctr"/>
            <a:r>
              <a:rPr lang="en-US" sz="4000" dirty="0"/>
              <a:t>PRACTICE REQUISITON</a:t>
            </a:r>
          </a:p>
        </p:txBody>
      </p:sp>
      <p:cxnSp>
        <p:nvCxnSpPr>
          <p:cNvPr id="13" name="Straight Arrow Connector 12">
            <a:extLst>
              <a:ext uri="{FF2B5EF4-FFF2-40B4-BE49-F238E27FC236}">
                <a16:creationId xmlns:a16="http://schemas.microsoft.com/office/drawing/2014/main" id="{7E77E9B3-22A5-4FDA-AA65-F9A6D140D1C9}"/>
              </a:ext>
            </a:extLst>
          </p:cNvPr>
          <p:cNvCxnSpPr>
            <a:cxnSpLocks/>
          </p:cNvCxnSpPr>
          <p:nvPr/>
        </p:nvCxnSpPr>
        <p:spPr>
          <a:xfrm>
            <a:off x="2051837" y="3417726"/>
            <a:ext cx="342901" cy="98859"/>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5" name="Straight Arrow Connector 14">
            <a:extLst>
              <a:ext uri="{FF2B5EF4-FFF2-40B4-BE49-F238E27FC236}">
                <a16:creationId xmlns:a16="http://schemas.microsoft.com/office/drawing/2014/main" id="{8DC0E9D6-D73B-45C9-AEE1-FE6C191C436C}"/>
              </a:ext>
            </a:extLst>
          </p:cNvPr>
          <p:cNvCxnSpPr>
            <a:cxnSpLocks/>
          </p:cNvCxnSpPr>
          <p:nvPr/>
        </p:nvCxnSpPr>
        <p:spPr>
          <a:xfrm>
            <a:off x="2051836" y="4318985"/>
            <a:ext cx="342901" cy="98859"/>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6" name="Straight Arrow Connector 15">
            <a:extLst>
              <a:ext uri="{FF2B5EF4-FFF2-40B4-BE49-F238E27FC236}">
                <a16:creationId xmlns:a16="http://schemas.microsoft.com/office/drawing/2014/main" id="{108FAF0D-C11D-41D7-9310-861420622AB8}"/>
              </a:ext>
            </a:extLst>
          </p:cNvPr>
          <p:cNvCxnSpPr>
            <a:cxnSpLocks/>
          </p:cNvCxnSpPr>
          <p:nvPr/>
        </p:nvCxnSpPr>
        <p:spPr>
          <a:xfrm>
            <a:off x="2051835" y="5279467"/>
            <a:ext cx="342901" cy="98859"/>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8" name="Straight Arrow Connector 17">
            <a:extLst>
              <a:ext uri="{FF2B5EF4-FFF2-40B4-BE49-F238E27FC236}">
                <a16:creationId xmlns:a16="http://schemas.microsoft.com/office/drawing/2014/main" id="{6614BB50-B6CC-4551-BB47-0C0F35A1EA63}"/>
              </a:ext>
            </a:extLst>
          </p:cNvPr>
          <p:cNvCxnSpPr>
            <a:cxnSpLocks/>
          </p:cNvCxnSpPr>
          <p:nvPr/>
        </p:nvCxnSpPr>
        <p:spPr>
          <a:xfrm>
            <a:off x="2051834" y="6176849"/>
            <a:ext cx="342901" cy="98859"/>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pic>
        <p:nvPicPr>
          <p:cNvPr id="3" name="Picture 2">
            <a:extLst>
              <a:ext uri="{FF2B5EF4-FFF2-40B4-BE49-F238E27FC236}">
                <a16:creationId xmlns:a16="http://schemas.microsoft.com/office/drawing/2014/main" id="{E23B3FF1-C0C6-48D4-9EB1-ED37DA42695F}"/>
              </a:ext>
            </a:extLst>
          </p:cNvPr>
          <p:cNvPicPr>
            <a:picLocks noChangeAspect="1"/>
          </p:cNvPicPr>
          <p:nvPr/>
        </p:nvPicPr>
        <p:blipFill>
          <a:blip r:embed="rId5"/>
          <a:stretch>
            <a:fillRect/>
          </a:stretch>
        </p:blipFill>
        <p:spPr>
          <a:xfrm>
            <a:off x="457200" y="1329016"/>
            <a:ext cx="3580051" cy="791445"/>
          </a:xfrm>
          <a:prstGeom prst="rect">
            <a:avLst/>
          </a:prstGeom>
        </p:spPr>
      </p:pic>
      <p:sp>
        <p:nvSpPr>
          <p:cNvPr id="21" name="Rectangle 20">
            <a:extLst>
              <a:ext uri="{FF2B5EF4-FFF2-40B4-BE49-F238E27FC236}">
                <a16:creationId xmlns:a16="http://schemas.microsoft.com/office/drawing/2014/main" id="{BCFD84FC-C415-44FB-A8C8-4AEB97C82B31}"/>
              </a:ext>
            </a:extLst>
          </p:cNvPr>
          <p:cNvSpPr/>
          <p:nvPr/>
        </p:nvSpPr>
        <p:spPr>
          <a:xfrm>
            <a:off x="384372" y="2157348"/>
            <a:ext cx="6096000" cy="788036"/>
          </a:xfrm>
          <a:prstGeom prst="rect">
            <a:avLst/>
          </a:prstGeom>
        </p:spPr>
        <p:txBody>
          <a:bodyPr wrap="square">
            <a:spAutoFit/>
          </a:bodyPr>
          <a:lstStyle/>
          <a:p>
            <a:pPr>
              <a:lnSpc>
                <a:spcPct val="150000"/>
              </a:lnSpc>
            </a:pPr>
            <a:r>
              <a:rPr lang="en-US" sz="1400" dirty="0"/>
              <a:t>And all accounts will be populated under the line items.</a:t>
            </a:r>
          </a:p>
          <a:p>
            <a:pPr>
              <a:lnSpc>
                <a:spcPct val="150000"/>
              </a:lnSpc>
            </a:pPr>
            <a:endParaRPr lang="en-US" dirty="0">
              <a:solidFill>
                <a:srgbClr val="FFFF00"/>
              </a:solidFill>
            </a:endParaRPr>
          </a:p>
        </p:txBody>
      </p:sp>
    </p:spTree>
    <p:extLst>
      <p:ext uri="{BB962C8B-B14F-4D97-AF65-F5344CB8AC3E}">
        <p14:creationId xmlns:p14="http://schemas.microsoft.com/office/powerpoint/2010/main" val="31913994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8040359-D9E0-49D3-9945-6F49A3132D2A}"/>
              </a:ext>
            </a:extLst>
          </p:cNvPr>
          <p:cNvPicPr>
            <a:picLocks noChangeAspect="1"/>
          </p:cNvPicPr>
          <p:nvPr/>
        </p:nvPicPr>
        <p:blipFill>
          <a:blip r:embed="rId3"/>
          <a:stretch>
            <a:fillRect/>
          </a:stretch>
        </p:blipFill>
        <p:spPr>
          <a:xfrm>
            <a:off x="838200" y="2837068"/>
            <a:ext cx="7092166" cy="1066118"/>
          </a:xfrm>
          <a:prstGeom prst="rect">
            <a:avLst/>
          </a:prstGeom>
        </p:spPr>
      </p:pic>
      <p:sp>
        <p:nvSpPr>
          <p:cNvPr id="2" name="Title 1"/>
          <p:cNvSpPr>
            <a:spLocks noGrp="1"/>
          </p:cNvSpPr>
          <p:nvPr>
            <p:ph type="title"/>
          </p:nvPr>
        </p:nvSpPr>
        <p:spPr>
          <a:xfrm>
            <a:off x="1981200" y="381000"/>
            <a:ext cx="5410200" cy="553998"/>
          </a:xfrm>
        </p:spPr>
        <p:txBody>
          <a:bodyPr/>
          <a:lstStyle/>
          <a:p>
            <a:pPr algn="ctr"/>
            <a:r>
              <a:rPr lang="en-US" sz="4000" dirty="0"/>
              <a:t>PRACTICE REQUISITON</a:t>
            </a:r>
          </a:p>
        </p:txBody>
      </p:sp>
      <p:cxnSp>
        <p:nvCxnSpPr>
          <p:cNvPr id="13" name="Straight Arrow Connector 12">
            <a:extLst>
              <a:ext uri="{FF2B5EF4-FFF2-40B4-BE49-F238E27FC236}">
                <a16:creationId xmlns:a16="http://schemas.microsoft.com/office/drawing/2014/main" id="{7E77E9B3-22A5-4FDA-AA65-F9A6D140D1C9}"/>
              </a:ext>
            </a:extLst>
          </p:cNvPr>
          <p:cNvCxnSpPr>
            <a:cxnSpLocks/>
          </p:cNvCxnSpPr>
          <p:nvPr/>
        </p:nvCxnSpPr>
        <p:spPr>
          <a:xfrm flipH="1">
            <a:off x="2738057" y="3340515"/>
            <a:ext cx="348462" cy="59223"/>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
        <p:nvSpPr>
          <p:cNvPr id="21" name="Rectangle 20">
            <a:extLst>
              <a:ext uri="{FF2B5EF4-FFF2-40B4-BE49-F238E27FC236}">
                <a16:creationId xmlns:a16="http://schemas.microsoft.com/office/drawing/2014/main" id="{BCFD84FC-C415-44FB-A8C8-4AEB97C82B31}"/>
              </a:ext>
            </a:extLst>
          </p:cNvPr>
          <p:cNvSpPr/>
          <p:nvPr/>
        </p:nvSpPr>
        <p:spPr>
          <a:xfrm>
            <a:off x="533400" y="998214"/>
            <a:ext cx="6096000" cy="1757532"/>
          </a:xfrm>
          <a:prstGeom prst="rect">
            <a:avLst/>
          </a:prstGeom>
        </p:spPr>
        <p:txBody>
          <a:bodyPr wrap="square">
            <a:spAutoFit/>
          </a:bodyPr>
          <a:lstStyle/>
          <a:p>
            <a:pPr>
              <a:lnSpc>
                <a:spcPct val="150000"/>
              </a:lnSpc>
            </a:pPr>
            <a:r>
              <a:rPr lang="en-US" sz="1400" dirty="0"/>
              <a:t>Enter the following in the Capital Asset tab:</a:t>
            </a:r>
          </a:p>
          <a:p>
            <a:pPr>
              <a:lnSpc>
                <a:spcPct val="150000"/>
              </a:lnSpc>
            </a:pPr>
            <a:r>
              <a:rPr lang="en-US" sz="1400" dirty="0"/>
              <a:t>Capital Asset System Type: </a:t>
            </a:r>
            <a:r>
              <a:rPr lang="en-US" sz="1400" dirty="0">
                <a:solidFill>
                  <a:srgbClr val="FFFF00"/>
                </a:solidFill>
              </a:rPr>
              <a:t>One System</a:t>
            </a:r>
          </a:p>
          <a:p>
            <a:pPr>
              <a:lnSpc>
                <a:spcPct val="150000"/>
              </a:lnSpc>
            </a:pPr>
            <a:r>
              <a:rPr lang="en-US" sz="1400" dirty="0"/>
              <a:t>Capital Asset System State: </a:t>
            </a:r>
            <a:r>
              <a:rPr lang="en-US" sz="1400" dirty="0">
                <a:solidFill>
                  <a:srgbClr val="FFFF00"/>
                </a:solidFill>
              </a:rPr>
              <a:t>New System</a:t>
            </a:r>
          </a:p>
          <a:p>
            <a:pPr>
              <a:lnSpc>
                <a:spcPct val="150000"/>
              </a:lnSpc>
            </a:pPr>
            <a:r>
              <a:rPr lang="en-US" sz="1400" dirty="0"/>
              <a:t>Click on “Select”</a:t>
            </a:r>
          </a:p>
          <a:p>
            <a:pPr>
              <a:lnSpc>
                <a:spcPct val="150000"/>
              </a:lnSpc>
            </a:pPr>
            <a:endParaRPr lang="en-US" dirty="0">
              <a:solidFill>
                <a:srgbClr val="FFFF00"/>
              </a:solidFill>
            </a:endParaRPr>
          </a:p>
        </p:txBody>
      </p:sp>
      <p:cxnSp>
        <p:nvCxnSpPr>
          <p:cNvPr id="17" name="Straight Arrow Connector 16">
            <a:extLst>
              <a:ext uri="{FF2B5EF4-FFF2-40B4-BE49-F238E27FC236}">
                <a16:creationId xmlns:a16="http://schemas.microsoft.com/office/drawing/2014/main" id="{2A783C00-C140-4307-889F-522D283BBFF9}"/>
              </a:ext>
            </a:extLst>
          </p:cNvPr>
          <p:cNvCxnSpPr>
            <a:cxnSpLocks/>
          </p:cNvCxnSpPr>
          <p:nvPr/>
        </p:nvCxnSpPr>
        <p:spPr>
          <a:xfrm flipH="1">
            <a:off x="2759384" y="3517055"/>
            <a:ext cx="348462" cy="59223"/>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9" name="Straight Arrow Connector 18">
            <a:extLst>
              <a:ext uri="{FF2B5EF4-FFF2-40B4-BE49-F238E27FC236}">
                <a16:creationId xmlns:a16="http://schemas.microsoft.com/office/drawing/2014/main" id="{D01A8FC0-3617-4FF1-9062-18822B61A282}"/>
              </a:ext>
            </a:extLst>
          </p:cNvPr>
          <p:cNvCxnSpPr>
            <a:cxnSpLocks/>
          </p:cNvCxnSpPr>
          <p:nvPr/>
        </p:nvCxnSpPr>
        <p:spPr>
          <a:xfrm flipH="1">
            <a:off x="2585153" y="3657600"/>
            <a:ext cx="348462" cy="59223"/>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7766649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F8DA8449-8774-4B5B-890A-4162EA225937}"/>
              </a:ext>
            </a:extLst>
          </p:cNvPr>
          <p:cNvPicPr>
            <a:picLocks noChangeAspect="1"/>
          </p:cNvPicPr>
          <p:nvPr/>
        </p:nvPicPr>
        <p:blipFill>
          <a:blip r:embed="rId3"/>
          <a:stretch>
            <a:fillRect/>
          </a:stretch>
        </p:blipFill>
        <p:spPr>
          <a:xfrm>
            <a:off x="990600" y="3491241"/>
            <a:ext cx="6927855" cy="3171201"/>
          </a:xfrm>
          <a:prstGeom prst="rect">
            <a:avLst/>
          </a:prstGeom>
        </p:spPr>
      </p:pic>
      <p:sp>
        <p:nvSpPr>
          <p:cNvPr id="2" name="Title 1"/>
          <p:cNvSpPr>
            <a:spLocks noGrp="1"/>
          </p:cNvSpPr>
          <p:nvPr>
            <p:ph type="title"/>
          </p:nvPr>
        </p:nvSpPr>
        <p:spPr>
          <a:xfrm>
            <a:off x="1981200" y="381000"/>
            <a:ext cx="5410200" cy="553998"/>
          </a:xfrm>
        </p:spPr>
        <p:txBody>
          <a:bodyPr/>
          <a:lstStyle/>
          <a:p>
            <a:pPr algn="ctr"/>
            <a:r>
              <a:rPr lang="en-US" sz="4000" dirty="0"/>
              <a:t>PRACTICE REQUISITON</a:t>
            </a:r>
          </a:p>
        </p:txBody>
      </p:sp>
      <p:cxnSp>
        <p:nvCxnSpPr>
          <p:cNvPr id="13" name="Straight Arrow Connector 12">
            <a:extLst>
              <a:ext uri="{FF2B5EF4-FFF2-40B4-BE49-F238E27FC236}">
                <a16:creationId xmlns:a16="http://schemas.microsoft.com/office/drawing/2014/main" id="{7E77E9B3-22A5-4FDA-AA65-F9A6D140D1C9}"/>
              </a:ext>
            </a:extLst>
          </p:cNvPr>
          <p:cNvCxnSpPr>
            <a:cxnSpLocks/>
          </p:cNvCxnSpPr>
          <p:nvPr/>
        </p:nvCxnSpPr>
        <p:spPr>
          <a:xfrm>
            <a:off x="2556408" y="4463705"/>
            <a:ext cx="223457" cy="199338"/>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
        <p:nvSpPr>
          <p:cNvPr id="21" name="Rectangle 20">
            <a:extLst>
              <a:ext uri="{FF2B5EF4-FFF2-40B4-BE49-F238E27FC236}">
                <a16:creationId xmlns:a16="http://schemas.microsoft.com/office/drawing/2014/main" id="{BCFD84FC-C415-44FB-A8C8-4AEB97C82B31}"/>
              </a:ext>
            </a:extLst>
          </p:cNvPr>
          <p:cNvSpPr/>
          <p:nvPr/>
        </p:nvSpPr>
        <p:spPr>
          <a:xfrm>
            <a:off x="334471" y="837819"/>
            <a:ext cx="4038600" cy="2321085"/>
          </a:xfrm>
          <a:prstGeom prst="rect">
            <a:avLst/>
          </a:prstGeom>
        </p:spPr>
        <p:txBody>
          <a:bodyPr wrap="square">
            <a:spAutoFit/>
          </a:bodyPr>
          <a:lstStyle/>
          <a:p>
            <a:pPr>
              <a:lnSpc>
                <a:spcPct val="150000"/>
              </a:lnSpc>
            </a:pPr>
            <a:r>
              <a:rPr lang="en-US" sz="1400" dirty="0"/>
              <a:t>The CAPITAL ASSET tab will open.</a:t>
            </a:r>
          </a:p>
          <a:p>
            <a:pPr>
              <a:lnSpc>
                <a:spcPct val="150000"/>
              </a:lnSpc>
            </a:pPr>
            <a:r>
              <a:rPr lang="en-US" sz="1400" dirty="0"/>
              <a:t>Capital Asset Note Text:  </a:t>
            </a:r>
            <a:r>
              <a:rPr lang="en-US" sz="1400" dirty="0">
                <a:solidFill>
                  <a:srgbClr val="FFFF00"/>
                </a:solidFill>
              </a:rPr>
              <a:t>Combine all lines</a:t>
            </a:r>
          </a:p>
          <a:p>
            <a:pPr>
              <a:lnSpc>
                <a:spcPct val="150000"/>
              </a:lnSpc>
            </a:pPr>
            <a:r>
              <a:rPr lang="en-US" sz="1400" dirty="0"/>
              <a:t>Capital Asset System Description: </a:t>
            </a:r>
            <a:r>
              <a:rPr lang="en-US" sz="1400" dirty="0">
                <a:solidFill>
                  <a:srgbClr val="FFFF00"/>
                </a:solidFill>
              </a:rPr>
              <a:t>Do-Hickey</a:t>
            </a:r>
          </a:p>
          <a:p>
            <a:pPr>
              <a:lnSpc>
                <a:spcPct val="150000"/>
              </a:lnSpc>
            </a:pPr>
            <a:r>
              <a:rPr lang="en-US" sz="1400" dirty="0"/>
              <a:t>Manufacturer:  </a:t>
            </a:r>
            <a:r>
              <a:rPr lang="en-US" sz="1400" dirty="0">
                <a:solidFill>
                  <a:srgbClr val="FFFF00"/>
                </a:solidFill>
              </a:rPr>
              <a:t>Enter or click on “Same as Vendor”</a:t>
            </a:r>
          </a:p>
          <a:p>
            <a:pPr>
              <a:lnSpc>
                <a:spcPct val="150000"/>
              </a:lnSpc>
            </a:pPr>
            <a:r>
              <a:rPr lang="en-US" sz="1400" dirty="0"/>
              <a:t>Model: </a:t>
            </a:r>
            <a:r>
              <a:rPr lang="en-US" sz="1400" dirty="0">
                <a:solidFill>
                  <a:srgbClr val="FFFF00"/>
                </a:solidFill>
              </a:rPr>
              <a:t>Custom</a:t>
            </a:r>
          </a:p>
          <a:p>
            <a:pPr>
              <a:lnSpc>
                <a:spcPct val="150000"/>
              </a:lnSpc>
            </a:pPr>
            <a:r>
              <a:rPr lang="en-US" sz="1400" dirty="0"/>
              <a:t>Asset Type Code: </a:t>
            </a:r>
            <a:r>
              <a:rPr lang="en-US" sz="1400" dirty="0">
                <a:solidFill>
                  <a:srgbClr val="FFFF00"/>
                </a:solidFill>
              </a:rPr>
              <a:t>Lookup or use 78225SI</a:t>
            </a:r>
          </a:p>
          <a:p>
            <a:pPr>
              <a:lnSpc>
                <a:spcPct val="150000"/>
              </a:lnSpc>
            </a:pPr>
            <a:r>
              <a:rPr lang="en-US" sz="1400" dirty="0"/>
              <a:t>How Many Assets: </a:t>
            </a:r>
            <a:r>
              <a:rPr lang="en-US" sz="1400" dirty="0">
                <a:solidFill>
                  <a:srgbClr val="FFFF00"/>
                </a:solidFill>
              </a:rPr>
              <a:t>2</a:t>
            </a:r>
            <a:endParaRPr lang="en-US" dirty="0">
              <a:solidFill>
                <a:srgbClr val="FFFF00"/>
              </a:solidFill>
            </a:endParaRPr>
          </a:p>
        </p:txBody>
      </p:sp>
      <p:cxnSp>
        <p:nvCxnSpPr>
          <p:cNvPr id="17" name="Straight Arrow Connector 16">
            <a:extLst>
              <a:ext uri="{FF2B5EF4-FFF2-40B4-BE49-F238E27FC236}">
                <a16:creationId xmlns:a16="http://schemas.microsoft.com/office/drawing/2014/main" id="{2A783C00-C140-4307-889F-522D283BBFF9}"/>
              </a:ext>
            </a:extLst>
          </p:cNvPr>
          <p:cNvCxnSpPr>
            <a:cxnSpLocks/>
          </p:cNvCxnSpPr>
          <p:nvPr/>
        </p:nvCxnSpPr>
        <p:spPr>
          <a:xfrm>
            <a:off x="5894584" y="4450423"/>
            <a:ext cx="250431" cy="208650"/>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9" name="Straight Arrow Connector 18">
            <a:extLst>
              <a:ext uri="{FF2B5EF4-FFF2-40B4-BE49-F238E27FC236}">
                <a16:creationId xmlns:a16="http://schemas.microsoft.com/office/drawing/2014/main" id="{D01A8FC0-3617-4FF1-9062-18822B61A282}"/>
              </a:ext>
            </a:extLst>
          </p:cNvPr>
          <p:cNvCxnSpPr>
            <a:cxnSpLocks/>
          </p:cNvCxnSpPr>
          <p:nvPr/>
        </p:nvCxnSpPr>
        <p:spPr>
          <a:xfrm flipH="1">
            <a:off x="3070928" y="5717468"/>
            <a:ext cx="304800" cy="110488"/>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
        <p:nvSpPr>
          <p:cNvPr id="15" name="Rectangle 14">
            <a:extLst>
              <a:ext uri="{FF2B5EF4-FFF2-40B4-BE49-F238E27FC236}">
                <a16:creationId xmlns:a16="http://schemas.microsoft.com/office/drawing/2014/main" id="{FF0B7B86-4F13-4882-B05F-DD3276662139}"/>
              </a:ext>
            </a:extLst>
          </p:cNvPr>
          <p:cNvSpPr/>
          <p:nvPr/>
        </p:nvSpPr>
        <p:spPr>
          <a:xfrm>
            <a:off x="4191000" y="804474"/>
            <a:ext cx="4648200" cy="2321085"/>
          </a:xfrm>
          <a:prstGeom prst="rect">
            <a:avLst/>
          </a:prstGeom>
        </p:spPr>
        <p:txBody>
          <a:bodyPr wrap="square">
            <a:spAutoFit/>
          </a:bodyPr>
          <a:lstStyle/>
          <a:p>
            <a:pPr marL="285750" indent="-285750">
              <a:lnSpc>
                <a:spcPct val="150000"/>
              </a:lnSpc>
              <a:buFont typeface="Arial" panose="020B0604020202020204" pitchFamily="34" charset="0"/>
              <a:buChar char="•"/>
            </a:pPr>
            <a:r>
              <a:rPr lang="en-US" sz="1400" dirty="0"/>
              <a:t>The location is optional, however, if you know where the asset(s) will be located, you would enter this information.</a:t>
            </a:r>
          </a:p>
          <a:p>
            <a:pPr marL="285750" indent="-285750">
              <a:lnSpc>
                <a:spcPct val="150000"/>
              </a:lnSpc>
              <a:buFont typeface="Arial" panose="020B0604020202020204" pitchFamily="34" charset="0"/>
              <a:buChar char="•"/>
            </a:pPr>
            <a:r>
              <a:rPr lang="en-US" sz="1400" dirty="0"/>
              <a:t>The Item Quantity must match the number of assets created.</a:t>
            </a:r>
          </a:p>
          <a:p>
            <a:pPr marL="285750" indent="-285750">
              <a:lnSpc>
                <a:spcPct val="150000"/>
              </a:lnSpc>
              <a:buFont typeface="Arial" panose="020B0604020202020204" pitchFamily="34" charset="0"/>
              <a:buChar char="•"/>
            </a:pPr>
            <a:r>
              <a:rPr lang="en-US" sz="1400" dirty="0"/>
              <a:t>Make sure you click on “ADD” if you entered the location (Building  and Room Number are required).</a:t>
            </a:r>
          </a:p>
          <a:p>
            <a:pPr marL="285750" indent="-285750">
              <a:lnSpc>
                <a:spcPct val="150000"/>
              </a:lnSpc>
              <a:buFont typeface="Arial" panose="020B0604020202020204" pitchFamily="34" charset="0"/>
              <a:buChar char="•"/>
            </a:pPr>
            <a:r>
              <a:rPr lang="en-US" sz="1400" dirty="0"/>
              <a:t>Do not use “Off Campus”.  </a:t>
            </a:r>
            <a:endParaRPr lang="en-US" dirty="0">
              <a:solidFill>
                <a:srgbClr val="FFFF00"/>
              </a:solidFill>
            </a:endParaRPr>
          </a:p>
        </p:txBody>
      </p:sp>
      <p:cxnSp>
        <p:nvCxnSpPr>
          <p:cNvPr id="16" name="Straight Arrow Connector 15">
            <a:extLst>
              <a:ext uri="{FF2B5EF4-FFF2-40B4-BE49-F238E27FC236}">
                <a16:creationId xmlns:a16="http://schemas.microsoft.com/office/drawing/2014/main" id="{4D060129-0237-4B8D-B4B9-CB6B1A7CDDD3}"/>
              </a:ext>
            </a:extLst>
          </p:cNvPr>
          <p:cNvCxnSpPr>
            <a:cxnSpLocks/>
          </p:cNvCxnSpPr>
          <p:nvPr/>
        </p:nvCxnSpPr>
        <p:spPr>
          <a:xfrm flipH="1">
            <a:off x="3087598" y="5182951"/>
            <a:ext cx="354994" cy="151657"/>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8" name="Straight Arrow Connector 17">
            <a:extLst>
              <a:ext uri="{FF2B5EF4-FFF2-40B4-BE49-F238E27FC236}">
                <a16:creationId xmlns:a16="http://schemas.microsoft.com/office/drawing/2014/main" id="{F6206A36-A4D6-4874-A7AA-047F6E00830D}"/>
              </a:ext>
            </a:extLst>
          </p:cNvPr>
          <p:cNvCxnSpPr>
            <a:cxnSpLocks/>
          </p:cNvCxnSpPr>
          <p:nvPr/>
        </p:nvCxnSpPr>
        <p:spPr>
          <a:xfrm flipH="1">
            <a:off x="2983602" y="5334608"/>
            <a:ext cx="358072" cy="151657"/>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20" name="Straight Arrow Connector 19">
            <a:extLst>
              <a:ext uri="{FF2B5EF4-FFF2-40B4-BE49-F238E27FC236}">
                <a16:creationId xmlns:a16="http://schemas.microsoft.com/office/drawing/2014/main" id="{50D589F7-6CB5-46C0-A4F0-9F0C9EA20361}"/>
              </a:ext>
            </a:extLst>
          </p:cNvPr>
          <p:cNvCxnSpPr>
            <a:cxnSpLocks/>
          </p:cNvCxnSpPr>
          <p:nvPr/>
        </p:nvCxnSpPr>
        <p:spPr>
          <a:xfrm>
            <a:off x="5923158" y="4924441"/>
            <a:ext cx="228600" cy="152400"/>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27" name="Straight Arrow Connector 26">
            <a:extLst>
              <a:ext uri="{FF2B5EF4-FFF2-40B4-BE49-F238E27FC236}">
                <a16:creationId xmlns:a16="http://schemas.microsoft.com/office/drawing/2014/main" id="{48CA9B95-AC13-4410-ACC9-9E95A44AA57C}"/>
              </a:ext>
            </a:extLst>
          </p:cNvPr>
          <p:cNvCxnSpPr>
            <a:cxnSpLocks/>
          </p:cNvCxnSpPr>
          <p:nvPr/>
        </p:nvCxnSpPr>
        <p:spPr>
          <a:xfrm>
            <a:off x="5894584" y="5136790"/>
            <a:ext cx="266699" cy="197818"/>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
        <p:nvSpPr>
          <p:cNvPr id="37" name="Oval 36">
            <a:extLst>
              <a:ext uri="{FF2B5EF4-FFF2-40B4-BE49-F238E27FC236}">
                <a16:creationId xmlns:a16="http://schemas.microsoft.com/office/drawing/2014/main" id="{57B2E540-3AFC-43D7-A08E-0E13E43D8B0D}"/>
              </a:ext>
            </a:extLst>
          </p:cNvPr>
          <p:cNvSpPr/>
          <p:nvPr/>
        </p:nvSpPr>
        <p:spPr>
          <a:xfrm>
            <a:off x="6145015" y="5136790"/>
            <a:ext cx="560584" cy="15165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F8448C8-3571-4C47-B8A7-4F83E79DF088}"/>
              </a:ext>
            </a:extLst>
          </p:cNvPr>
          <p:cNvSpPr/>
          <p:nvPr/>
        </p:nvSpPr>
        <p:spPr>
          <a:xfrm>
            <a:off x="4191000" y="6477000"/>
            <a:ext cx="533400" cy="15165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03E53B91-BA61-45CC-99D7-8E186D88C8FB}"/>
              </a:ext>
            </a:extLst>
          </p:cNvPr>
          <p:cNvSpPr/>
          <p:nvPr/>
        </p:nvSpPr>
        <p:spPr>
          <a:xfrm>
            <a:off x="3299865" y="6060439"/>
            <a:ext cx="533400" cy="15165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53867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subTnLst>
                                    <p:set>
                                      <p:cBhvr override="childStyle">
                                        <p:cTn dur="1" fill="hold" display="0" masterRel="nextClick" afterEffect="1"/>
                                        <p:tgtEl>
                                          <p:spTgt spid="37"/>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1">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subTnLst>
                                    <p:set>
                                      <p:cBhvr override="childStyle">
                                        <p:cTn dur="1" fill="hold" display="0" masterRel="nextClick" afterEffect="1"/>
                                        <p:tgtEl>
                                          <p:spTgt spid="27"/>
                                        </p:tgtEl>
                                        <p:attrNameLst>
                                          <p:attrName>style.visibility</p:attrName>
                                        </p:attrNameLst>
                                      </p:cBhvr>
                                      <p:to>
                                        <p:strVal val="hidden"/>
                                      </p:to>
                                    </p:set>
                                  </p:subTnLst>
                                </p:cTn>
                              </p:par>
                              <p:par>
                                <p:cTn id="31" presetID="1" presetClass="exit" presetSubtype="0" fill="hold" nodeType="withEffect">
                                  <p:stCondLst>
                                    <p:cond delay="0"/>
                                  </p:stCondLst>
                                  <p:childTnLst>
                                    <p:set>
                                      <p:cBhvr>
                                        <p:cTn id="32" dur="1" fill="hold">
                                          <p:stCondLst>
                                            <p:cond delay="0"/>
                                          </p:stCondLst>
                                        </p:cTn>
                                        <p:tgtEl>
                                          <p:spTgt spid="2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
                                            <p:txEl>
                                              <p:pRg st="6" end="6"/>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5">
                                            <p:txEl>
                                              <p:pRg st="1" end="1"/>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5">
                                            <p:txEl>
                                              <p:pRg st="2" end="2"/>
                                            </p:txEl>
                                          </p:spTgt>
                                        </p:tgtEl>
                                        <p:attrNameLst>
                                          <p:attrName>style.visibility</p:attrName>
                                        </p:attrNameLst>
                                      </p:cBhvr>
                                      <p:to>
                                        <p:strVal val="visible"/>
                                      </p:to>
                                    </p:set>
                                  </p:childTnLst>
                                </p:cTn>
                              </p:par>
                              <p:par>
                                <p:cTn id="59" presetID="1" presetClass="exit" presetSubtype="0" fill="hold" nodeType="withEffect">
                                  <p:stCondLst>
                                    <p:cond delay="0"/>
                                  </p:stCondLst>
                                  <p:childTnLst>
                                    <p:set>
                                      <p:cBhvr>
                                        <p:cTn id="60" dur="1" fill="hold">
                                          <p:stCondLst>
                                            <p:cond delay="0"/>
                                          </p:stCondLst>
                                        </p:cTn>
                                        <p:tgtEl>
                                          <p:spTgt spid="18"/>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19"/>
                                        </p:tgtEl>
                                        <p:attrNameLst>
                                          <p:attrName>style.visibility</p:attrName>
                                        </p:attrNameLst>
                                      </p:cBhvr>
                                      <p:to>
                                        <p:strVal val="hidden"/>
                                      </p:to>
                                    </p:set>
                                  </p:childTnLst>
                                </p:cTn>
                              </p:par>
                              <p:par>
                                <p:cTn id="63" presetID="1" presetClass="entr" presetSubtype="0" fill="hold" grpId="0" nodeType="withEffect">
                                  <p:stCondLst>
                                    <p:cond delay="0"/>
                                  </p:stCondLst>
                                  <p:childTnLst>
                                    <p:set>
                                      <p:cBhvr>
                                        <p:cTn id="64"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5">
                                            <p:txEl>
                                              <p:pRg st="3" end="3"/>
                                            </p:txEl>
                                          </p:spTgt>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4" grpId="0" animBg="1"/>
      <p:bldP spid="2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CED55B-729C-4641-8C0A-D88AFAB2F895}"/>
              </a:ext>
            </a:extLst>
          </p:cNvPr>
          <p:cNvPicPr>
            <a:picLocks noChangeAspect="1"/>
          </p:cNvPicPr>
          <p:nvPr/>
        </p:nvPicPr>
        <p:blipFill>
          <a:blip r:embed="rId3"/>
          <a:stretch>
            <a:fillRect/>
          </a:stretch>
        </p:blipFill>
        <p:spPr>
          <a:xfrm>
            <a:off x="789309" y="2833648"/>
            <a:ext cx="7620000" cy="2717305"/>
          </a:xfrm>
          <a:prstGeom prst="rect">
            <a:avLst/>
          </a:prstGeom>
        </p:spPr>
      </p:pic>
      <p:sp>
        <p:nvSpPr>
          <p:cNvPr id="2" name="Title 1"/>
          <p:cNvSpPr>
            <a:spLocks noGrp="1"/>
          </p:cNvSpPr>
          <p:nvPr>
            <p:ph type="title"/>
          </p:nvPr>
        </p:nvSpPr>
        <p:spPr>
          <a:xfrm>
            <a:off x="1981200" y="381000"/>
            <a:ext cx="5410200" cy="553998"/>
          </a:xfrm>
        </p:spPr>
        <p:txBody>
          <a:bodyPr/>
          <a:lstStyle/>
          <a:p>
            <a:pPr algn="ctr"/>
            <a:r>
              <a:rPr lang="en-US" sz="4000" dirty="0"/>
              <a:t>PRACTICE REQUISITON</a:t>
            </a:r>
          </a:p>
        </p:txBody>
      </p:sp>
      <p:cxnSp>
        <p:nvCxnSpPr>
          <p:cNvPr id="13" name="Straight Arrow Connector 12">
            <a:extLst>
              <a:ext uri="{FF2B5EF4-FFF2-40B4-BE49-F238E27FC236}">
                <a16:creationId xmlns:a16="http://schemas.microsoft.com/office/drawing/2014/main" id="{7E77E9B3-22A5-4FDA-AA65-F9A6D140D1C9}"/>
              </a:ext>
            </a:extLst>
          </p:cNvPr>
          <p:cNvCxnSpPr>
            <a:cxnSpLocks/>
          </p:cNvCxnSpPr>
          <p:nvPr/>
        </p:nvCxnSpPr>
        <p:spPr>
          <a:xfrm>
            <a:off x="699313" y="3339732"/>
            <a:ext cx="223457" cy="199338"/>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
        <p:nvSpPr>
          <p:cNvPr id="21" name="Rectangle 20">
            <a:extLst>
              <a:ext uri="{FF2B5EF4-FFF2-40B4-BE49-F238E27FC236}">
                <a16:creationId xmlns:a16="http://schemas.microsoft.com/office/drawing/2014/main" id="{BCFD84FC-C415-44FB-A8C8-4AEB97C82B31}"/>
              </a:ext>
            </a:extLst>
          </p:cNvPr>
          <p:cNvSpPr/>
          <p:nvPr/>
        </p:nvSpPr>
        <p:spPr>
          <a:xfrm>
            <a:off x="457200" y="1254595"/>
            <a:ext cx="8458200" cy="705258"/>
          </a:xfrm>
          <a:prstGeom prst="rect">
            <a:avLst/>
          </a:prstGeom>
        </p:spPr>
        <p:txBody>
          <a:bodyPr wrap="square">
            <a:spAutoFit/>
          </a:bodyPr>
          <a:lstStyle/>
          <a:p>
            <a:pPr>
              <a:lnSpc>
                <a:spcPct val="150000"/>
              </a:lnSpc>
            </a:pPr>
            <a:r>
              <a:rPr lang="en-US" sz="1400" dirty="0"/>
              <a:t>The line items that used a capital object code are brought into the CAPITAL ASSET tab.</a:t>
            </a:r>
            <a:endParaRPr lang="en-US" sz="1400" dirty="0">
              <a:solidFill>
                <a:srgbClr val="FFFF00"/>
              </a:solidFill>
            </a:endParaRPr>
          </a:p>
          <a:p>
            <a:pPr>
              <a:lnSpc>
                <a:spcPct val="150000"/>
              </a:lnSpc>
            </a:pPr>
            <a:r>
              <a:rPr lang="en-US" sz="1400" dirty="0"/>
              <a:t>Enter the following Capital Asset Transaction Types: </a:t>
            </a:r>
            <a:r>
              <a:rPr lang="en-US" sz="1400" dirty="0">
                <a:solidFill>
                  <a:srgbClr val="FFFF00"/>
                </a:solidFill>
              </a:rPr>
              <a:t>Line 1: NEW; Line 2: NEW; Line 3: NEW; Line 4: OTHER SERVICE</a:t>
            </a:r>
          </a:p>
        </p:txBody>
      </p:sp>
      <p:cxnSp>
        <p:nvCxnSpPr>
          <p:cNvPr id="17" name="Straight Arrow Connector 16">
            <a:extLst>
              <a:ext uri="{FF2B5EF4-FFF2-40B4-BE49-F238E27FC236}">
                <a16:creationId xmlns:a16="http://schemas.microsoft.com/office/drawing/2014/main" id="{2A783C00-C140-4307-889F-522D283BBFF9}"/>
              </a:ext>
            </a:extLst>
          </p:cNvPr>
          <p:cNvCxnSpPr>
            <a:cxnSpLocks/>
          </p:cNvCxnSpPr>
          <p:nvPr/>
        </p:nvCxnSpPr>
        <p:spPr>
          <a:xfrm>
            <a:off x="674914" y="3905982"/>
            <a:ext cx="250431" cy="208650"/>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9" name="Straight Arrow Connector 18">
            <a:extLst>
              <a:ext uri="{FF2B5EF4-FFF2-40B4-BE49-F238E27FC236}">
                <a16:creationId xmlns:a16="http://schemas.microsoft.com/office/drawing/2014/main" id="{D01A8FC0-3617-4FF1-9062-18822B61A282}"/>
              </a:ext>
            </a:extLst>
          </p:cNvPr>
          <p:cNvCxnSpPr>
            <a:cxnSpLocks/>
          </p:cNvCxnSpPr>
          <p:nvPr/>
        </p:nvCxnSpPr>
        <p:spPr>
          <a:xfrm flipH="1">
            <a:off x="5873070" y="4059388"/>
            <a:ext cx="304800" cy="110488"/>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6" name="Straight Arrow Connector 15">
            <a:extLst>
              <a:ext uri="{FF2B5EF4-FFF2-40B4-BE49-F238E27FC236}">
                <a16:creationId xmlns:a16="http://schemas.microsoft.com/office/drawing/2014/main" id="{4D060129-0237-4B8D-B4B9-CB6B1A7CDDD3}"/>
              </a:ext>
            </a:extLst>
          </p:cNvPr>
          <p:cNvCxnSpPr>
            <a:cxnSpLocks/>
          </p:cNvCxnSpPr>
          <p:nvPr/>
        </p:nvCxnSpPr>
        <p:spPr>
          <a:xfrm>
            <a:off x="639792" y="5002573"/>
            <a:ext cx="282978" cy="182487"/>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8" name="Straight Arrow Connector 17">
            <a:extLst>
              <a:ext uri="{FF2B5EF4-FFF2-40B4-BE49-F238E27FC236}">
                <a16:creationId xmlns:a16="http://schemas.microsoft.com/office/drawing/2014/main" id="{F6206A36-A4D6-4874-A7AA-047F6E00830D}"/>
              </a:ext>
            </a:extLst>
          </p:cNvPr>
          <p:cNvCxnSpPr>
            <a:cxnSpLocks/>
          </p:cNvCxnSpPr>
          <p:nvPr/>
        </p:nvCxnSpPr>
        <p:spPr>
          <a:xfrm flipH="1">
            <a:off x="5876380" y="3483472"/>
            <a:ext cx="358072" cy="151657"/>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20" name="Straight Arrow Connector 19">
            <a:extLst>
              <a:ext uri="{FF2B5EF4-FFF2-40B4-BE49-F238E27FC236}">
                <a16:creationId xmlns:a16="http://schemas.microsoft.com/office/drawing/2014/main" id="{50D589F7-6CB5-46C0-A4F0-9F0C9EA20361}"/>
              </a:ext>
            </a:extLst>
          </p:cNvPr>
          <p:cNvCxnSpPr>
            <a:cxnSpLocks/>
          </p:cNvCxnSpPr>
          <p:nvPr/>
        </p:nvCxnSpPr>
        <p:spPr>
          <a:xfrm>
            <a:off x="639792" y="4468950"/>
            <a:ext cx="263722" cy="152400"/>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27" name="Straight Arrow Connector 26">
            <a:extLst>
              <a:ext uri="{FF2B5EF4-FFF2-40B4-BE49-F238E27FC236}">
                <a16:creationId xmlns:a16="http://schemas.microsoft.com/office/drawing/2014/main" id="{48CA9B95-AC13-4410-ACC9-9E95A44AA57C}"/>
              </a:ext>
            </a:extLst>
          </p:cNvPr>
          <p:cNvCxnSpPr>
            <a:cxnSpLocks/>
          </p:cNvCxnSpPr>
          <p:nvPr/>
        </p:nvCxnSpPr>
        <p:spPr>
          <a:xfrm flipH="1">
            <a:off x="5873070" y="4589451"/>
            <a:ext cx="391917" cy="153008"/>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
        <p:nvSpPr>
          <p:cNvPr id="37" name="Oval 36">
            <a:extLst>
              <a:ext uri="{FF2B5EF4-FFF2-40B4-BE49-F238E27FC236}">
                <a16:creationId xmlns:a16="http://schemas.microsoft.com/office/drawing/2014/main" id="{57B2E540-3AFC-43D7-A08E-0E13E43D8B0D}"/>
              </a:ext>
            </a:extLst>
          </p:cNvPr>
          <p:cNvSpPr/>
          <p:nvPr/>
        </p:nvSpPr>
        <p:spPr>
          <a:xfrm>
            <a:off x="1021655" y="4926745"/>
            <a:ext cx="560584" cy="15165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7DB3B296-DD6B-4B04-B247-9206593587E0}"/>
              </a:ext>
            </a:extLst>
          </p:cNvPr>
          <p:cNvCxnSpPr>
            <a:cxnSpLocks/>
          </p:cNvCxnSpPr>
          <p:nvPr/>
        </p:nvCxnSpPr>
        <p:spPr>
          <a:xfrm flipH="1">
            <a:off x="5859457" y="5108556"/>
            <a:ext cx="391917" cy="153008"/>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42590902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5332" y="1295400"/>
            <a:ext cx="8237668" cy="4114800"/>
          </a:xfrm>
        </p:spPr>
        <p:txBody>
          <a:bodyPr>
            <a:normAutofit fontScale="77500" lnSpcReduction="20000"/>
          </a:bodyPr>
          <a:lstStyle/>
          <a:p>
            <a:pPr lvl="0"/>
            <a:r>
              <a:rPr lang="en-US" dirty="0"/>
              <a:t>Repair or replacement parts that are </a:t>
            </a:r>
            <a:r>
              <a:rPr lang="en-US" b="1" dirty="0"/>
              <a:t>not</a:t>
            </a:r>
            <a:r>
              <a:rPr lang="en-US" dirty="0"/>
              <a:t> considered a betterment or upgrade (use 6202-Repair Part).</a:t>
            </a:r>
          </a:p>
          <a:p>
            <a:pPr lvl="0"/>
            <a:r>
              <a:rPr lang="en-US" dirty="0"/>
              <a:t>An item or substance that has no shape or identity, or loses that shape or identity upon detachment or removal from its original location (i.e. Materials/Consumables).</a:t>
            </a:r>
          </a:p>
          <a:p>
            <a:pPr lvl="0"/>
            <a:r>
              <a:rPr lang="en-US" dirty="0"/>
              <a:t>Maintenance*, Warranty*, Support*, or Service Agreements* (6602-Maintenance Services or 6802-Repair Services).</a:t>
            </a:r>
          </a:p>
          <a:p>
            <a:pPr lvl="0"/>
            <a:r>
              <a:rPr lang="en-US" dirty="0"/>
              <a:t>Training*</a:t>
            </a:r>
          </a:p>
          <a:p>
            <a:pPr marL="0" indent="0">
              <a:buNone/>
            </a:pPr>
            <a:r>
              <a:rPr lang="en-US" b="1"/>
              <a:t>*</a:t>
            </a:r>
            <a:r>
              <a:rPr lang="en-US" dirty="0"/>
              <a:t>If these items are lumped into the cost without a separate amount, then they are capitalized. </a:t>
            </a:r>
          </a:p>
          <a:p>
            <a:r>
              <a:rPr lang="en-US" dirty="0"/>
              <a:t>Demolishing or dismantling, reassembling or reinstalling due to movement or rearrangement of equipment.</a:t>
            </a:r>
          </a:p>
        </p:txBody>
      </p:sp>
      <p:sp>
        <p:nvSpPr>
          <p:cNvPr id="4" name="Title 3"/>
          <p:cNvSpPr>
            <a:spLocks noGrp="1"/>
          </p:cNvSpPr>
          <p:nvPr>
            <p:ph type="title"/>
          </p:nvPr>
        </p:nvSpPr>
        <p:spPr>
          <a:xfrm>
            <a:off x="2402583" y="381000"/>
            <a:ext cx="4483165" cy="665163"/>
          </a:xfrm>
        </p:spPr>
        <p:txBody>
          <a:bodyPr/>
          <a:lstStyle/>
          <a:p>
            <a:r>
              <a:rPr lang="en-US" dirty="0"/>
              <a:t>COSTS TO EXPENSE</a:t>
            </a:r>
          </a:p>
        </p:txBody>
      </p:sp>
    </p:spTree>
    <p:extLst>
      <p:ext uri="{BB962C8B-B14F-4D97-AF65-F5344CB8AC3E}">
        <p14:creationId xmlns:p14="http://schemas.microsoft.com/office/powerpoint/2010/main" val="11688255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53D40F-AB89-412B-814A-A962BCAF8CF2}"/>
              </a:ext>
            </a:extLst>
          </p:cNvPr>
          <p:cNvPicPr>
            <a:picLocks noChangeAspect="1"/>
          </p:cNvPicPr>
          <p:nvPr/>
        </p:nvPicPr>
        <p:blipFill>
          <a:blip r:embed="rId3"/>
          <a:stretch>
            <a:fillRect/>
          </a:stretch>
        </p:blipFill>
        <p:spPr>
          <a:xfrm>
            <a:off x="394780" y="2325346"/>
            <a:ext cx="8354440" cy="1929694"/>
          </a:xfrm>
          <a:prstGeom prst="rect">
            <a:avLst/>
          </a:prstGeom>
        </p:spPr>
      </p:pic>
      <p:cxnSp>
        <p:nvCxnSpPr>
          <p:cNvPr id="23" name="Straight Arrow Connector 22">
            <a:extLst>
              <a:ext uri="{FF2B5EF4-FFF2-40B4-BE49-F238E27FC236}">
                <a16:creationId xmlns:a16="http://schemas.microsoft.com/office/drawing/2014/main" id="{9DE10059-68E0-4781-90F9-3043FCADB3BF}"/>
              </a:ext>
            </a:extLst>
          </p:cNvPr>
          <p:cNvCxnSpPr>
            <a:cxnSpLocks/>
          </p:cNvCxnSpPr>
          <p:nvPr/>
        </p:nvCxnSpPr>
        <p:spPr>
          <a:xfrm flipV="1">
            <a:off x="3733800" y="3201881"/>
            <a:ext cx="221859" cy="200848"/>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9" name="Straight Arrow Connector 18">
            <a:extLst>
              <a:ext uri="{FF2B5EF4-FFF2-40B4-BE49-F238E27FC236}">
                <a16:creationId xmlns:a16="http://schemas.microsoft.com/office/drawing/2014/main" id="{D01A8FC0-3617-4FF1-9062-18822B61A282}"/>
              </a:ext>
            </a:extLst>
          </p:cNvPr>
          <p:cNvCxnSpPr>
            <a:cxnSpLocks/>
          </p:cNvCxnSpPr>
          <p:nvPr/>
        </p:nvCxnSpPr>
        <p:spPr>
          <a:xfrm flipV="1">
            <a:off x="4495800" y="3210508"/>
            <a:ext cx="227672" cy="218492"/>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pic>
        <p:nvPicPr>
          <p:cNvPr id="4" name="Picture 3">
            <a:extLst>
              <a:ext uri="{FF2B5EF4-FFF2-40B4-BE49-F238E27FC236}">
                <a16:creationId xmlns:a16="http://schemas.microsoft.com/office/drawing/2014/main" id="{225E656A-172E-40D5-82B2-13E2E6F6D4DE}"/>
              </a:ext>
            </a:extLst>
          </p:cNvPr>
          <p:cNvPicPr>
            <a:picLocks noChangeAspect="1"/>
          </p:cNvPicPr>
          <p:nvPr/>
        </p:nvPicPr>
        <p:blipFill>
          <a:blip r:embed="rId4"/>
          <a:stretch>
            <a:fillRect/>
          </a:stretch>
        </p:blipFill>
        <p:spPr>
          <a:xfrm>
            <a:off x="394780" y="2325346"/>
            <a:ext cx="8354440" cy="1975590"/>
          </a:xfrm>
          <a:prstGeom prst="rect">
            <a:avLst/>
          </a:prstGeom>
        </p:spPr>
      </p:pic>
      <p:sp>
        <p:nvSpPr>
          <p:cNvPr id="2" name="Title 1"/>
          <p:cNvSpPr>
            <a:spLocks noGrp="1"/>
          </p:cNvSpPr>
          <p:nvPr>
            <p:ph type="title"/>
          </p:nvPr>
        </p:nvSpPr>
        <p:spPr>
          <a:xfrm>
            <a:off x="1981200" y="381000"/>
            <a:ext cx="5410200" cy="553998"/>
          </a:xfrm>
        </p:spPr>
        <p:txBody>
          <a:bodyPr/>
          <a:lstStyle/>
          <a:p>
            <a:pPr algn="ctr"/>
            <a:r>
              <a:rPr lang="en-US" sz="4000" dirty="0"/>
              <a:t>PRACTICE REQUISITON</a:t>
            </a:r>
          </a:p>
        </p:txBody>
      </p:sp>
      <p:sp>
        <p:nvSpPr>
          <p:cNvPr id="21" name="Rectangle 20">
            <a:extLst>
              <a:ext uri="{FF2B5EF4-FFF2-40B4-BE49-F238E27FC236}">
                <a16:creationId xmlns:a16="http://schemas.microsoft.com/office/drawing/2014/main" id="{BCFD84FC-C415-44FB-A8C8-4AEB97C82B31}"/>
              </a:ext>
            </a:extLst>
          </p:cNvPr>
          <p:cNvSpPr/>
          <p:nvPr/>
        </p:nvSpPr>
        <p:spPr>
          <a:xfrm>
            <a:off x="448053" y="816687"/>
            <a:ext cx="8458200" cy="1028423"/>
          </a:xfrm>
          <a:prstGeom prst="rect">
            <a:avLst/>
          </a:prstGeom>
        </p:spPr>
        <p:txBody>
          <a:bodyPr wrap="square">
            <a:spAutoFit/>
          </a:bodyPr>
          <a:lstStyle/>
          <a:p>
            <a:pPr>
              <a:lnSpc>
                <a:spcPct val="150000"/>
              </a:lnSpc>
            </a:pPr>
            <a:r>
              <a:rPr lang="en-US" sz="1400" dirty="0"/>
              <a:t>The PAYMENT INFO tab needs to be completed if you are submitting a “direct to vendor” lease.</a:t>
            </a:r>
          </a:p>
          <a:p>
            <a:pPr>
              <a:lnSpc>
                <a:spcPct val="150000"/>
              </a:lnSpc>
            </a:pPr>
            <a:r>
              <a:rPr lang="en-US" sz="1400" dirty="0"/>
              <a:t>Enter the Type of Recurring Payment (select from the drop down).</a:t>
            </a:r>
          </a:p>
          <a:p>
            <a:pPr>
              <a:lnSpc>
                <a:spcPct val="150000"/>
              </a:lnSpc>
            </a:pPr>
            <a:r>
              <a:rPr lang="en-US" sz="1400" dirty="0"/>
              <a:t>Enter the Begin/End Date.</a:t>
            </a:r>
          </a:p>
        </p:txBody>
      </p:sp>
      <p:cxnSp>
        <p:nvCxnSpPr>
          <p:cNvPr id="18" name="Straight Arrow Connector 17">
            <a:extLst>
              <a:ext uri="{FF2B5EF4-FFF2-40B4-BE49-F238E27FC236}">
                <a16:creationId xmlns:a16="http://schemas.microsoft.com/office/drawing/2014/main" id="{F6206A36-A4D6-4874-A7AA-047F6E00830D}"/>
              </a:ext>
            </a:extLst>
          </p:cNvPr>
          <p:cNvCxnSpPr>
            <a:cxnSpLocks/>
          </p:cNvCxnSpPr>
          <p:nvPr/>
        </p:nvCxnSpPr>
        <p:spPr>
          <a:xfrm flipH="1">
            <a:off x="4800600" y="2819400"/>
            <a:ext cx="358072" cy="151657"/>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42622226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xEl>
                                              <p:pRg st="2" end="2"/>
                                            </p:txEl>
                                          </p:spTgt>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4"/>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E16E05-B91A-4F3F-B2EF-3DDBFAE02608}"/>
              </a:ext>
            </a:extLst>
          </p:cNvPr>
          <p:cNvPicPr>
            <a:picLocks noChangeAspect="1"/>
          </p:cNvPicPr>
          <p:nvPr/>
        </p:nvPicPr>
        <p:blipFill>
          <a:blip r:embed="rId3"/>
          <a:stretch>
            <a:fillRect/>
          </a:stretch>
        </p:blipFill>
        <p:spPr>
          <a:xfrm>
            <a:off x="190500" y="2366976"/>
            <a:ext cx="8610600" cy="1428100"/>
          </a:xfrm>
          <a:prstGeom prst="rect">
            <a:avLst/>
          </a:prstGeom>
        </p:spPr>
      </p:pic>
      <p:cxnSp>
        <p:nvCxnSpPr>
          <p:cNvPr id="23" name="Straight Arrow Connector 22">
            <a:extLst>
              <a:ext uri="{FF2B5EF4-FFF2-40B4-BE49-F238E27FC236}">
                <a16:creationId xmlns:a16="http://schemas.microsoft.com/office/drawing/2014/main" id="{9DE10059-68E0-4781-90F9-3043FCADB3BF}"/>
              </a:ext>
            </a:extLst>
          </p:cNvPr>
          <p:cNvCxnSpPr>
            <a:cxnSpLocks/>
          </p:cNvCxnSpPr>
          <p:nvPr/>
        </p:nvCxnSpPr>
        <p:spPr>
          <a:xfrm flipH="1">
            <a:off x="6705600" y="2882680"/>
            <a:ext cx="323681" cy="167202"/>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9" name="Straight Arrow Connector 18">
            <a:extLst>
              <a:ext uri="{FF2B5EF4-FFF2-40B4-BE49-F238E27FC236}">
                <a16:creationId xmlns:a16="http://schemas.microsoft.com/office/drawing/2014/main" id="{D01A8FC0-3617-4FF1-9062-18822B61A282}"/>
              </a:ext>
            </a:extLst>
          </p:cNvPr>
          <p:cNvCxnSpPr>
            <a:cxnSpLocks/>
          </p:cNvCxnSpPr>
          <p:nvPr/>
        </p:nvCxnSpPr>
        <p:spPr>
          <a:xfrm flipH="1">
            <a:off x="6324600" y="2739327"/>
            <a:ext cx="381000" cy="156273"/>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
        <p:nvSpPr>
          <p:cNvPr id="2" name="Title 1"/>
          <p:cNvSpPr>
            <a:spLocks noGrp="1"/>
          </p:cNvSpPr>
          <p:nvPr>
            <p:ph type="title"/>
          </p:nvPr>
        </p:nvSpPr>
        <p:spPr>
          <a:xfrm>
            <a:off x="1981200" y="381000"/>
            <a:ext cx="5410200" cy="553998"/>
          </a:xfrm>
        </p:spPr>
        <p:txBody>
          <a:bodyPr/>
          <a:lstStyle/>
          <a:p>
            <a:pPr algn="ctr"/>
            <a:r>
              <a:rPr lang="en-US" sz="4000" dirty="0"/>
              <a:t>PRACTICE REQUISITON</a:t>
            </a:r>
          </a:p>
        </p:txBody>
      </p:sp>
      <p:sp>
        <p:nvSpPr>
          <p:cNvPr id="21" name="Rectangle 20">
            <a:extLst>
              <a:ext uri="{FF2B5EF4-FFF2-40B4-BE49-F238E27FC236}">
                <a16:creationId xmlns:a16="http://schemas.microsoft.com/office/drawing/2014/main" id="{BCFD84FC-C415-44FB-A8C8-4AEB97C82B31}"/>
              </a:ext>
            </a:extLst>
          </p:cNvPr>
          <p:cNvSpPr/>
          <p:nvPr/>
        </p:nvSpPr>
        <p:spPr>
          <a:xfrm>
            <a:off x="190500" y="928387"/>
            <a:ext cx="8715753" cy="705258"/>
          </a:xfrm>
          <a:prstGeom prst="rect">
            <a:avLst/>
          </a:prstGeom>
        </p:spPr>
        <p:txBody>
          <a:bodyPr wrap="square">
            <a:spAutoFit/>
          </a:bodyPr>
          <a:lstStyle/>
          <a:p>
            <a:pPr>
              <a:lnSpc>
                <a:spcPct val="150000"/>
              </a:lnSpc>
            </a:pPr>
            <a:r>
              <a:rPr lang="en-US" sz="1400" dirty="0"/>
              <a:t>The ADDITIONAL INSTITUTIONAL INFO tab will be populated with the person’s information who created the requisition.</a:t>
            </a:r>
          </a:p>
        </p:txBody>
      </p:sp>
      <p:cxnSp>
        <p:nvCxnSpPr>
          <p:cNvPr id="18" name="Straight Arrow Connector 17">
            <a:extLst>
              <a:ext uri="{FF2B5EF4-FFF2-40B4-BE49-F238E27FC236}">
                <a16:creationId xmlns:a16="http://schemas.microsoft.com/office/drawing/2014/main" id="{F6206A36-A4D6-4874-A7AA-047F6E00830D}"/>
              </a:ext>
            </a:extLst>
          </p:cNvPr>
          <p:cNvCxnSpPr>
            <a:cxnSpLocks/>
          </p:cNvCxnSpPr>
          <p:nvPr/>
        </p:nvCxnSpPr>
        <p:spPr>
          <a:xfrm flipH="1">
            <a:off x="6400800" y="2590800"/>
            <a:ext cx="358072" cy="151657"/>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0423954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B7B1F67-CFCD-4415-9947-D18777278CA2}"/>
              </a:ext>
            </a:extLst>
          </p:cNvPr>
          <p:cNvPicPr>
            <a:picLocks noChangeAspect="1"/>
          </p:cNvPicPr>
          <p:nvPr/>
        </p:nvPicPr>
        <p:blipFill>
          <a:blip r:embed="rId3"/>
          <a:stretch>
            <a:fillRect/>
          </a:stretch>
        </p:blipFill>
        <p:spPr>
          <a:xfrm>
            <a:off x="395476" y="2462842"/>
            <a:ext cx="8305800" cy="1932315"/>
          </a:xfrm>
          <a:prstGeom prst="rect">
            <a:avLst/>
          </a:prstGeom>
        </p:spPr>
      </p:pic>
      <p:cxnSp>
        <p:nvCxnSpPr>
          <p:cNvPr id="23" name="Straight Arrow Connector 22">
            <a:extLst>
              <a:ext uri="{FF2B5EF4-FFF2-40B4-BE49-F238E27FC236}">
                <a16:creationId xmlns:a16="http://schemas.microsoft.com/office/drawing/2014/main" id="{9DE10059-68E0-4781-90F9-3043FCADB3BF}"/>
              </a:ext>
            </a:extLst>
          </p:cNvPr>
          <p:cNvCxnSpPr>
            <a:cxnSpLocks/>
          </p:cNvCxnSpPr>
          <p:nvPr/>
        </p:nvCxnSpPr>
        <p:spPr>
          <a:xfrm flipH="1">
            <a:off x="8467325" y="3073792"/>
            <a:ext cx="323681" cy="167202"/>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9" name="Straight Arrow Connector 18">
            <a:extLst>
              <a:ext uri="{FF2B5EF4-FFF2-40B4-BE49-F238E27FC236}">
                <a16:creationId xmlns:a16="http://schemas.microsoft.com/office/drawing/2014/main" id="{D01A8FC0-3617-4FF1-9062-18822B61A282}"/>
              </a:ext>
            </a:extLst>
          </p:cNvPr>
          <p:cNvCxnSpPr>
            <a:cxnSpLocks/>
          </p:cNvCxnSpPr>
          <p:nvPr/>
        </p:nvCxnSpPr>
        <p:spPr>
          <a:xfrm flipH="1">
            <a:off x="3200400" y="3079257"/>
            <a:ext cx="381000" cy="156273"/>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
        <p:nvSpPr>
          <p:cNvPr id="2" name="Title 1"/>
          <p:cNvSpPr>
            <a:spLocks noGrp="1"/>
          </p:cNvSpPr>
          <p:nvPr>
            <p:ph type="title"/>
          </p:nvPr>
        </p:nvSpPr>
        <p:spPr>
          <a:xfrm>
            <a:off x="1981200" y="381000"/>
            <a:ext cx="5410200" cy="553998"/>
          </a:xfrm>
        </p:spPr>
        <p:txBody>
          <a:bodyPr/>
          <a:lstStyle/>
          <a:p>
            <a:pPr algn="ctr"/>
            <a:r>
              <a:rPr lang="en-US" sz="4000" dirty="0"/>
              <a:t>PRACTICE REQUISITON</a:t>
            </a:r>
          </a:p>
        </p:txBody>
      </p:sp>
      <p:sp>
        <p:nvSpPr>
          <p:cNvPr id="21" name="Rectangle 20">
            <a:extLst>
              <a:ext uri="{FF2B5EF4-FFF2-40B4-BE49-F238E27FC236}">
                <a16:creationId xmlns:a16="http://schemas.microsoft.com/office/drawing/2014/main" id="{BCFD84FC-C415-44FB-A8C8-4AEB97C82B31}"/>
              </a:ext>
            </a:extLst>
          </p:cNvPr>
          <p:cNvSpPr/>
          <p:nvPr/>
        </p:nvSpPr>
        <p:spPr>
          <a:xfrm>
            <a:off x="190500" y="928387"/>
            <a:ext cx="8715753" cy="1028423"/>
          </a:xfrm>
          <a:prstGeom prst="rect">
            <a:avLst/>
          </a:prstGeom>
        </p:spPr>
        <p:txBody>
          <a:bodyPr wrap="square">
            <a:spAutoFit/>
          </a:bodyPr>
          <a:lstStyle/>
          <a:p>
            <a:pPr>
              <a:lnSpc>
                <a:spcPct val="150000"/>
              </a:lnSpc>
            </a:pPr>
            <a:r>
              <a:rPr lang="en-US" sz="1400" dirty="0"/>
              <a:t>The ACCOUNT SUMMARY tab may or may not be populated with the total amount by account and object code.  When we review “making changes”, this tab plays an important role.  If it is not populated, you can click on “Refresh Account Summary”.</a:t>
            </a:r>
          </a:p>
        </p:txBody>
      </p:sp>
      <p:cxnSp>
        <p:nvCxnSpPr>
          <p:cNvPr id="18" name="Straight Arrow Connector 17">
            <a:extLst>
              <a:ext uri="{FF2B5EF4-FFF2-40B4-BE49-F238E27FC236}">
                <a16:creationId xmlns:a16="http://schemas.microsoft.com/office/drawing/2014/main" id="{F6206A36-A4D6-4874-A7AA-047F6E00830D}"/>
              </a:ext>
            </a:extLst>
          </p:cNvPr>
          <p:cNvCxnSpPr>
            <a:cxnSpLocks/>
          </p:cNvCxnSpPr>
          <p:nvPr/>
        </p:nvCxnSpPr>
        <p:spPr>
          <a:xfrm flipH="1">
            <a:off x="1676400" y="3081566"/>
            <a:ext cx="358072" cy="151657"/>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
        <p:nvSpPr>
          <p:cNvPr id="9" name="Oval 8">
            <a:extLst>
              <a:ext uri="{FF2B5EF4-FFF2-40B4-BE49-F238E27FC236}">
                <a16:creationId xmlns:a16="http://schemas.microsoft.com/office/drawing/2014/main" id="{477BAEFA-5FC3-4122-893A-3546BBB1D645}"/>
              </a:ext>
            </a:extLst>
          </p:cNvPr>
          <p:cNvSpPr/>
          <p:nvPr/>
        </p:nvSpPr>
        <p:spPr>
          <a:xfrm>
            <a:off x="3987792" y="2667000"/>
            <a:ext cx="1041408" cy="22785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85683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A522FE-A314-4FB9-81A3-18D580847EC1}"/>
              </a:ext>
            </a:extLst>
          </p:cNvPr>
          <p:cNvPicPr>
            <a:picLocks noChangeAspect="1"/>
          </p:cNvPicPr>
          <p:nvPr/>
        </p:nvPicPr>
        <p:blipFill>
          <a:blip r:embed="rId3"/>
          <a:stretch>
            <a:fillRect/>
          </a:stretch>
        </p:blipFill>
        <p:spPr>
          <a:xfrm>
            <a:off x="429156" y="2036028"/>
            <a:ext cx="8285688" cy="1589775"/>
          </a:xfrm>
          <a:prstGeom prst="rect">
            <a:avLst/>
          </a:prstGeom>
        </p:spPr>
      </p:pic>
      <p:cxnSp>
        <p:nvCxnSpPr>
          <p:cNvPr id="19" name="Straight Arrow Connector 18">
            <a:extLst>
              <a:ext uri="{FF2B5EF4-FFF2-40B4-BE49-F238E27FC236}">
                <a16:creationId xmlns:a16="http://schemas.microsoft.com/office/drawing/2014/main" id="{D01A8FC0-3617-4FF1-9062-18822B61A282}"/>
              </a:ext>
            </a:extLst>
          </p:cNvPr>
          <p:cNvCxnSpPr>
            <a:cxnSpLocks/>
          </p:cNvCxnSpPr>
          <p:nvPr/>
        </p:nvCxnSpPr>
        <p:spPr>
          <a:xfrm flipH="1">
            <a:off x="1485900" y="2362200"/>
            <a:ext cx="381000" cy="156273"/>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
        <p:nvSpPr>
          <p:cNvPr id="2" name="Title 1"/>
          <p:cNvSpPr>
            <a:spLocks noGrp="1"/>
          </p:cNvSpPr>
          <p:nvPr>
            <p:ph type="title"/>
          </p:nvPr>
        </p:nvSpPr>
        <p:spPr>
          <a:xfrm>
            <a:off x="1981200" y="381000"/>
            <a:ext cx="5410200" cy="553998"/>
          </a:xfrm>
        </p:spPr>
        <p:txBody>
          <a:bodyPr/>
          <a:lstStyle/>
          <a:p>
            <a:pPr algn="ctr"/>
            <a:r>
              <a:rPr lang="en-US" sz="4000" dirty="0"/>
              <a:t>PRACTICE REQUISITON</a:t>
            </a:r>
          </a:p>
        </p:txBody>
      </p:sp>
      <p:sp>
        <p:nvSpPr>
          <p:cNvPr id="21" name="Rectangle 20">
            <a:extLst>
              <a:ext uri="{FF2B5EF4-FFF2-40B4-BE49-F238E27FC236}">
                <a16:creationId xmlns:a16="http://schemas.microsoft.com/office/drawing/2014/main" id="{BCFD84FC-C415-44FB-A8C8-4AEB97C82B31}"/>
              </a:ext>
            </a:extLst>
          </p:cNvPr>
          <p:cNvSpPr/>
          <p:nvPr/>
        </p:nvSpPr>
        <p:spPr>
          <a:xfrm>
            <a:off x="190500" y="928387"/>
            <a:ext cx="8715753" cy="382092"/>
          </a:xfrm>
          <a:prstGeom prst="rect">
            <a:avLst/>
          </a:prstGeom>
        </p:spPr>
        <p:txBody>
          <a:bodyPr wrap="square">
            <a:spAutoFit/>
          </a:bodyPr>
          <a:lstStyle/>
          <a:p>
            <a:pPr>
              <a:lnSpc>
                <a:spcPct val="150000"/>
              </a:lnSpc>
            </a:pPr>
            <a:r>
              <a:rPr lang="en-US" sz="1400" dirty="0"/>
              <a:t>The VIEW RELATED DOCUMENTS tab and VIEW PAYMENT HISTORY tab should both be blank.</a:t>
            </a:r>
          </a:p>
        </p:txBody>
      </p:sp>
      <p:cxnSp>
        <p:nvCxnSpPr>
          <p:cNvPr id="18" name="Straight Arrow Connector 17">
            <a:extLst>
              <a:ext uri="{FF2B5EF4-FFF2-40B4-BE49-F238E27FC236}">
                <a16:creationId xmlns:a16="http://schemas.microsoft.com/office/drawing/2014/main" id="{F6206A36-A4D6-4874-A7AA-047F6E00830D}"/>
              </a:ext>
            </a:extLst>
          </p:cNvPr>
          <p:cNvCxnSpPr>
            <a:cxnSpLocks/>
          </p:cNvCxnSpPr>
          <p:nvPr/>
        </p:nvCxnSpPr>
        <p:spPr>
          <a:xfrm flipH="1">
            <a:off x="1676400" y="2036028"/>
            <a:ext cx="358072" cy="151657"/>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9604491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0D5052-B691-418B-BF5C-8641AE26526D}"/>
              </a:ext>
            </a:extLst>
          </p:cNvPr>
          <p:cNvPicPr>
            <a:picLocks noChangeAspect="1"/>
          </p:cNvPicPr>
          <p:nvPr/>
        </p:nvPicPr>
        <p:blipFill>
          <a:blip r:embed="rId3"/>
          <a:stretch>
            <a:fillRect/>
          </a:stretch>
        </p:blipFill>
        <p:spPr>
          <a:xfrm>
            <a:off x="330017" y="2738498"/>
            <a:ext cx="8483966" cy="1381004"/>
          </a:xfrm>
          <a:prstGeom prst="rect">
            <a:avLst/>
          </a:prstGeom>
        </p:spPr>
      </p:pic>
      <p:cxnSp>
        <p:nvCxnSpPr>
          <p:cNvPr id="19" name="Straight Arrow Connector 18">
            <a:extLst>
              <a:ext uri="{FF2B5EF4-FFF2-40B4-BE49-F238E27FC236}">
                <a16:creationId xmlns:a16="http://schemas.microsoft.com/office/drawing/2014/main" id="{D01A8FC0-3617-4FF1-9062-18822B61A282}"/>
              </a:ext>
            </a:extLst>
          </p:cNvPr>
          <p:cNvCxnSpPr>
            <a:cxnSpLocks/>
          </p:cNvCxnSpPr>
          <p:nvPr/>
        </p:nvCxnSpPr>
        <p:spPr>
          <a:xfrm flipH="1">
            <a:off x="8458200" y="3503263"/>
            <a:ext cx="381000" cy="156273"/>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
        <p:nvSpPr>
          <p:cNvPr id="2" name="Title 1"/>
          <p:cNvSpPr>
            <a:spLocks noGrp="1"/>
          </p:cNvSpPr>
          <p:nvPr>
            <p:ph type="title"/>
          </p:nvPr>
        </p:nvSpPr>
        <p:spPr>
          <a:xfrm>
            <a:off x="1981200" y="381000"/>
            <a:ext cx="5410200" cy="553998"/>
          </a:xfrm>
        </p:spPr>
        <p:txBody>
          <a:bodyPr/>
          <a:lstStyle/>
          <a:p>
            <a:pPr algn="ctr"/>
            <a:r>
              <a:rPr lang="en-US" sz="4000" dirty="0"/>
              <a:t>PRACTICE REQUISITON</a:t>
            </a:r>
          </a:p>
        </p:txBody>
      </p:sp>
      <p:sp>
        <p:nvSpPr>
          <p:cNvPr id="21" name="Rectangle 20">
            <a:extLst>
              <a:ext uri="{FF2B5EF4-FFF2-40B4-BE49-F238E27FC236}">
                <a16:creationId xmlns:a16="http://schemas.microsoft.com/office/drawing/2014/main" id="{BCFD84FC-C415-44FB-A8C8-4AEB97C82B31}"/>
              </a:ext>
            </a:extLst>
          </p:cNvPr>
          <p:cNvSpPr/>
          <p:nvPr/>
        </p:nvSpPr>
        <p:spPr>
          <a:xfrm>
            <a:off x="152400" y="928387"/>
            <a:ext cx="8915400" cy="1351588"/>
          </a:xfrm>
          <a:prstGeom prst="rect">
            <a:avLst/>
          </a:prstGeom>
        </p:spPr>
        <p:txBody>
          <a:bodyPr wrap="square">
            <a:spAutoFit/>
          </a:bodyPr>
          <a:lstStyle/>
          <a:p>
            <a:pPr>
              <a:lnSpc>
                <a:spcPct val="150000"/>
              </a:lnSpc>
            </a:pPr>
            <a:r>
              <a:rPr lang="en-US" sz="1400" dirty="0"/>
              <a:t>The NOTES AND ATTACHMENTS tab is used  for notes.</a:t>
            </a:r>
          </a:p>
          <a:p>
            <a:pPr>
              <a:lnSpc>
                <a:spcPct val="150000"/>
              </a:lnSpc>
            </a:pPr>
            <a:r>
              <a:rPr lang="en-US" sz="1400" dirty="0"/>
              <a:t>Attaching quotes, equipment release authorizations, and/or other necessary documents.</a:t>
            </a:r>
          </a:p>
          <a:p>
            <a:pPr>
              <a:lnSpc>
                <a:spcPct val="150000"/>
              </a:lnSpc>
            </a:pPr>
            <a:r>
              <a:rPr lang="en-US" sz="1400" dirty="0"/>
              <a:t>When needed, you can click on “Send to Vendor?”.  </a:t>
            </a:r>
          </a:p>
          <a:p>
            <a:pPr>
              <a:lnSpc>
                <a:spcPct val="150000"/>
              </a:lnSpc>
            </a:pPr>
            <a:r>
              <a:rPr lang="en-US" sz="1400" dirty="0"/>
              <a:t>Make sure you click the “add” button.</a:t>
            </a:r>
          </a:p>
        </p:txBody>
      </p:sp>
      <p:cxnSp>
        <p:nvCxnSpPr>
          <p:cNvPr id="18" name="Straight Arrow Connector 17">
            <a:extLst>
              <a:ext uri="{FF2B5EF4-FFF2-40B4-BE49-F238E27FC236}">
                <a16:creationId xmlns:a16="http://schemas.microsoft.com/office/drawing/2014/main" id="{F6206A36-A4D6-4874-A7AA-047F6E00830D}"/>
              </a:ext>
            </a:extLst>
          </p:cNvPr>
          <p:cNvCxnSpPr>
            <a:cxnSpLocks/>
          </p:cNvCxnSpPr>
          <p:nvPr/>
        </p:nvCxnSpPr>
        <p:spPr>
          <a:xfrm flipH="1">
            <a:off x="6934200" y="3523691"/>
            <a:ext cx="358072" cy="151657"/>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8" name="Straight Arrow Connector 7">
            <a:extLst>
              <a:ext uri="{FF2B5EF4-FFF2-40B4-BE49-F238E27FC236}">
                <a16:creationId xmlns:a16="http://schemas.microsoft.com/office/drawing/2014/main" id="{E4F6CA47-1431-4EB6-9C11-2A9B9BE0793D}"/>
              </a:ext>
            </a:extLst>
          </p:cNvPr>
          <p:cNvCxnSpPr>
            <a:cxnSpLocks/>
          </p:cNvCxnSpPr>
          <p:nvPr/>
        </p:nvCxnSpPr>
        <p:spPr>
          <a:xfrm>
            <a:off x="1851728" y="3454268"/>
            <a:ext cx="361241" cy="138845"/>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0" name="Straight Arrow Connector 9">
            <a:extLst>
              <a:ext uri="{FF2B5EF4-FFF2-40B4-BE49-F238E27FC236}">
                <a16:creationId xmlns:a16="http://schemas.microsoft.com/office/drawing/2014/main" id="{8995AE24-DA9B-408D-809C-B1390BCEFA6A}"/>
              </a:ext>
            </a:extLst>
          </p:cNvPr>
          <p:cNvCxnSpPr>
            <a:cxnSpLocks/>
          </p:cNvCxnSpPr>
          <p:nvPr/>
        </p:nvCxnSpPr>
        <p:spPr>
          <a:xfrm flipH="1">
            <a:off x="5355344" y="3441456"/>
            <a:ext cx="358072" cy="151657"/>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1417011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94C69A-8C07-424C-A83A-4844172C58AD}"/>
              </a:ext>
            </a:extLst>
          </p:cNvPr>
          <p:cNvPicPr>
            <a:picLocks noChangeAspect="1"/>
          </p:cNvPicPr>
          <p:nvPr/>
        </p:nvPicPr>
        <p:blipFill>
          <a:blip r:embed="rId3"/>
          <a:stretch>
            <a:fillRect/>
          </a:stretch>
        </p:blipFill>
        <p:spPr>
          <a:xfrm>
            <a:off x="152400" y="2637523"/>
            <a:ext cx="8610600" cy="1731479"/>
          </a:xfrm>
          <a:prstGeom prst="rect">
            <a:avLst/>
          </a:prstGeom>
        </p:spPr>
      </p:pic>
      <p:sp>
        <p:nvSpPr>
          <p:cNvPr id="2" name="Title 1"/>
          <p:cNvSpPr>
            <a:spLocks noGrp="1"/>
          </p:cNvSpPr>
          <p:nvPr>
            <p:ph type="title"/>
          </p:nvPr>
        </p:nvSpPr>
        <p:spPr>
          <a:xfrm>
            <a:off x="1981200" y="381000"/>
            <a:ext cx="5410200" cy="553998"/>
          </a:xfrm>
        </p:spPr>
        <p:txBody>
          <a:bodyPr/>
          <a:lstStyle/>
          <a:p>
            <a:pPr algn="ctr"/>
            <a:r>
              <a:rPr lang="en-US" sz="4000" dirty="0"/>
              <a:t>PRACTICE REQUISITON</a:t>
            </a:r>
          </a:p>
        </p:txBody>
      </p:sp>
      <p:sp>
        <p:nvSpPr>
          <p:cNvPr id="21" name="Rectangle 20">
            <a:extLst>
              <a:ext uri="{FF2B5EF4-FFF2-40B4-BE49-F238E27FC236}">
                <a16:creationId xmlns:a16="http://schemas.microsoft.com/office/drawing/2014/main" id="{BCFD84FC-C415-44FB-A8C8-4AEB97C82B31}"/>
              </a:ext>
            </a:extLst>
          </p:cNvPr>
          <p:cNvSpPr/>
          <p:nvPr/>
        </p:nvSpPr>
        <p:spPr>
          <a:xfrm>
            <a:off x="152400" y="928387"/>
            <a:ext cx="8915400" cy="1351588"/>
          </a:xfrm>
          <a:prstGeom prst="rect">
            <a:avLst/>
          </a:prstGeom>
        </p:spPr>
        <p:txBody>
          <a:bodyPr wrap="square">
            <a:spAutoFit/>
          </a:bodyPr>
          <a:lstStyle/>
          <a:p>
            <a:pPr>
              <a:lnSpc>
                <a:spcPct val="150000"/>
              </a:lnSpc>
            </a:pPr>
            <a:r>
              <a:rPr lang="en-US" sz="1400" dirty="0"/>
              <a:t>The AD HOC RECIPIENTS tab can be used to send the document to others not listed in the route log.</a:t>
            </a:r>
          </a:p>
          <a:p>
            <a:pPr>
              <a:lnSpc>
                <a:spcPct val="150000"/>
              </a:lnSpc>
            </a:pPr>
            <a:r>
              <a:rPr lang="en-US" sz="1400" dirty="0"/>
              <a:t>You can send to an individual and select the Action Requested (APPROVE, COMPLETE, FYI, or ACKNOWLEDGE).</a:t>
            </a:r>
          </a:p>
          <a:p>
            <a:pPr>
              <a:lnSpc>
                <a:spcPct val="150000"/>
              </a:lnSpc>
            </a:pPr>
            <a:r>
              <a:rPr lang="en-US" sz="1400" dirty="0"/>
              <a:t>You can send to a group and select the Action Requested (APPROVE, COMPLETE, FYI, or ACKNOWLEDGE).</a:t>
            </a:r>
          </a:p>
          <a:p>
            <a:pPr>
              <a:lnSpc>
                <a:spcPct val="150000"/>
              </a:lnSpc>
            </a:pPr>
            <a:r>
              <a:rPr lang="en-US" sz="1400" dirty="0"/>
              <a:t>Click on “ADD”.</a:t>
            </a:r>
          </a:p>
        </p:txBody>
      </p:sp>
      <p:cxnSp>
        <p:nvCxnSpPr>
          <p:cNvPr id="18" name="Straight Arrow Connector 17">
            <a:extLst>
              <a:ext uri="{FF2B5EF4-FFF2-40B4-BE49-F238E27FC236}">
                <a16:creationId xmlns:a16="http://schemas.microsoft.com/office/drawing/2014/main" id="{F6206A36-A4D6-4874-A7AA-047F6E00830D}"/>
              </a:ext>
            </a:extLst>
          </p:cNvPr>
          <p:cNvCxnSpPr>
            <a:cxnSpLocks/>
          </p:cNvCxnSpPr>
          <p:nvPr/>
        </p:nvCxnSpPr>
        <p:spPr>
          <a:xfrm flipH="1">
            <a:off x="6858000" y="3276753"/>
            <a:ext cx="358072" cy="151657"/>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8" name="Straight Arrow Connector 7">
            <a:extLst>
              <a:ext uri="{FF2B5EF4-FFF2-40B4-BE49-F238E27FC236}">
                <a16:creationId xmlns:a16="http://schemas.microsoft.com/office/drawing/2014/main" id="{E4F6CA47-1431-4EB6-9C11-2A9B9BE0793D}"/>
              </a:ext>
            </a:extLst>
          </p:cNvPr>
          <p:cNvCxnSpPr>
            <a:cxnSpLocks/>
          </p:cNvCxnSpPr>
          <p:nvPr/>
        </p:nvCxnSpPr>
        <p:spPr>
          <a:xfrm flipH="1">
            <a:off x="914400" y="3290155"/>
            <a:ext cx="324559" cy="138845"/>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0" name="Straight Arrow Connector 9">
            <a:extLst>
              <a:ext uri="{FF2B5EF4-FFF2-40B4-BE49-F238E27FC236}">
                <a16:creationId xmlns:a16="http://schemas.microsoft.com/office/drawing/2014/main" id="{8995AE24-DA9B-408D-809C-B1390BCEFA6A}"/>
              </a:ext>
            </a:extLst>
          </p:cNvPr>
          <p:cNvCxnSpPr>
            <a:cxnSpLocks/>
          </p:cNvCxnSpPr>
          <p:nvPr/>
        </p:nvCxnSpPr>
        <p:spPr>
          <a:xfrm flipH="1">
            <a:off x="5181600" y="3276754"/>
            <a:ext cx="358072" cy="151657"/>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1" name="Straight Arrow Connector 10">
            <a:extLst>
              <a:ext uri="{FF2B5EF4-FFF2-40B4-BE49-F238E27FC236}">
                <a16:creationId xmlns:a16="http://schemas.microsoft.com/office/drawing/2014/main" id="{52A8E01B-E63C-491D-AAB2-D33181815904}"/>
              </a:ext>
            </a:extLst>
          </p:cNvPr>
          <p:cNvCxnSpPr>
            <a:cxnSpLocks/>
          </p:cNvCxnSpPr>
          <p:nvPr/>
        </p:nvCxnSpPr>
        <p:spPr>
          <a:xfrm flipH="1">
            <a:off x="2971800" y="3977268"/>
            <a:ext cx="324559" cy="138845"/>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2" name="Straight Arrow Connector 11">
            <a:extLst>
              <a:ext uri="{FF2B5EF4-FFF2-40B4-BE49-F238E27FC236}">
                <a16:creationId xmlns:a16="http://schemas.microsoft.com/office/drawing/2014/main" id="{EA74DFAB-9BC0-4D5A-960F-F5DA7A357378}"/>
              </a:ext>
            </a:extLst>
          </p:cNvPr>
          <p:cNvCxnSpPr>
            <a:cxnSpLocks/>
          </p:cNvCxnSpPr>
          <p:nvPr/>
        </p:nvCxnSpPr>
        <p:spPr>
          <a:xfrm flipH="1">
            <a:off x="5198356" y="3977269"/>
            <a:ext cx="324559" cy="138845"/>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3" name="Straight Arrow Connector 12">
            <a:extLst>
              <a:ext uri="{FF2B5EF4-FFF2-40B4-BE49-F238E27FC236}">
                <a16:creationId xmlns:a16="http://schemas.microsoft.com/office/drawing/2014/main" id="{CEE9D495-D750-46CD-9076-425D01F51D0B}"/>
              </a:ext>
            </a:extLst>
          </p:cNvPr>
          <p:cNvCxnSpPr>
            <a:cxnSpLocks/>
          </p:cNvCxnSpPr>
          <p:nvPr/>
        </p:nvCxnSpPr>
        <p:spPr>
          <a:xfrm flipH="1">
            <a:off x="6887905" y="3998217"/>
            <a:ext cx="324559" cy="138845"/>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
        <p:nvSpPr>
          <p:cNvPr id="14" name="Oval 13">
            <a:extLst>
              <a:ext uri="{FF2B5EF4-FFF2-40B4-BE49-F238E27FC236}">
                <a16:creationId xmlns:a16="http://schemas.microsoft.com/office/drawing/2014/main" id="{D954592C-BFD7-4DB6-9760-7DEAC8DCA4A8}"/>
              </a:ext>
            </a:extLst>
          </p:cNvPr>
          <p:cNvSpPr/>
          <p:nvPr/>
        </p:nvSpPr>
        <p:spPr>
          <a:xfrm>
            <a:off x="331097" y="2920596"/>
            <a:ext cx="1041408" cy="22785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0C04341-ABF6-4A75-9099-EA0D990D923E}"/>
              </a:ext>
            </a:extLst>
          </p:cNvPr>
          <p:cNvSpPr/>
          <p:nvPr/>
        </p:nvSpPr>
        <p:spPr>
          <a:xfrm>
            <a:off x="354700" y="3570702"/>
            <a:ext cx="1169299" cy="31549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89422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xEl>
                                              <p:pRg st="2" end="2"/>
                                            </p:txEl>
                                          </p:spTgt>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14"/>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8656982-37CF-4CA8-89C1-81FACD77262B}"/>
              </a:ext>
            </a:extLst>
          </p:cNvPr>
          <p:cNvPicPr>
            <a:picLocks noChangeAspect="1"/>
          </p:cNvPicPr>
          <p:nvPr/>
        </p:nvPicPr>
        <p:blipFill>
          <a:blip r:embed="rId3"/>
          <a:stretch>
            <a:fillRect/>
          </a:stretch>
        </p:blipFill>
        <p:spPr>
          <a:xfrm>
            <a:off x="1066800" y="2794531"/>
            <a:ext cx="7239000" cy="1663169"/>
          </a:xfrm>
          <a:prstGeom prst="rect">
            <a:avLst/>
          </a:prstGeom>
        </p:spPr>
      </p:pic>
      <p:sp>
        <p:nvSpPr>
          <p:cNvPr id="17" name="Oval 16">
            <a:extLst>
              <a:ext uri="{FF2B5EF4-FFF2-40B4-BE49-F238E27FC236}">
                <a16:creationId xmlns:a16="http://schemas.microsoft.com/office/drawing/2014/main" id="{528510B0-CE14-47C6-B704-C4A49F96A175}"/>
              </a:ext>
            </a:extLst>
          </p:cNvPr>
          <p:cNvSpPr/>
          <p:nvPr/>
        </p:nvSpPr>
        <p:spPr>
          <a:xfrm>
            <a:off x="4648200" y="3886200"/>
            <a:ext cx="734015" cy="38777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08131C6A-E6E3-481C-9503-3A118EE668F7}"/>
              </a:ext>
            </a:extLst>
          </p:cNvPr>
          <p:cNvCxnSpPr>
            <a:cxnSpLocks/>
          </p:cNvCxnSpPr>
          <p:nvPr/>
        </p:nvCxnSpPr>
        <p:spPr>
          <a:xfrm flipH="1">
            <a:off x="4750987" y="4273977"/>
            <a:ext cx="324559" cy="138845"/>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pic>
        <p:nvPicPr>
          <p:cNvPr id="4" name="Picture 3">
            <a:extLst>
              <a:ext uri="{FF2B5EF4-FFF2-40B4-BE49-F238E27FC236}">
                <a16:creationId xmlns:a16="http://schemas.microsoft.com/office/drawing/2014/main" id="{1669247A-0316-48D8-A6CE-4AD7DF1B0EF9}"/>
              </a:ext>
            </a:extLst>
          </p:cNvPr>
          <p:cNvPicPr>
            <a:picLocks noChangeAspect="1"/>
          </p:cNvPicPr>
          <p:nvPr/>
        </p:nvPicPr>
        <p:blipFill>
          <a:blip r:embed="rId4"/>
          <a:stretch>
            <a:fillRect/>
          </a:stretch>
        </p:blipFill>
        <p:spPr>
          <a:xfrm>
            <a:off x="457200" y="2217851"/>
            <a:ext cx="8229600" cy="3275642"/>
          </a:xfrm>
          <a:prstGeom prst="rect">
            <a:avLst/>
          </a:prstGeom>
        </p:spPr>
      </p:pic>
      <p:sp>
        <p:nvSpPr>
          <p:cNvPr id="2" name="Title 1"/>
          <p:cNvSpPr>
            <a:spLocks noGrp="1"/>
          </p:cNvSpPr>
          <p:nvPr>
            <p:ph type="title"/>
          </p:nvPr>
        </p:nvSpPr>
        <p:spPr>
          <a:xfrm>
            <a:off x="1981200" y="381000"/>
            <a:ext cx="5410200" cy="553998"/>
          </a:xfrm>
        </p:spPr>
        <p:txBody>
          <a:bodyPr/>
          <a:lstStyle/>
          <a:p>
            <a:pPr algn="ctr"/>
            <a:r>
              <a:rPr lang="en-US" sz="4000" dirty="0"/>
              <a:t>PRACTICE REQUISITON</a:t>
            </a:r>
          </a:p>
        </p:txBody>
      </p:sp>
      <p:sp>
        <p:nvSpPr>
          <p:cNvPr id="21" name="Rectangle 20">
            <a:extLst>
              <a:ext uri="{FF2B5EF4-FFF2-40B4-BE49-F238E27FC236}">
                <a16:creationId xmlns:a16="http://schemas.microsoft.com/office/drawing/2014/main" id="{BCFD84FC-C415-44FB-A8C8-4AEB97C82B31}"/>
              </a:ext>
            </a:extLst>
          </p:cNvPr>
          <p:cNvSpPr/>
          <p:nvPr/>
        </p:nvSpPr>
        <p:spPr>
          <a:xfrm>
            <a:off x="152400" y="834245"/>
            <a:ext cx="8915400" cy="1351588"/>
          </a:xfrm>
          <a:prstGeom prst="rect">
            <a:avLst/>
          </a:prstGeom>
        </p:spPr>
        <p:txBody>
          <a:bodyPr wrap="square">
            <a:spAutoFit/>
          </a:bodyPr>
          <a:lstStyle/>
          <a:p>
            <a:pPr>
              <a:lnSpc>
                <a:spcPct val="150000"/>
              </a:lnSpc>
            </a:pPr>
            <a:r>
              <a:rPr lang="en-US" sz="1400" dirty="0"/>
              <a:t>The ROUTE LOG tab may or may not be populated.  If you save your document, it will populate.</a:t>
            </a:r>
          </a:p>
          <a:p>
            <a:pPr>
              <a:lnSpc>
                <a:spcPct val="150000"/>
              </a:lnSpc>
            </a:pPr>
            <a:r>
              <a:rPr lang="en-US" sz="1400" dirty="0"/>
              <a:t>You can see who is listed next in the routing and what Action is needed.</a:t>
            </a:r>
          </a:p>
          <a:p>
            <a:pPr>
              <a:lnSpc>
                <a:spcPct val="150000"/>
              </a:lnSpc>
            </a:pPr>
            <a:r>
              <a:rPr lang="en-US" sz="1400" dirty="0"/>
              <a:t> If you have a group, you can click on the group to see the name of individuals within the group who can take the shown action (click on “close” to go back).</a:t>
            </a:r>
          </a:p>
        </p:txBody>
      </p:sp>
      <p:cxnSp>
        <p:nvCxnSpPr>
          <p:cNvPr id="12" name="Straight Arrow Connector 11">
            <a:extLst>
              <a:ext uri="{FF2B5EF4-FFF2-40B4-BE49-F238E27FC236}">
                <a16:creationId xmlns:a16="http://schemas.microsoft.com/office/drawing/2014/main" id="{EA74DFAB-9BC0-4D5A-960F-F5DA7A357378}"/>
              </a:ext>
            </a:extLst>
          </p:cNvPr>
          <p:cNvCxnSpPr>
            <a:cxnSpLocks/>
          </p:cNvCxnSpPr>
          <p:nvPr/>
        </p:nvCxnSpPr>
        <p:spPr>
          <a:xfrm flipH="1">
            <a:off x="2375250" y="4572000"/>
            <a:ext cx="324559" cy="138845"/>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
        <p:nvSpPr>
          <p:cNvPr id="14" name="Oval 13">
            <a:extLst>
              <a:ext uri="{FF2B5EF4-FFF2-40B4-BE49-F238E27FC236}">
                <a16:creationId xmlns:a16="http://schemas.microsoft.com/office/drawing/2014/main" id="{D954592C-BFD7-4DB6-9760-7DEAC8DCA4A8}"/>
              </a:ext>
            </a:extLst>
          </p:cNvPr>
          <p:cNvSpPr/>
          <p:nvPr/>
        </p:nvSpPr>
        <p:spPr>
          <a:xfrm>
            <a:off x="1905000" y="4343400"/>
            <a:ext cx="917667" cy="115009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0C04341-ABF6-4A75-9099-EA0D990D923E}"/>
              </a:ext>
            </a:extLst>
          </p:cNvPr>
          <p:cNvSpPr/>
          <p:nvPr/>
        </p:nvSpPr>
        <p:spPr>
          <a:xfrm>
            <a:off x="1139733" y="4343400"/>
            <a:ext cx="841467" cy="115009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01560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4"/>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4" grpId="0" animBg="1"/>
      <p:bldP spid="1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C54184-0298-47EA-BFF6-293D2833EC80}"/>
              </a:ext>
            </a:extLst>
          </p:cNvPr>
          <p:cNvPicPr>
            <a:picLocks noChangeAspect="1"/>
          </p:cNvPicPr>
          <p:nvPr/>
        </p:nvPicPr>
        <p:blipFill>
          <a:blip r:embed="rId3"/>
          <a:stretch>
            <a:fillRect/>
          </a:stretch>
        </p:blipFill>
        <p:spPr>
          <a:xfrm>
            <a:off x="1614487" y="4987024"/>
            <a:ext cx="5991225" cy="571500"/>
          </a:xfrm>
          <a:prstGeom prst="rect">
            <a:avLst/>
          </a:prstGeom>
        </p:spPr>
      </p:pic>
      <p:sp>
        <p:nvSpPr>
          <p:cNvPr id="2" name="Title 1"/>
          <p:cNvSpPr>
            <a:spLocks noGrp="1"/>
          </p:cNvSpPr>
          <p:nvPr>
            <p:ph type="title"/>
          </p:nvPr>
        </p:nvSpPr>
        <p:spPr>
          <a:xfrm>
            <a:off x="1981200" y="381000"/>
            <a:ext cx="5410200" cy="553998"/>
          </a:xfrm>
        </p:spPr>
        <p:txBody>
          <a:bodyPr/>
          <a:lstStyle/>
          <a:p>
            <a:pPr algn="ctr"/>
            <a:r>
              <a:rPr lang="en-US" sz="4000" dirty="0"/>
              <a:t>PRACTICE REQUISITON</a:t>
            </a:r>
          </a:p>
        </p:txBody>
      </p:sp>
      <p:sp>
        <p:nvSpPr>
          <p:cNvPr id="21" name="Rectangle 20">
            <a:extLst>
              <a:ext uri="{FF2B5EF4-FFF2-40B4-BE49-F238E27FC236}">
                <a16:creationId xmlns:a16="http://schemas.microsoft.com/office/drawing/2014/main" id="{BCFD84FC-C415-44FB-A8C8-4AEB97C82B31}"/>
              </a:ext>
            </a:extLst>
          </p:cNvPr>
          <p:cNvSpPr/>
          <p:nvPr/>
        </p:nvSpPr>
        <p:spPr>
          <a:xfrm>
            <a:off x="152400" y="928387"/>
            <a:ext cx="8915400" cy="3936912"/>
          </a:xfrm>
          <a:prstGeom prst="rect">
            <a:avLst/>
          </a:prstGeom>
        </p:spPr>
        <p:txBody>
          <a:bodyPr wrap="square">
            <a:spAutoFit/>
          </a:bodyPr>
          <a:lstStyle/>
          <a:p>
            <a:pPr>
              <a:lnSpc>
                <a:spcPct val="150000"/>
              </a:lnSpc>
            </a:pPr>
            <a:r>
              <a:rPr lang="en-US" sz="1400" dirty="0"/>
              <a:t>You will then have the following options:</a:t>
            </a:r>
          </a:p>
          <a:p>
            <a:pPr>
              <a:lnSpc>
                <a:spcPct val="150000"/>
              </a:lnSpc>
            </a:pPr>
            <a:r>
              <a:rPr lang="en-US" sz="1400" dirty="0"/>
              <a:t>Calculate: This will populate the line item monetary values.</a:t>
            </a:r>
          </a:p>
          <a:p>
            <a:pPr>
              <a:lnSpc>
                <a:spcPct val="150000"/>
              </a:lnSpc>
            </a:pPr>
            <a:r>
              <a:rPr lang="en-US" sz="1400" dirty="0"/>
              <a:t>Submit: This will submit your document (if you have any errors, you will get an error message).</a:t>
            </a:r>
          </a:p>
          <a:p>
            <a:pPr>
              <a:lnSpc>
                <a:spcPct val="150000"/>
              </a:lnSpc>
            </a:pPr>
            <a:r>
              <a:rPr lang="en-US" sz="1400" dirty="0"/>
              <a:t>Save: This will save your document.  You can find it again in your action list to complete it.</a:t>
            </a:r>
          </a:p>
          <a:p>
            <a:pPr>
              <a:lnSpc>
                <a:spcPct val="150000"/>
              </a:lnSpc>
            </a:pPr>
            <a:r>
              <a:rPr lang="en-US" sz="1400" dirty="0"/>
              <a:t>Reload: This will revert back to the last entered information.  If you saved your document, it will only revert back to information at that point in time.</a:t>
            </a:r>
          </a:p>
          <a:p>
            <a:pPr>
              <a:lnSpc>
                <a:spcPct val="150000"/>
              </a:lnSpc>
            </a:pPr>
            <a:r>
              <a:rPr lang="en-US" sz="1400" dirty="0"/>
              <a:t>Close: This will close your document (you will be asked if you want to save it before you close it).</a:t>
            </a:r>
          </a:p>
          <a:p>
            <a:pPr>
              <a:lnSpc>
                <a:spcPct val="150000"/>
              </a:lnSpc>
            </a:pPr>
            <a:r>
              <a:rPr lang="en-US" sz="1400" dirty="0"/>
              <a:t>Cancel: This will cancel your document.</a:t>
            </a:r>
          </a:p>
          <a:p>
            <a:pPr>
              <a:lnSpc>
                <a:spcPct val="150000"/>
              </a:lnSpc>
            </a:pPr>
            <a:r>
              <a:rPr lang="en-US" sz="1400" dirty="0"/>
              <a:t>Copy: This will copy your document with the exception of the Capital Asset tab. NOTE: If you used Shop Catalog, this is not available. Also, if your document was disapproved, once you have acknowledged it, you can do a search to find it and copy it so you don’t have to reenter information.</a:t>
            </a:r>
          </a:p>
          <a:p>
            <a:pPr>
              <a:lnSpc>
                <a:spcPct val="150000"/>
              </a:lnSpc>
            </a:pPr>
            <a:endParaRPr lang="en-US" sz="1400" dirty="0"/>
          </a:p>
        </p:txBody>
      </p:sp>
      <p:sp>
        <p:nvSpPr>
          <p:cNvPr id="11" name="Oval 10">
            <a:extLst>
              <a:ext uri="{FF2B5EF4-FFF2-40B4-BE49-F238E27FC236}">
                <a16:creationId xmlns:a16="http://schemas.microsoft.com/office/drawing/2014/main" id="{679FA4DD-3ACA-4CB7-96B2-D9B77466D8C8}"/>
              </a:ext>
            </a:extLst>
          </p:cNvPr>
          <p:cNvSpPr/>
          <p:nvPr/>
        </p:nvSpPr>
        <p:spPr>
          <a:xfrm>
            <a:off x="1828800" y="5164172"/>
            <a:ext cx="838201" cy="34543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60ECBAE-383B-466C-8B9C-623F76DED90F}"/>
              </a:ext>
            </a:extLst>
          </p:cNvPr>
          <p:cNvSpPr/>
          <p:nvPr/>
        </p:nvSpPr>
        <p:spPr>
          <a:xfrm>
            <a:off x="2756876" y="5156270"/>
            <a:ext cx="838201" cy="34543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4EEA459-D7FA-4D89-A33D-2F011A5217B0}"/>
              </a:ext>
            </a:extLst>
          </p:cNvPr>
          <p:cNvSpPr/>
          <p:nvPr/>
        </p:nvSpPr>
        <p:spPr>
          <a:xfrm>
            <a:off x="4343400" y="5162738"/>
            <a:ext cx="703206" cy="33896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DD033F3-C24D-436F-BE44-CDD27D92E581}"/>
              </a:ext>
            </a:extLst>
          </p:cNvPr>
          <p:cNvSpPr/>
          <p:nvPr/>
        </p:nvSpPr>
        <p:spPr>
          <a:xfrm>
            <a:off x="5181600" y="5164172"/>
            <a:ext cx="658702" cy="34543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90884CA-A817-49B0-B8B6-CAFF87EB35B0}"/>
              </a:ext>
            </a:extLst>
          </p:cNvPr>
          <p:cNvSpPr/>
          <p:nvPr/>
        </p:nvSpPr>
        <p:spPr>
          <a:xfrm>
            <a:off x="5884806" y="5164171"/>
            <a:ext cx="838201" cy="33896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AF04FBB-6443-4DF5-93EE-82E1DC6325B4}"/>
              </a:ext>
            </a:extLst>
          </p:cNvPr>
          <p:cNvSpPr/>
          <p:nvPr/>
        </p:nvSpPr>
        <p:spPr>
          <a:xfrm>
            <a:off x="6723007" y="5164172"/>
            <a:ext cx="838201" cy="34543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D4A33C0-16A4-4FDE-B56B-BC2A37C3F708}"/>
              </a:ext>
            </a:extLst>
          </p:cNvPr>
          <p:cNvSpPr/>
          <p:nvPr/>
        </p:nvSpPr>
        <p:spPr>
          <a:xfrm>
            <a:off x="3640193" y="5162737"/>
            <a:ext cx="658702" cy="31775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47903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xEl>
                                              <p:pRg st="5" end="5"/>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
                                            <p:txEl>
                                              <p:pRg st="6" end="6"/>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
                                            <p:txEl>
                                              <p:pRg st="7" end="7"/>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F79879E-E77F-448B-8520-22D96A9899EC}"/>
              </a:ext>
            </a:extLst>
          </p:cNvPr>
          <p:cNvPicPr>
            <a:picLocks noChangeAspect="1"/>
          </p:cNvPicPr>
          <p:nvPr/>
        </p:nvPicPr>
        <p:blipFill>
          <a:blip r:embed="rId3"/>
          <a:stretch>
            <a:fillRect/>
          </a:stretch>
        </p:blipFill>
        <p:spPr>
          <a:xfrm>
            <a:off x="542347" y="2858873"/>
            <a:ext cx="8211703" cy="1140254"/>
          </a:xfrm>
          <a:prstGeom prst="rect">
            <a:avLst/>
          </a:prstGeom>
        </p:spPr>
      </p:pic>
      <p:sp>
        <p:nvSpPr>
          <p:cNvPr id="2" name="Title 1"/>
          <p:cNvSpPr>
            <a:spLocks noGrp="1"/>
          </p:cNvSpPr>
          <p:nvPr>
            <p:ph type="title"/>
          </p:nvPr>
        </p:nvSpPr>
        <p:spPr>
          <a:xfrm>
            <a:off x="2751888" y="361407"/>
            <a:ext cx="3421649" cy="600470"/>
          </a:xfrm>
        </p:spPr>
        <p:txBody>
          <a:bodyPr>
            <a:normAutofit/>
          </a:bodyPr>
          <a:lstStyle/>
          <a:p>
            <a:pPr algn="l"/>
            <a:r>
              <a:rPr lang="en-US" sz="3600" dirty="0">
                <a:solidFill>
                  <a:srgbClr val="FFFF00"/>
                </a:solidFill>
              </a:rPr>
              <a:t> MAKING CHANGES</a:t>
            </a:r>
          </a:p>
        </p:txBody>
      </p:sp>
      <p:sp>
        <p:nvSpPr>
          <p:cNvPr id="4" name="Rectangle 3"/>
          <p:cNvSpPr/>
          <p:nvPr/>
        </p:nvSpPr>
        <p:spPr>
          <a:xfrm>
            <a:off x="248403" y="961877"/>
            <a:ext cx="8839199" cy="1754326"/>
          </a:xfrm>
          <a:prstGeom prst="rect">
            <a:avLst/>
          </a:prstGeom>
        </p:spPr>
        <p:txBody>
          <a:bodyPr wrap="square">
            <a:spAutoFit/>
          </a:bodyPr>
          <a:lstStyle/>
          <a:p>
            <a:r>
              <a:rPr lang="en-US" dirty="0"/>
              <a:t>Before making any changes, it is important to know how changes will affect the CAPITAL ASSET tab and the ACCOUNT SUMMARY tab.</a:t>
            </a:r>
          </a:p>
          <a:p>
            <a:endParaRPr lang="en-US" dirty="0"/>
          </a:p>
          <a:p>
            <a:r>
              <a:rPr lang="en-US" dirty="0"/>
              <a:t>There are two buttons available on the CAPITAL ASSET tab:</a:t>
            </a:r>
          </a:p>
          <a:p>
            <a:pPr marL="285750" indent="-285750">
              <a:buFont typeface="Arial" panose="020B0604020202020204" pitchFamily="34" charset="0"/>
              <a:buChar char="•"/>
            </a:pPr>
            <a:r>
              <a:rPr lang="en-US" dirty="0"/>
              <a:t>Change</a:t>
            </a:r>
          </a:p>
          <a:p>
            <a:pPr marL="285750" indent="-285750">
              <a:buFont typeface="Arial" panose="020B0604020202020204" pitchFamily="34" charset="0"/>
              <a:buChar char="•"/>
            </a:pPr>
            <a:r>
              <a:rPr lang="en-US" dirty="0"/>
              <a:t>Update View</a:t>
            </a:r>
          </a:p>
        </p:txBody>
      </p:sp>
      <p:sp>
        <p:nvSpPr>
          <p:cNvPr id="11" name="Oval 10"/>
          <p:cNvSpPr/>
          <p:nvPr/>
        </p:nvSpPr>
        <p:spPr>
          <a:xfrm>
            <a:off x="2286000" y="3733800"/>
            <a:ext cx="381000" cy="18409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052475B-B9E3-4482-BCE9-00671CF37090}"/>
              </a:ext>
            </a:extLst>
          </p:cNvPr>
          <p:cNvSpPr/>
          <p:nvPr/>
        </p:nvSpPr>
        <p:spPr>
          <a:xfrm>
            <a:off x="2667000" y="3733800"/>
            <a:ext cx="597708" cy="18409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A328E4-0AC2-44C7-B9A7-4E44003BB531}"/>
              </a:ext>
            </a:extLst>
          </p:cNvPr>
          <p:cNvSpPr/>
          <p:nvPr/>
        </p:nvSpPr>
        <p:spPr>
          <a:xfrm>
            <a:off x="228600" y="1143000"/>
            <a:ext cx="8839199" cy="646331"/>
          </a:xfrm>
          <a:prstGeom prst="rect">
            <a:avLst/>
          </a:prstGeom>
        </p:spPr>
        <p:txBody>
          <a:bodyPr wrap="square">
            <a:spAutoFit/>
          </a:bodyPr>
          <a:lstStyle/>
          <a:p>
            <a:endParaRPr lang="en-US" dirty="0"/>
          </a:p>
          <a:p>
            <a:endParaRPr lang="en-US" dirty="0"/>
          </a:p>
        </p:txBody>
      </p:sp>
      <p:sp>
        <p:nvSpPr>
          <p:cNvPr id="14" name="Rectangle 13">
            <a:extLst>
              <a:ext uri="{FF2B5EF4-FFF2-40B4-BE49-F238E27FC236}">
                <a16:creationId xmlns:a16="http://schemas.microsoft.com/office/drawing/2014/main" id="{877AE961-9915-4293-9452-7010B783AE68}"/>
              </a:ext>
            </a:extLst>
          </p:cNvPr>
          <p:cNvSpPr/>
          <p:nvPr/>
        </p:nvSpPr>
        <p:spPr>
          <a:xfrm>
            <a:off x="346699" y="4095936"/>
            <a:ext cx="8377680" cy="2554545"/>
          </a:xfrm>
          <a:prstGeom prst="rect">
            <a:avLst/>
          </a:prstGeom>
        </p:spPr>
        <p:txBody>
          <a:bodyPr wrap="square">
            <a:spAutoFit/>
          </a:bodyPr>
          <a:lstStyle/>
          <a:p>
            <a:r>
              <a:rPr lang="en-US" sz="1600" dirty="0"/>
              <a:t>“Update View” should be used whenever:</a:t>
            </a:r>
          </a:p>
          <a:p>
            <a:endParaRPr lang="en-US" sz="1600" dirty="0"/>
          </a:p>
          <a:p>
            <a:pPr marL="285750" indent="-285750">
              <a:buFont typeface="Arial" panose="020B0604020202020204" pitchFamily="34" charset="0"/>
              <a:buChar char="•"/>
            </a:pPr>
            <a:r>
              <a:rPr lang="en-US" sz="1600" dirty="0"/>
              <a:t>Changing an object code from non-cap to cap (need to bring the line in).</a:t>
            </a:r>
          </a:p>
          <a:p>
            <a:pPr marL="285750" indent="-285750">
              <a:buFont typeface="Arial" panose="020B0604020202020204" pitchFamily="34" charset="0"/>
              <a:buChar char="•"/>
            </a:pPr>
            <a:r>
              <a:rPr lang="en-US" sz="1600" dirty="0"/>
              <a:t>Changing an account number that is tied to a capital asset object code.</a:t>
            </a:r>
          </a:p>
          <a:p>
            <a:pPr marL="285750" indent="-285750">
              <a:buFont typeface="Arial" panose="020B0604020202020204" pitchFamily="34" charset="0"/>
              <a:buChar char="•"/>
            </a:pPr>
            <a:r>
              <a:rPr lang="en-US" sz="1600" dirty="0"/>
              <a:t>Changing quantities on a capital asset object code line item.</a:t>
            </a:r>
          </a:p>
          <a:p>
            <a:pPr marL="285750" indent="-285750">
              <a:buFont typeface="Arial" panose="020B0604020202020204" pitchFamily="34" charset="0"/>
              <a:buChar char="•"/>
            </a:pPr>
            <a:r>
              <a:rPr lang="en-US" sz="1600" dirty="0"/>
              <a:t>Changing the description on a capital asset line item.</a:t>
            </a:r>
          </a:p>
          <a:p>
            <a:pPr marL="285750" indent="-285750">
              <a:buFont typeface="Arial" panose="020B0604020202020204" pitchFamily="34" charset="0"/>
              <a:buChar char="•"/>
            </a:pPr>
            <a:r>
              <a:rPr lang="en-US" sz="1600" dirty="0"/>
              <a:t>Changing an amount on a capital asset line item.</a:t>
            </a:r>
          </a:p>
          <a:p>
            <a:pPr marL="285750" indent="-285750">
              <a:buFont typeface="Arial" panose="020B0604020202020204" pitchFamily="34" charset="0"/>
              <a:buChar char="•"/>
            </a:pPr>
            <a:endParaRPr lang="en-US" sz="1600" dirty="0"/>
          </a:p>
          <a:p>
            <a:r>
              <a:rPr lang="en-US" sz="1600" dirty="0"/>
              <a:t>NOTE: Any time you make changes and </a:t>
            </a:r>
            <a:r>
              <a:rPr lang="en-US" sz="1600" i="1" dirty="0"/>
              <a:t>before</a:t>
            </a:r>
            <a:r>
              <a:rPr lang="en-US" sz="1600" dirty="0"/>
              <a:t> you have saved your document, you may always click on “reload” at the bottom of your document to start over with your changes.</a:t>
            </a:r>
          </a:p>
        </p:txBody>
      </p:sp>
    </p:spTree>
    <p:extLst>
      <p:ext uri="{BB962C8B-B14F-4D97-AF65-F5344CB8AC3E}">
        <p14:creationId xmlns:p14="http://schemas.microsoft.com/office/powerpoint/2010/main" val="34676760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9"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91BAD8E-D2C8-4766-937D-4120DFCEDC35}"/>
              </a:ext>
            </a:extLst>
          </p:cNvPr>
          <p:cNvPicPr>
            <a:picLocks noChangeAspect="1"/>
          </p:cNvPicPr>
          <p:nvPr/>
        </p:nvPicPr>
        <p:blipFill>
          <a:blip r:embed="rId3"/>
          <a:stretch>
            <a:fillRect/>
          </a:stretch>
        </p:blipFill>
        <p:spPr>
          <a:xfrm>
            <a:off x="2392430" y="3235768"/>
            <a:ext cx="4140564" cy="2088411"/>
          </a:xfrm>
          <a:prstGeom prst="rect">
            <a:avLst/>
          </a:prstGeom>
        </p:spPr>
      </p:pic>
      <p:sp>
        <p:nvSpPr>
          <p:cNvPr id="9" name="Oval 8">
            <a:extLst>
              <a:ext uri="{FF2B5EF4-FFF2-40B4-BE49-F238E27FC236}">
                <a16:creationId xmlns:a16="http://schemas.microsoft.com/office/drawing/2014/main" id="{1BE55CB1-D432-4F3A-8B17-34AB8A0A8D9E}"/>
              </a:ext>
            </a:extLst>
          </p:cNvPr>
          <p:cNvSpPr/>
          <p:nvPr/>
        </p:nvSpPr>
        <p:spPr>
          <a:xfrm>
            <a:off x="4953000" y="4759768"/>
            <a:ext cx="1371600" cy="56441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F5B90B95-1F46-4568-ABB7-7A7E97E16B60}"/>
              </a:ext>
            </a:extLst>
          </p:cNvPr>
          <p:cNvCxnSpPr>
            <a:cxnSpLocks/>
          </p:cNvCxnSpPr>
          <p:nvPr/>
        </p:nvCxnSpPr>
        <p:spPr>
          <a:xfrm flipH="1">
            <a:off x="6286874" y="4386381"/>
            <a:ext cx="358072" cy="151657"/>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
        <p:nvSpPr>
          <p:cNvPr id="2" name="Title 1"/>
          <p:cNvSpPr>
            <a:spLocks noGrp="1"/>
          </p:cNvSpPr>
          <p:nvPr>
            <p:ph type="title"/>
          </p:nvPr>
        </p:nvSpPr>
        <p:spPr>
          <a:xfrm>
            <a:off x="2751888" y="361407"/>
            <a:ext cx="3421649" cy="600470"/>
          </a:xfrm>
        </p:spPr>
        <p:txBody>
          <a:bodyPr>
            <a:normAutofit/>
          </a:bodyPr>
          <a:lstStyle/>
          <a:p>
            <a:pPr algn="l"/>
            <a:r>
              <a:rPr lang="en-US" sz="3600" dirty="0">
                <a:solidFill>
                  <a:srgbClr val="FFFF00"/>
                </a:solidFill>
              </a:rPr>
              <a:t> MAKING CHANGES</a:t>
            </a:r>
          </a:p>
        </p:txBody>
      </p:sp>
      <p:sp>
        <p:nvSpPr>
          <p:cNvPr id="4" name="Rectangle 3"/>
          <p:cNvSpPr/>
          <p:nvPr/>
        </p:nvSpPr>
        <p:spPr>
          <a:xfrm>
            <a:off x="152400" y="894524"/>
            <a:ext cx="8839199" cy="1477328"/>
          </a:xfrm>
          <a:prstGeom prst="rect">
            <a:avLst/>
          </a:prstGeom>
        </p:spPr>
        <p:txBody>
          <a:bodyPr wrap="square">
            <a:spAutoFit/>
          </a:bodyPr>
          <a:lstStyle/>
          <a:p>
            <a:r>
              <a:rPr lang="en-US" dirty="0"/>
              <a:t>“Change” should be used whenever:</a:t>
            </a:r>
          </a:p>
          <a:p>
            <a:endParaRPr lang="en-US" dirty="0"/>
          </a:p>
          <a:p>
            <a:pPr marL="285750" indent="-285750">
              <a:buFont typeface="Arial" panose="020B0604020202020204" pitchFamily="34" charset="0"/>
              <a:buChar char="•"/>
            </a:pPr>
            <a:r>
              <a:rPr lang="en-US" dirty="0"/>
              <a:t>Changing an object code from capital to non-capital</a:t>
            </a:r>
          </a:p>
          <a:p>
            <a:pPr marL="285750" indent="-285750">
              <a:buFont typeface="Arial" panose="020B0604020202020204" pitchFamily="34" charset="0"/>
              <a:buChar char="•"/>
            </a:pPr>
            <a:r>
              <a:rPr lang="en-US" dirty="0"/>
              <a:t>The change requires the Capital Asset System Type to be changed</a:t>
            </a:r>
          </a:p>
          <a:p>
            <a:pPr marL="285750" indent="-285750">
              <a:buFont typeface="Arial" panose="020B0604020202020204" pitchFamily="34" charset="0"/>
              <a:buChar char="•"/>
            </a:pPr>
            <a:r>
              <a:rPr lang="en-US" dirty="0"/>
              <a:t>The change requires the Capital Asset System State to be changed.</a:t>
            </a:r>
          </a:p>
        </p:txBody>
      </p:sp>
      <p:pic>
        <p:nvPicPr>
          <p:cNvPr id="5" name="Picture 4">
            <a:extLst>
              <a:ext uri="{FF2B5EF4-FFF2-40B4-BE49-F238E27FC236}">
                <a16:creationId xmlns:a16="http://schemas.microsoft.com/office/drawing/2014/main" id="{8CC547EB-916A-42C2-90E7-266A98AAD9F5}"/>
              </a:ext>
            </a:extLst>
          </p:cNvPr>
          <p:cNvPicPr>
            <a:picLocks noChangeAspect="1"/>
          </p:cNvPicPr>
          <p:nvPr/>
        </p:nvPicPr>
        <p:blipFill>
          <a:blip r:embed="rId4"/>
          <a:stretch>
            <a:fillRect/>
          </a:stretch>
        </p:blipFill>
        <p:spPr>
          <a:xfrm>
            <a:off x="2073442" y="3050936"/>
            <a:ext cx="4997116" cy="2455479"/>
          </a:xfrm>
          <a:prstGeom prst="rect">
            <a:avLst/>
          </a:prstGeom>
        </p:spPr>
      </p:pic>
      <p:cxnSp>
        <p:nvCxnSpPr>
          <p:cNvPr id="6" name="Straight Arrow Connector 5">
            <a:extLst>
              <a:ext uri="{FF2B5EF4-FFF2-40B4-BE49-F238E27FC236}">
                <a16:creationId xmlns:a16="http://schemas.microsoft.com/office/drawing/2014/main" id="{BDAC9F18-1601-4DB6-9972-3A73E3CBE344}"/>
              </a:ext>
            </a:extLst>
          </p:cNvPr>
          <p:cNvCxnSpPr>
            <a:cxnSpLocks/>
          </p:cNvCxnSpPr>
          <p:nvPr/>
        </p:nvCxnSpPr>
        <p:spPr>
          <a:xfrm flipH="1">
            <a:off x="6477723" y="4127019"/>
            <a:ext cx="358072" cy="151657"/>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
        <p:nvSpPr>
          <p:cNvPr id="7" name="Oval 6">
            <a:extLst>
              <a:ext uri="{FF2B5EF4-FFF2-40B4-BE49-F238E27FC236}">
                <a16:creationId xmlns:a16="http://schemas.microsoft.com/office/drawing/2014/main" id="{C0D452A7-578A-45F9-B916-D532DE629E17}"/>
              </a:ext>
            </a:extLst>
          </p:cNvPr>
          <p:cNvSpPr/>
          <p:nvPr/>
        </p:nvSpPr>
        <p:spPr>
          <a:xfrm>
            <a:off x="5081191" y="4645743"/>
            <a:ext cx="1371600" cy="84529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23845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5"/>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77828-669E-498C-949F-B50003DB9EFC}"/>
              </a:ext>
            </a:extLst>
          </p:cNvPr>
          <p:cNvSpPr>
            <a:spLocks noGrp="1"/>
          </p:cNvSpPr>
          <p:nvPr>
            <p:ph type="title"/>
          </p:nvPr>
        </p:nvSpPr>
        <p:spPr>
          <a:xfrm>
            <a:off x="381000" y="381000"/>
            <a:ext cx="8382000" cy="664797"/>
          </a:xfrm>
        </p:spPr>
        <p:txBody>
          <a:bodyPr/>
          <a:lstStyle/>
          <a:p>
            <a:pPr algn="ctr"/>
            <a:r>
              <a:rPr lang="en-US" dirty="0"/>
              <a:t>ASSET VALUE</a:t>
            </a:r>
          </a:p>
        </p:txBody>
      </p:sp>
      <p:sp>
        <p:nvSpPr>
          <p:cNvPr id="3" name="Content Placeholder 2">
            <a:extLst>
              <a:ext uri="{FF2B5EF4-FFF2-40B4-BE49-F238E27FC236}">
                <a16:creationId xmlns:a16="http://schemas.microsoft.com/office/drawing/2014/main" id="{D8307FCB-0851-4ED1-8B26-7EBE31B4E433}"/>
              </a:ext>
            </a:extLst>
          </p:cNvPr>
          <p:cNvSpPr>
            <a:spLocks noGrp="1"/>
          </p:cNvSpPr>
          <p:nvPr>
            <p:ph idx="1"/>
          </p:nvPr>
        </p:nvSpPr>
        <p:spPr>
          <a:xfrm>
            <a:off x="381000" y="1676400"/>
            <a:ext cx="8382000" cy="2954655"/>
          </a:xfrm>
        </p:spPr>
        <p:txBody>
          <a:bodyPr/>
          <a:lstStyle/>
          <a:p>
            <a:pPr lvl="0"/>
            <a:r>
              <a:rPr lang="en-US" dirty="0"/>
              <a:t>Assets are recorded net of cash and other earned discounts.</a:t>
            </a:r>
          </a:p>
          <a:p>
            <a:pPr lvl="0"/>
            <a:endParaRPr lang="en-US" dirty="0"/>
          </a:p>
          <a:p>
            <a:pPr lvl="0"/>
            <a:r>
              <a:rPr lang="en-US" dirty="0"/>
              <a:t>In addition, a trade-in allowance can result in the reduction of the acquisition value.</a:t>
            </a:r>
          </a:p>
          <a:p>
            <a:pPr marL="0" indent="0">
              <a:buNone/>
            </a:pPr>
            <a:endParaRPr lang="en-US" dirty="0"/>
          </a:p>
        </p:txBody>
      </p:sp>
    </p:spTree>
    <p:extLst>
      <p:ext uri="{BB962C8B-B14F-4D97-AF65-F5344CB8AC3E}">
        <p14:creationId xmlns:p14="http://schemas.microsoft.com/office/powerpoint/2010/main" val="8738455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DD101D-7B4E-4EB2-AFD9-A6F56132EED8}"/>
              </a:ext>
            </a:extLst>
          </p:cNvPr>
          <p:cNvPicPr>
            <a:picLocks noChangeAspect="1"/>
          </p:cNvPicPr>
          <p:nvPr/>
        </p:nvPicPr>
        <p:blipFill>
          <a:blip r:embed="rId3"/>
          <a:stretch>
            <a:fillRect/>
          </a:stretch>
        </p:blipFill>
        <p:spPr>
          <a:xfrm>
            <a:off x="359889" y="2317039"/>
            <a:ext cx="8424222" cy="2047321"/>
          </a:xfrm>
          <a:prstGeom prst="rect">
            <a:avLst/>
          </a:prstGeom>
        </p:spPr>
      </p:pic>
      <p:sp>
        <p:nvSpPr>
          <p:cNvPr id="2" name="Title 1"/>
          <p:cNvSpPr>
            <a:spLocks noGrp="1"/>
          </p:cNvSpPr>
          <p:nvPr>
            <p:ph type="title"/>
          </p:nvPr>
        </p:nvSpPr>
        <p:spPr>
          <a:xfrm>
            <a:off x="2751888" y="361407"/>
            <a:ext cx="3421649" cy="600470"/>
          </a:xfrm>
        </p:spPr>
        <p:txBody>
          <a:bodyPr>
            <a:normAutofit/>
          </a:bodyPr>
          <a:lstStyle/>
          <a:p>
            <a:pPr algn="l"/>
            <a:r>
              <a:rPr lang="en-US" sz="3600" dirty="0">
                <a:solidFill>
                  <a:srgbClr val="FFFF00"/>
                </a:solidFill>
              </a:rPr>
              <a:t> MAKING CHANGES</a:t>
            </a:r>
          </a:p>
        </p:txBody>
      </p:sp>
      <p:sp>
        <p:nvSpPr>
          <p:cNvPr id="4" name="Rectangle 3"/>
          <p:cNvSpPr/>
          <p:nvPr/>
        </p:nvSpPr>
        <p:spPr>
          <a:xfrm>
            <a:off x="228600" y="1143000"/>
            <a:ext cx="8839199" cy="923330"/>
          </a:xfrm>
          <a:prstGeom prst="rect">
            <a:avLst/>
          </a:prstGeom>
        </p:spPr>
        <p:txBody>
          <a:bodyPr wrap="square">
            <a:spAutoFit/>
          </a:bodyPr>
          <a:lstStyle/>
          <a:p>
            <a:r>
              <a:rPr lang="en-US" dirty="0"/>
              <a:t>Changes also effect the ACCOUNT SUMMARY tab.</a:t>
            </a:r>
          </a:p>
          <a:p>
            <a:r>
              <a:rPr lang="en-US" dirty="0"/>
              <a:t>You will need to click on the “Refresh Account Summary” button after making any line item changes.</a:t>
            </a:r>
          </a:p>
        </p:txBody>
      </p:sp>
      <p:sp>
        <p:nvSpPr>
          <p:cNvPr id="11" name="Oval 10"/>
          <p:cNvSpPr/>
          <p:nvPr/>
        </p:nvSpPr>
        <p:spPr>
          <a:xfrm>
            <a:off x="4018884" y="2497121"/>
            <a:ext cx="1010316" cy="3048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00187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AC82AE-7801-4489-B17E-D8FB3A5F30B2}"/>
              </a:ext>
            </a:extLst>
          </p:cNvPr>
          <p:cNvPicPr>
            <a:picLocks noChangeAspect="1"/>
          </p:cNvPicPr>
          <p:nvPr/>
        </p:nvPicPr>
        <p:blipFill>
          <a:blip r:embed="rId3"/>
          <a:stretch>
            <a:fillRect/>
          </a:stretch>
        </p:blipFill>
        <p:spPr>
          <a:xfrm>
            <a:off x="723150" y="2667000"/>
            <a:ext cx="7924800" cy="3395051"/>
          </a:xfrm>
          <a:prstGeom prst="rect">
            <a:avLst/>
          </a:prstGeom>
        </p:spPr>
      </p:pic>
      <p:sp>
        <p:nvSpPr>
          <p:cNvPr id="2" name="Title 1"/>
          <p:cNvSpPr>
            <a:spLocks noGrp="1"/>
          </p:cNvSpPr>
          <p:nvPr>
            <p:ph type="title"/>
          </p:nvPr>
        </p:nvSpPr>
        <p:spPr>
          <a:xfrm>
            <a:off x="2751888" y="361407"/>
            <a:ext cx="3421649" cy="600470"/>
          </a:xfrm>
        </p:spPr>
        <p:txBody>
          <a:bodyPr>
            <a:normAutofit/>
          </a:bodyPr>
          <a:lstStyle/>
          <a:p>
            <a:pPr algn="l"/>
            <a:r>
              <a:rPr lang="en-US" sz="3600" dirty="0">
                <a:solidFill>
                  <a:srgbClr val="FFFF00"/>
                </a:solidFill>
              </a:rPr>
              <a:t> MAKING CHANGES</a:t>
            </a:r>
          </a:p>
        </p:txBody>
      </p:sp>
      <p:sp>
        <p:nvSpPr>
          <p:cNvPr id="4" name="Rectangle 3"/>
          <p:cNvSpPr/>
          <p:nvPr/>
        </p:nvSpPr>
        <p:spPr>
          <a:xfrm>
            <a:off x="539861" y="800230"/>
            <a:ext cx="8291377" cy="1754326"/>
          </a:xfrm>
          <a:prstGeom prst="rect">
            <a:avLst/>
          </a:prstGeom>
        </p:spPr>
        <p:txBody>
          <a:bodyPr wrap="square">
            <a:spAutoFit/>
          </a:bodyPr>
          <a:lstStyle/>
          <a:p>
            <a:r>
              <a:rPr lang="en-US" dirty="0"/>
              <a:t>TYPES OF CHANGES TO THE ITEMS TAB</a:t>
            </a:r>
          </a:p>
          <a:p>
            <a:pPr marL="285750" indent="-285750">
              <a:buFont typeface="Arial" panose="020B0604020202020204" pitchFamily="34" charset="0"/>
              <a:buChar char="•"/>
            </a:pPr>
            <a:r>
              <a:rPr lang="en-US" dirty="0"/>
              <a:t>Edit Current Items: Item Type, Quantity, Unit of Measure, Catalog #, Commodity Code, Description, and Unit Cost. NOTE:  You cannot edit shop catalog costs.</a:t>
            </a:r>
          </a:p>
          <a:p>
            <a:pPr marL="285750" indent="-285750">
              <a:buFont typeface="Arial" panose="020B0604020202020204" pitchFamily="34" charset="0"/>
              <a:buChar char="•"/>
            </a:pPr>
            <a:r>
              <a:rPr lang="en-US" dirty="0"/>
              <a:t>Adding/Deleting lines</a:t>
            </a:r>
          </a:p>
          <a:p>
            <a:pPr marL="285750" indent="-285750">
              <a:buFont typeface="Arial" panose="020B0604020202020204" pitchFamily="34" charset="0"/>
              <a:buChar char="•"/>
            </a:pPr>
            <a:r>
              <a:rPr lang="en-US" dirty="0"/>
              <a:t>Account Changes</a:t>
            </a:r>
          </a:p>
          <a:p>
            <a:pPr marL="285750" indent="-285750">
              <a:buFont typeface="Arial" panose="020B0604020202020204" pitchFamily="34" charset="0"/>
              <a:buChar char="•"/>
            </a:pPr>
            <a:r>
              <a:rPr lang="en-US" dirty="0"/>
              <a:t>Object Code Changes</a:t>
            </a:r>
          </a:p>
        </p:txBody>
      </p:sp>
      <p:sp>
        <p:nvSpPr>
          <p:cNvPr id="11" name="Oval 10"/>
          <p:cNvSpPr/>
          <p:nvPr/>
        </p:nvSpPr>
        <p:spPr>
          <a:xfrm>
            <a:off x="7848600" y="3429000"/>
            <a:ext cx="304800" cy="2286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924800" y="4549874"/>
            <a:ext cx="152400" cy="2286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05000" y="5334000"/>
            <a:ext cx="609600" cy="3048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352800" y="5334000"/>
            <a:ext cx="457200" cy="3048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FBAFBB58-5E15-4D94-8206-3E81202A5C11}"/>
              </a:ext>
            </a:extLst>
          </p:cNvPr>
          <p:cNvSpPr/>
          <p:nvPr/>
        </p:nvSpPr>
        <p:spPr>
          <a:xfrm flipH="1">
            <a:off x="7924798" y="5715000"/>
            <a:ext cx="152400" cy="2286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D832C0E-9588-4241-92EC-AB7FB6C20384}"/>
              </a:ext>
            </a:extLst>
          </p:cNvPr>
          <p:cNvSpPr/>
          <p:nvPr/>
        </p:nvSpPr>
        <p:spPr>
          <a:xfrm>
            <a:off x="990600" y="4543932"/>
            <a:ext cx="494550" cy="2286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E5853961-E513-4828-AF3B-6AC90C2227CE}"/>
              </a:ext>
            </a:extLst>
          </p:cNvPr>
          <p:cNvSpPr/>
          <p:nvPr/>
        </p:nvSpPr>
        <p:spPr>
          <a:xfrm>
            <a:off x="1545372" y="4543932"/>
            <a:ext cx="494550" cy="2286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58AD7F8-EF8B-4C01-A491-D860BE30CF6C}"/>
              </a:ext>
            </a:extLst>
          </p:cNvPr>
          <p:cNvSpPr/>
          <p:nvPr/>
        </p:nvSpPr>
        <p:spPr>
          <a:xfrm>
            <a:off x="2100144" y="4543932"/>
            <a:ext cx="494550" cy="2286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C99DA9D-C549-4612-93AD-09109870C203}"/>
              </a:ext>
            </a:extLst>
          </p:cNvPr>
          <p:cNvSpPr/>
          <p:nvPr/>
        </p:nvSpPr>
        <p:spPr>
          <a:xfrm>
            <a:off x="2822098" y="4543932"/>
            <a:ext cx="685799" cy="2286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8FF22F2-9FDA-4E11-8423-2655BAD21D77}"/>
              </a:ext>
            </a:extLst>
          </p:cNvPr>
          <p:cNvSpPr/>
          <p:nvPr/>
        </p:nvSpPr>
        <p:spPr>
          <a:xfrm>
            <a:off x="3507897" y="4543932"/>
            <a:ext cx="494550" cy="2286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0CD07A8-18F6-4E3A-952C-63B75FA10A86}"/>
              </a:ext>
            </a:extLst>
          </p:cNvPr>
          <p:cNvSpPr/>
          <p:nvPr/>
        </p:nvSpPr>
        <p:spPr>
          <a:xfrm>
            <a:off x="4061320" y="4543932"/>
            <a:ext cx="510680" cy="2286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C42E192-B8AF-4A04-B0F5-C8ECFC02CB81}"/>
              </a:ext>
            </a:extLst>
          </p:cNvPr>
          <p:cNvSpPr/>
          <p:nvPr/>
        </p:nvSpPr>
        <p:spPr>
          <a:xfrm>
            <a:off x="5388830" y="4543932"/>
            <a:ext cx="494550" cy="2286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08684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par>
                                <p:cTn id="41" presetID="1"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
                                            <p:txEl>
                                              <p:pRg st="4" end="4"/>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8" grpId="0" animBg="1"/>
      <p:bldP spid="10" grpId="0" animBg="1"/>
      <p:bldP spid="15" grpId="0" animBg="1"/>
      <p:bldP spid="16" grpId="0" animBg="1"/>
      <p:bldP spid="17" grpId="0" animBg="1"/>
      <p:bldP spid="19" grpId="0" animBg="1"/>
      <p:bldP spid="20" grpId="0" animBg="1"/>
      <p:bldP spid="21"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1888" y="361407"/>
            <a:ext cx="3421649" cy="600470"/>
          </a:xfrm>
        </p:spPr>
        <p:txBody>
          <a:bodyPr>
            <a:normAutofit/>
          </a:bodyPr>
          <a:lstStyle/>
          <a:p>
            <a:pPr algn="l"/>
            <a:r>
              <a:rPr lang="en-US" sz="3600" dirty="0">
                <a:solidFill>
                  <a:srgbClr val="FFFF00"/>
                </a:solidFill>
              </a:rPr>
              <a:t> MAKING CHANGES</a:t>
            </a:r>
          </a:p>
        </p:txBody>
      </p:sp>
      <p:sp>
        <p:nvSpPr>
          <p:cNvPr id="4" name="Rectangle 3"/>
          <p:cNvSpPr/>
          <p:nvPr/>
        </p:nvSpPr>
        <p:spPr>
          <a:xfrm>
            <a:off x="426311" y="1524000"/>
            <a:ext cx="8291377" cy="1477328"/>
          </a:xfrm>
          <a:prstGeom prst="rect">
            <a:avLst/>
          </a:prstGeom>
        </p:spPr>
        <p:txBody>
          <a:bodyPr wrap="square">
            <a:spAutoFit/>
          </a:bodyPr>
          <a:lstStyle/>
          <a:p>
            <a:r>
              <a:rPr lang="en-US" dirty="0"/>
              <a:t>Practice “change” CAPITAL ASSET tab</a:t>
            </a:r>
          </a:p>
          <a:p>
            <a:r>
              <a:rPr lang="en-US" dirty="0"/>
              <a:t>Practice Adding/Deleting Lines</a:t>
            </a:r>
          </a:p>
          <a:p>
            <a:r>
              <a:rPr lang="en-US" dirty="0"/>
              <a:t>Practice changing object codes</a:t>
            </a:r>
          </a:p>
          <a:p>
            <a:r>
              <a:rPr lang="en-US" dirty="0"/>
              <a:t>Practice “update view” CAPITAL ASSET tab</a:t>
            </a:r>
          </a:p>
          <a:p>
            <a:r>
              <a:rPr lang="en-US" dirty="0"/>
              <a:t>Practice “refresh account summary” in the ACCOUNT SUMMARY tab </a:t>
            </a:r>
          </a:p>
        </p:txBody>
      </p:sp>
    </p:spTree>
    <p:extLst>
      <p:ext uri="{BB962C8B-B14F-4D97-AF65-F5344CB8AC3E}">
        <p14:creationId xmlns:p14="http://schemas.microsoft.com/office/powerpoint/2010/main" val="2324718292"/>
      </p:ext>
    </p:extLst>
  </p:cSld>
  <p:clrMapOvr>
    <a:masterClrMapping/>
  </p:clrMapOvr>
  <p:transition>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90800"/>
            <a:ext cx="8382000" cy="664797"/>
          </a:xfrm>
        </p:spPr>
        <p:txBody>
          <a:bodyPr/>
          <a:lstStyle/>
          <a:p>
            <a:pPr algn="ctr"/>
            <a:r>
              <a:rPr lang="en-US" dirty="0"/>
              <a:t>QUESTIONS ON CAPITAL ASSET TAB?</a:t>
            </a:r>
          </a:p>
        </p:txBody>
      </p:sp>
    </p:spTree>
    <p:extLst>
      <p:ext uri="{BB962C8B-B14F-4D97-AF65-F5344CB8AC3E}">
        <p14:creationId xmlns:p14="http://schemas.microsoft.com/office/powerpoint/2010/main" val="900600915"/>
      </p:ext>
    </p:extLst>
  </p:cSld>
  <p:clrMapOvr>
    <a:masterClrMapping/>
  </p:clrMapOvr>
  <p:transition>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5235279"/>
          </a:xfrm>
        </p:spPr>
        <p:txBody>
          <a:bodyPr/>
          <a:lstStyle/>
          <a:p>
            <a:pPr algn="ctr"/>
            <a:r>
              <a:rPr lang="en-US" sz="2700" spc="0" dirty="0">
                <a:ln>
                  <a:noFill/>
                </a:ln>
                <a:solidFill>
                  <a:schemeClr val="tx2">
                    <a:lumMod val="75000"/>
                  </a:schemeClr>
                </a:solidFill>
                <a:effectLst/>
                <a:ea typeface="+mj-ea"/>
                <a:cs typeface="+mj-cs"/>
              </a:rPr>
              <a:t>Thank you from the </a:t>
            </a:r>
            <a:br>
              <a:rPr lang="en-US" sz="2700" spc="0" dirty="0">
                <a:ln>
                  <a:noFill/>
                </a:ln>
                <a:solidFill>
                  <a:schemeClr val="tx2">
                    <a:lumMod val="75000"/>
                  </a:schemeClr>
                </a:solidFill>
                <a:effectLst/>
                <a:ea typeface="+mj-ea"/>
                <a:cs typeface="+mj-cs"/>
              </a:rPr>
            </a:br>
            <a:r>
              <a:rPr lang="en-US" sz="2700" spc="0" dirty="0">
                <a:ln>
                  <a:noFill/>
                </a:ln>
                <a:solidFill>
                  <a:schemeClr val="tx2">
                    <a:lumMod val="75000"/>
                  </a:schemeClr>
                </a:solidFill>
                <a:effectLst/>
                <a:ea typeface="+mj-ea"/>
                <a:cs typeface="+mj-cs"/>
              </a:rPr>
              <a:t>Property Management Team</a:t>
            </a:r>
            <a:br>
              <a:rPr lang="en-US" sz="2700" spc="0" dirty="0">
                <a:ln>
                  <a:noFill/>
                </a:ln>
                <a:solidFill>
                  <a:schemeClr val="tx2">
                    <a:lumMod val="75000"/>
                  </a:schemeClr>
                </a:solidFill>
                <a:effectLst/>
                <a:ea typeface="+mj-ea"/>
                <a:cs typeface="+mj-cs"/>
              </a:rPr>
            </a:br>
            <a:br>
              <a:rPr lang="en-US" sz="2700" spc="0" dirty="0">
                <a:ln>
                  <a:noFill/>
                </a:ln>
                <a:solidFill>
                  <a:srgbClr val="FF0000"/>
                </a:solidFill>
                <a:effectLst/>
                <a:ea typeface="+mj-ea"/>
                <a:cs typeface="+mj-cs"/>
              </a:rPr>
            </a:br>
            <a:br>
              <a:rPr lang="en-US" sz="2700" spc="0" dirty="0">
                <a:ln>
                  <a:noFill/>
                </a:ln>
                <a:solidFill>
                  <a:srgbClr val="FF0000"/>
                </a:solidFill>
                <a:effectLst/>
                <a:ea typeface="+mj-ea"/>
                <a:cs typeface="+mj-cs"/>
              </a:rPr>
            </a:br>
            <a:r>
              <a:rPr lang="en-US" sz="2700" spc="0" dirty="0">
                <a:ln>
                  <a:noFill/>
                </a:ln>
                <a:solidFill>
                  <a:schemeClr val="tx1"/>
                </a:solidFill>
                <a:effectLst/>
                <a:ea typeface="+mj-ea"/>
                <a:cs typeface="+mj-cs"/>
              </a:rPr>
              <a:t>491-2899 Jacque Clark - Property Administrator/Cost Accountant</a:t>
            </a:r>
            <a:br>
              <a:rPr lang="en-US" sz="2700" spc="0" dirty="0">
                <a:ln>
                  <a:noFill/>
                </a:ln>
                <a:solidFill>
                  <a:schemeClr val="tx1"/>
                </a:solidFill>
                <a:effectLst/>
                <a:ea typeface="+mj-ea"/>
                <a:cs typeface="+mj-cs"/>
              </a:rPr>
            </a:br>
            <a:r>
              <a:rPr lang="en-US" sz="2700" spc="0" dirty="0">
                <a:ln>
                  <a:noFill/>
                </a:ln>
                <a:solidFill>
                  <a:schemeClr val="tx1"/>
                </a:solidFill>
                <a:effectLst/>
                <a:ea typeface="+mj-ea"/>
                <a:cs typeface="+mj-cs"/>
              </a:rPr>
              <a:t>491-6513  Laila Dillsi - Leases / Accounting</a:t>
            </a:r>
            <a:br>
              <a:rPr lang="en-US" sz="2700" spc="0" dirty="0">
                <a:ln>
                  <a:noFill/>
                </a:ln>
                <a:solidFill>
                  <a:schemeClr val="tx1"/>
                </a:solidFill>
                <a:effectLst/>
                <a:ea typeface="+mj-ea"/>
                <a:cs typeface="+mj-cs"/>
              </a:rPr>
            </a:br>
            <a:r>
              <a:rPr lang="en-US" sz="2700" spc="0" dirty="0">
                <a:ln>
                  <a:noFill/>
                </a:ln>
                <a:solidFill>
                  <a:schemeClr val="tx1"/>
                </a:solidFill>
                <a:effectLst/>
                <a:ea typeface="+mj-ea"/>
                <a:cs typeface="+mj-cs"/>
              </a:rPr>
              <a:t>491-7362 Cheri Richardson - Accounting</a:t>
            </a:r>
            <a:br>
              <a:rPr lang="en-US" sz="2700" spc="0" dirty="0">
                <a:ln>
                  <a:noFill/>
                </a:ln>
                <a:solidFill>
                  <a:schemeClr val="tx1"/>
                </a:solidFill>
                <a:effectLst/>
                <a:ea typeface="+mj-ea"/>
                <a:cs typeface="+mj-cs"/>
              </a:rPr>
            </a:br>
            <a:r>
              <a:rPr lang="en-US" sz="2700" spc="0" dirty="0">
                <a:ln>
                  <a:noFill/>
                </a:ln>
                <a:solidFill>
                  <a:schemeClr val="tx1"/>
                </a:solidFill>
                <a:effectLst/>
              </a:rPr>
              <a:t>491- 2270 Debra Ellison – Supervisor / Acct Tech III</a:t>
            </a:r>
            <a:r>
              <a:rPr lang="en-US" sz="2700" spc="0" dirty="0">
                <a:ln>
                  <a:noFill/>
                </a:ln>
                <a:solidFill>
                  <a:schemeClr val="tx1"/>
                </a:solidFill>
                <a:effectLst/>
                <a:ea typeface="+mj-ea"/>
                <a:cs typeface="+mj-cs"/>
              </a:rPr>
              <a:t> </a:t>
            </a:r>
            <a:br>
              <a:rPr lang="en-US" sz="2700" spc="0" dirty="0">
                <a:ln>
                  <a:noFill/>
                </a:ln>
                <a:solidFill>
                  <a:schemeClr val="tx1"/>
                </a:solidFill>
                <a:effectLst/>
                <a:ea typeface="+mj-ea"/>
                <a:cs typeface="+mj-cs"/>
              </a:rPr>
            </a:br>
            <a:r>
              <a:rPr lang="en-US" sz="2700" spc="0" dirty="0">
                <a:ln>
                  <a:noFill/>
                </a:ln>
                <a:solidFill>
                  <a:schemeClr val="tx1"/>
                </a:solidFill>
                <a:effectLst/>
                <a:ea typeface="+mj-ea"/>
                <a:cs typeface="+mj-cs"/>
              </a:rPr>
              <a:t>491-1045 Rachel </a:t>
            </a:r>
            <a:r>
              <a:rPr lang="en-US" sz="2700" spc="0" dirty="0" err="1">
                <a:ln>
                  <a:noFill/>
                </a:ln>
                <a:solidFill>
                  <a:schemeClr val="tx1"/>
                </a:solidFill>
                <a:effectLst/>
                <a:ea typeface="+mj-ea"/>
                <a:cs typeface="+mj-cs"/>
              </a:rPr>
              <a:t>Drenth</a:t>
            </a:r>
            <a:r>
              <a:rPr lang="en-US" sz="2700" spc="0" dirty="0">
                <a:ln>
                  <a:noFill/>
                </a:ln>
                <a:solidFill>
                  <a:schemeClr val="tx1"/>
                </a:solidFill>
                <a:effectLst/>
                <a:ea typeface="+mj-ea"/>
                <a:cs typeface="+mj-cs"/>
              </a:rPr>
              <a:t> - Inventory Specialist / Data Entry</a:t>
            </a:r>
            <a:br>
              <a:rPr lang="en-US" sz="2700" spc="0" dirty="0">
                <a:ln>
                  <a:noFill/>
                </a:ln>
                <a:solidFill>
                  <a:schemeClr val="tx1"/>
                </a:solidFill>
                <a:effectLst/>
                <a:ea typeface="+mj-ea"/>
                <a:cs typeface="+mj-cs"/>
              </a:rPr>
            </a:br>
            <a:r>
              <a:rPr lang="en-US" sz="2700" spc="0" dirty="0">
                <a:ln>
                  <a:noFill/>
                </a:ln>
                <a:solidFill>
                  <a:schemeClr val="tx1"/>
                </a:solidFill>
                <a:effectLst/>
                <a:ea typeface="+mj-ea"/>
                <a:cs typeface="+mj-cs"/>
              </a:rPr>
              <a:t>491-1358 Michelle Miller - Inventory Specialist / Data Entry</a:t>
            </a:r>
            <a:br>
              <a:rPr lang="en-US" sz="2700" spc="0" dirty="0">
                <a:ln>
                  <a:noFill/>
                </a:ln>
                <a:solidFill>
                  <a:schemeClr val="tx1"/>
                </a:solidFill>
                <a:effectLst/>
                <a:ea typeface="+mj-ea"/>
                <a:cs typeface="+mj-cs"/>
              </a:rPr>
            </a:br>
            <a:br>
              <a:rPr lang="en-US" sz="2700" spc="0" dirty="0">
                <a:ln>
                  <a:noFill/>
                </a:ln>
                <a:solidFill>
                  <a:schemeClr val="tx1"/>
                </a:solidFill>
                <a:effectLst/>
                <a:ea typeface="+mj-ea"/>
                <a:cs typeface="+mj-cs"/>
              </a:rPr>
            </a:br>
            <a:br>
              <a:rPr lang="en-US" sz="2700" spc="0" dirty="0">
                <a:ln>
                  <a:noFill/>
                </a:ln>
                <a:solidFill>
                  <a:prstClr val="black"/>
                </a:solidFill>
                <a:effectLst/>
                <a:ea typeface="+mj-ea"/>
                <a:cs typeface="+mj-cs"/>
              </a:rPr>
            </a:br>
            <a:r>
              <a:rPr lang="en-US" sz="2700" spc="0" dirty="0">
                <a:ln>
                  <a:noFill/>
                </a:ln>
                <a:solidFill>
                  <a:srgbClr val="92D050"/>
                </a:solidFill>
                <a:effectLst/>
                <a:ea typeface="+mj-ea"/>
                <a:cs typeface="+mj-cs"/>
              </a:rPr>
              <a:t>We are available to help</a:t>
            </a:r>
            <a:endParaRPr lang="en-US" dirty="0">
              <a:solidFill>
                <a:srgbClr val="92D050"/>
              </a:solidFill>
            </a:endParaRPr>
          </a:p>
        </p:txBody>
      </p:sp>
    </p:spTree>
    <p:extLst>
      <p:ext uri="{BB962C8B-B14F-4D97-AF65-F5344CB8AC3E}">
        <p14:creationId xmlns:p14="http://schemas.microsoft.com/office/powerpoint/2010/main" val="285605471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47700" y="304800"/>
            <a:ext cx="7848600" cy="666385"/>
          </a:xfrm>
        </p:spPr>
        <p:txBody>
          <a:bodyPr/>
          <a:lstStyle/>
          <a:p>
            <a:pPr algn="ctr"/>
            <a:r>
              <a:rPr lang="en-US" dirty="0"/>
              <a:t> </a:t>
            </a:r>
            <a:r>
              <a:rPr lang="en-US" sz="3200" dirty="0"/>
              <a:t>SELECTING CAPITAL OBJECT CODES</a:t>
            </a:r>
          </a:p>
        </p:txBody>
      </p:sp>
      <p:sp>
        <p:nvSpPr>
          <p:cNvPr id="7" name="Text Placeholder 6"/>
          <p:cNvSpPr>
            <a:spLocks noGrp="1"/>
          </p:cNvSpPr>
          <p:nvPr>
            <p:ph type="body" sz="quarter" idx="10"/>
          </p:nvPr>
        </p:nvSpPr>
        <p:spPr>
          <a:xfrm>
            <a:off x="152400" y="1066800"/>
            <a:ext cx="8839200" cy="4869025"/>
          </a:xfrm>
        </p:spPr>
        <p:txBody>
          <a:bodyPr/>
          <a:lstStyle/>
          <a:p>
            <a:pPr marL="0" indent="0" algn="ctr">
              <a:buNone/>
            </a:pPr>
            <a:r>
              <a:rPr lang="en-US" sz="2400" dirty="0"/>
              <a:t>THERE ARE MULTIPLE OBJECT CODES TO CHOOSE FROM</a:t>
            </a:r>
            <a:endParaRPr lang="en-US" sz="2400" dirty="0">
              <a:solidFill>
                <a:schemeClr val="accent3"/>
              </a:solidFill>
            </a:endParaRPr>
          </a:p>
          <a:p>
            <a:pPr marL="0" indent="0" algn="ctr">
              <a:buNone/>
            </a:pPr>
            <a:endParaRPr lang="en-US" sz="2400" dirty="0">
              <a:solidFill>
                <a:schemeClr val="accent3"/>
              </a:solidFill>
            </a:endParaRPr>
          </a:p>
          <a:p>
            <a:pPr>
              <a:buFont typeface="Arial" panose="020B0604020202020204" pitchFamily="34" charset="0"/>
              <a:buChar char="•"/>
            </a:pPr>
            <a:r>
              <a:rPr lang="en-US" sz="2400" dirty="0"/>
              <a:t>FACTORS THAT INFLUENCE OBJECT CODES:</a:t>
            </a:r>
          </a:p>
          <a:p>
            <a:pPr lvl="1">
              <a:buFont typeface="Wingdings" panose="05000000000000000000" pitchFamily="2" charset="2"/>
              <a:buChar char="§"/>
            </a:pPr>
            <a:r>
              <a:rPr lang="en-US" sz="2000" dirty="0">
                <a:solidFill>
                  <a:srgbClr val="FFFF00"/>
                </a:solidFill>
              </a:rPr>
              <a:t>FUNDING</a:t>
            </a:r>
            <a:r>
              <a:rPr lang="en-US" sz="2000" dirty="0"/>
              <a:t> (53, 77, 99, etc.)</a:t>
            </a:r>
          </a:p>
          <a:p>
            <a:pPr>
              <a:buFont typeface="Arial" panose="020B0604020202020204" pitchFamily="34" charset="0"/>
              <a:buChar char="•"/>
            </a:pPr>
            <a:endParaRPr lang="en-US" sz="2400" dirty="0"/>
          </a:p>
          <a:p>
            <a:pPr lvl="1">
              <a:buFont typeface="Arial" panose="020B0604020202020204" pitchFamily="34" charset="0"/>
              <a:buChar char="•"/>
            </a:pPr>
            <a:r>
              <a:rPr lang="en-US" sz="2000" dirty="0">
                <a:solidFill>
                  <a:srgbClr val="FFC000"/>
                </a:solidFill>
              </a:rPr>
              <a:t>FUND SOURCE CODE </a:t>
            </a:r>
            <a:r>
              <a:rPr lang="en-US" sz="2000" dirty="0"/>
              <a:t>(11, 21, 22, 31, 32, 33, 34, 35, 41, 51, 51, and 71)</a:t>
            </a:r>
          </a:p>
          <a:p>
            <a:pPr>
              <a:buFont typeface="Arial" panose="020B0604020202020204" pitchFamily="34" charset="0"/>
              <a:buChar char="•"/>
            </a:pPr>
            <a:endParaRPr lang="en-US" sz="2400" dirty="0"/>
          </a:p>
          <a:p>
            <a:pPr lvl="1">
              <a:buFont typeface="Arial" panose="020B0604020202020204" pitchFamily="34" charset="0"/>
              <a:buChar char="•"/>
            </a:pPr>
            <a:r>
              <a:rPr lang="en-US" sz="2000" dirty="0">
                <a:solidFill>
                  <a:srgbClr val="CDABDF"/>
                </a:solidFill>
              </a:rPr>
              <a:t>TITLE </a:t>
            </a:r>
            <a:r>
              <a:rPr lang="en-US" sz="2000" dirty="0"/>
              <a:t>(CSU/Conditional, Federal, Sponsor, External)</a:t>
            </a:r>
          </a:p>
          <a:p>
            <a:pPr>
              <a:buFont typeface="Arial" panose="020B0604020202020204" pitchFamily="34" charset="0"/>
              <a:buChar char="•"/>
            </a:pPr>
            <a:endParaRPr lang="en-US" sz="2400" dirty="0"/>
          </a:p>
          <a:p>
            <a:pPr lvl="1">
              <a:buFont typeface="Arial" panose="020B0604020202020204" pitchFamily="34" charset="0"/>
              <a:buChar char="•"/>
            </a:pPr>
            <a:r>
              <a:rPr lang="en-US" sz="2000" dirty="0">
                <a:solidFill>
                  <a:srgbClr val="99FF99"/>
                </a:solidFill>
              </a:rPr>
              <a:t>ASSET TYPE CODE </a:t>
            </a:r>
            <a:r>
              <a:rPr lang="en-US" sz="2000" dirty="0"/>
              <a:t>(General Equipment, Vehicles, Software, Art)</a:t>
            </a:r>
          </a:p>
          <a:p>
            <a:pPr>
              <a:buFont typeface="Arial" panose="020B0604020202020204" pitchFamily="34" charset="0"/>
              <a:buChar char="•"/>
            </a:pPr>
            <a:endParaRPr lang="en-US" sz="2400" dirty="0">
              <a:solidFill>
                <a:schemeClr val="accent2">
                  <a:lumMod val="60000"/>
                  <a:lumOff val="40000"/>
                </a:schemeClr>
              </a:solidFill>
            </a:endParaRPr>
          </a:p>
          <a:p>
            <a:pPr lvl="1">
              <a:buFont typeface="Arial" panose="020B0604020202020204" pitchFamily="34" charset="0"/>
              <a:buChar char="•"/>
            </a:pPr>
            <a:r>
              <a:rPr lang="en-US" sz="2000" dirty="0">
                <a:solidFill>
                  <a:schemeClr val="accent2">
                    <a:lumMod val="60000"/>
                    <a:lumOff val="40000"/>
                  </a:schemeClr>
                </a:solidFill>
              </a:rPr>
              <a:t>LEASES </a:t>
            </a:r>
            <a:r>
              <a:rPr lang="en-US" sz="2000" dirty="0"/>
              <a:t>(Payments and Down Payments)</a:t>
            </a:r>
          </a:p>
          <a:p>
            <a:pPr marL="0" indent="0">
              <a:buNone/>
            </a:pPr>
            <a:endParaRPr lang="en-US" sz="2400" dirty="0"/>
          </a:p>
        </p:txBody>
      </p:sp>
    </p:spTree>
    <p:extLst>
      <p:ext uri="{BB962C8B-B14F-4D97-AF65-F5344CB8AC3E}">
        <p14:creationId xmlns:p14="http://schemas.microsoft.com/office/powerpoint/2010/main" val="24672902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pPr algn="ctr"/>
            <a:r>
              <a:rPr lang="en-US" dirty="0"/>
              <a:t> ACCOUNT NUMBER/FUNDING</a:t>
            </a:r>
          </a:p>
        </p:txBody>
      </p:sp>
      <p:sp>
        <p:nvSpPr>
          <p:cNvPr id="7" name="Text Placeholder 6"/>
          <p:cNvSpPr>
            <a:spLocks noGrp="1"/>
          </p:cNvSpPr>
          <p:nvPr>
            <p:ph type="body" sz="quarter" idx="10"/>
          </p:nvPr>
        </p:nvSpPr>
        <p:spPr>
          <a:xfrm>
            <a:off x="266700" y="1219200"/>
            <a:ext cx="8610600" cy="4247317"/>
          </a:xfrm>
        </p:spPr>
        <p:txBody>
          <a:bodyPr/>
          <a:lstStyle/>
          <a:p>
            <a:pPr marL="0" indent="0">
              <a:buNone/>
            </a:pPr>
            <a:endParaRPr lang="en-US" sz="2800" dirty="0"/>
          </a:p>
          <a:p>
            <a:pPr>
              <a:buFont typeface="Arial" panose="020B0604020202020204" pitchFamily="34" charset="0"/>
              <a:buChar char="•"/>
            </a:pPr>
            <a:r>
              <a:rPr lang="en-US" sz="2800" dirty="0"/>
              <a:t>CSU account numbers vary.</a:t>
            </a:r>
          </a:p>
          <a:p>
            <a:pPr>
              <a:buFont typeface="Arial" panose="020B0604020202020204" pitchFamily="34" charset="0"/>
              <a:buChar char="•"/>
            </a:pPr>
            <a:endParaRPr lang="en-US" sz="2800" dirty="0"/>
          </a:p>
          <a:p>
            <a:pPr>
              <a:buFont typeface="Arial" panose="020B0604020202020204" pitchFamily="34" charset="0"/>
              <a:buChar char="•"/>
            </a:pPr>
            <a:r>
              <a:rPr lang="en-US" sz="2800" dirty="0"/>
              <a:t>Construction (plant fund) accounts usually start with 77.</a:t>
            </a:r>
          </a:p>
          <a:p>
            <a:pPr>
              <a:buFont typeface="Arial" panose="020B0604020202020204" pitchFamily="34" charset="0"/>
              <a:buChar char="•"/>
            </a:pPr>
            <a:endParaRPr lang="en-US" sz="2800" dirty="0"/>
          </a:p>
          <a:p>
            <a:pPr>
              <a:buFont typeface="Arial" panose="020B0604020202020204" pitchFamily="34" charset="0"/>
              <a:buChar char="•"/>
            </a:pPr>
            <a:r>
              <a:rPr lang="en-US" sz="2800" dirty="0"/>
              <a:t>County Extension accounts usually start with 99.</a:t>
            </a:r>
          </a:p>
          <a:p>
            <a:pPr>
              <a:buFont typeface="Arial" panose="020B0604020202020204" pitchFamily="34" charset="0"/>
              <a:buChar char="•"/>
            </a:pPr>
            <a:endParaRPr lang="en-US" sz="2800" dirty="0"/>
          </a:p>
          <a:p>
            <a:pPr>
              <a:buFont typeface="Arial" panose="020B0604020202020204" pitchFamily="34" charset="0"/>
              <a:buChar char="•"/>
            </a:pPr>
            <a:r>
              <a:rPr lang="en-US" sz="2800" dirty="0"/>
              <a:t>Sponsor/Federal accounts usually start with 53.</a:t>
            </a: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10135918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wipe(left)">
                                      <p:cBhvr>
                                        <p:cTn id="12" dur="5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animEffect transition="in" filter="wipe(left)">
                                      <p:cBhvr>
                                        <p:cTn id="17" dur="500"/>
                                        <p:tgtEl>
                                          <p:spTgt spid="7">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7" end="7"/>
                                            </p:txEl>
                                          </p:spTgt>
                                        </p:tgtEl>
                                        <p:attrNameLst>
                                          <p:attrName>style.visibility</p:attrName>
                                        </p:attrNameLst>
                                      </p:cBhvr>
                                      <p:to>
                                        <p:strVal val="visible"/>
                                      </p:to>
                                    </p:set>
                                    <p:animEffect transition="in" filter="wipe(left)">
                                      <p:cBhvr>
                                        <p:cTn id="22"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ue Segoe 4-3 template-template_April-17-2007">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D3EC876-F762-4EBF-834A-8E1FF91908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Sample presentation slides (Blue brushed metal and curves design)</Template>
  <TotalTime>5549</TotalTime>
  <Words>5253</Words>
  <Application>Microsoft Office PowerPoint</Application>
  <PresentationFormat>On-screen Show (4:3)</PresentationFormat>
  <Paragraphs>492</Paragraphs>
  <Slides>74</Slides>
  <Notes>69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74</vt:i4>
      </vt:variant>
    </vt:vector>
  </HeadingPairs>
  <TitlesOfParts>
    <vt:vector size="79" baseType="lpstr">
      <vt:lpstr>Arial</vt:lpstr>
      <vt:lpstr>Calibri</vt:lpstr>
      <vt:lpstr>Wingdings</vt:lpstr>
      <vt:lpstr>Blue Segoe 4-3 template-template_April-17-2007</vt:lpstr>
      <vt:lpstr>Document</vt:lpstr>
      <vt:lpstr>OBJECT CODES AND CAPITAL ASSET REQUISITIONS</vt:lpstr>
      <vt:lpstr>PowerPoint Presentation</vt:lpstr>
      <vt:lpstr>AGENDA</vt:lpstr>
      <vt:lpstr>CAPITAL EQUIPMENT DEFINITION</vt:lpstr>
      <vt:lpstr>COSTS TO CAPITALIZE</vt:lpstr>
      <vt:lpstr>COSTS TO EXPENSE</vt:lpstr>
      <vt:lpstr>ASSET VALUE</vt:lpstr>
      <vt:lpstr> SELECTING CAPITAL OBJECT CODES</vt:lpstr>
      <vt:lpstr> ACCOUNT NUMBER/FUNDING</vt:lpstr>
      <vt:lpstr> FUND SOURCE CODES</vt:lpstr>
      <vt:lpstr> FINDING THE FUND SOURCE CODE</vt:lpstr>
      <vt:lpstr> FINDING THE FUND SOURCE CODE</vt:lpstr>
      <vt:lpstr> FINDING THE FUND SOURCE CODE</vt:lpstr>
      <vt:lpstr> FINDING THE FUND SOURCE CODE</vt:lpstr>
      <vt:lpstr> FINDING THE FUND SOURCE CODE</vt:lpstr>
      <vt:lpstr> FINDING THE FUND SOURCE CODE</vt:lpstr>
      <vt:lpstr>PowerPoint Presentation</vt:lpstr>
      <vt:lpstr>PowerPoint Presentation</vt:lpstr>
      <vt:lpstr>RELATIONSHIP BETWEEN THE ACCOUNT NUMBER AND THE FUND SOURCE CODE</vt:lpstr>
      <vt:lpstr> OWNERSHIP/TITLE</vt:lpstr>
      <vt:lpstr> FINDING THE TITLE</vt:lpstr>
      <vt:lpstr> FINDING THE TITLE</vt:lpstr>
      <vt:lpstr> FINDING THE TITLE</vt:lpstr>
      <vt:lpstr> FINDING THE TITLE</vt:lpstr>
      <vt:lpstr> FINDING THE TITLE</vt:lpstr>
      <vt:lpstr> RELATIONSHIP BETWEEN OBJECT CODES, FUND SOURCE CODES, AND OWNERSHIP/TITLE</vt:lpstr>
      <vt:lpstr> ASSET TYPE CODE</vt:lpstr>
      <vt:lpstr> RELATIONSHIP BETWEEN THE ASSET TYPE CODE AND OBJECT CODES</vt:lpstr>
      <vt:lpstr> PUTTING IT ALL TOGETHER</vt:lpstr>
      <vt:lpstr> SPLIT FUNDING</vt:lpstr>
      <vt:lpstr>QUESTIONS?</vt:lpstr>
      <vt:lpstr>AGENDA</vt:lpstr>
      <vt:lpstr>CAPITAL ASSET REQUISITON</vt:lpstr>
      <vt:lpstr>COLLAPSE ALL BUTTON</vt:lpstr>
      <vt:lpstr>ITEMS TAB</vt:lpstr>
      <vt:lpstr>CAPITAL ASSET TAB</vt:lpstr>
      <vt:lpstr>CAPITAL ASSET SYSTEM TYPE</vt:lpstr>
      <vt:lpstr>CAPITAL ASSET SYSTEM STATE</vt:lpstr>
      <vt:lpstr>PowerPoint Presentation</vt:lpstr>
      <vt:lpstr>INDIVIDUAL ASSETS</vt:lpstr>
      <vt:lpstr>ONE SYSTEM</vt:lpstr>
      <vt:lpstr>MULTIPLE SYSTEMS</vt:lpstr>
      <vt:lpstr>MULTIPLE SYSTEMS (MODIFY EXISTING)</vt:lpstr>
      <vt:lpstr>PRACTICE REQUISITON</vt:lpstr>
      <vt:lpstr>PRACTICE REQUISITON</vt:lpstr>
      <vt:lpstr>PRACTICE REQUISITON</vt:lpstr>
      <vt:lpstr>PRACTICE REQUISITON</vt:lpstr>
      <vt:lpstr>PRACTICE REQUISITON</vt:lpstr>
      <vt:lpstr>PRACTICE REQUISITON</vt:lpstr>
      <vt:lpstr>PRACTICE REQUISITON</vt:lpstr>
      <vt:lpstr>PRACTICE REQUISITON</vt:lpstr>
      <vt:lpstr>PRACTICE REQUISITON</vt:lpstr>
      <vt:lpstr>PRACTICE REQUISITON</vt:lpstr>
      <vt:lpstr>PRACTICE REQUISITON</vt:lpstr>
      <vt:lpstr>PRACTICE REQUISITON</vt:lpstr>
      <vt:lpstr>PRACTICE REQUISITON</vt:lpstr>
      <vt:lpstr>PRACTICE REQUISITON</vt:lpstr>
      <vt:lpstr>PRACTICE REQUISITON</vt:lpstr>
      <vt:lpstr>PRACTICE REQUISITON</vt:lpstr>
      <vt:lpstr>PRACTICE REQUISITON</vt:lpstr>
      <vt:lpstr>PRACTICE REQUISITON</vt:lpstr>
      <vt:lpstr>PRACTICE REQUISITON</vt:lpstr>
      <vt:lpstr>PRACTICE REQUISITON</vt:lpstr>
      <vt:lpstr>PRACTICE REQUISITON</vt:lpstr>
      <vt:lpstr>PRACTICE REQUISITON</vt:lpstr>
      <vt:lpstr>PRACTICE REQUISITON</vt:lpstr>
      <vt:lpstr>PRACTICE REQUISITON</vt:lpstr>
      <vt:lpstr> MAKING CHANGES</vt:lpstr>
      <vt:lpstr> MAKING CHANGES</vt:lpstr>
      <vt:lpstr> MAKING CHANGES</vt:lpstr>
      <vt:lpstr> MAKING CHANGES</vt:lpstr>
      <vt:lpstr> MAKING CHANGES</vt:lpstr>
      <vt:lpstr>QUESTIONS ON CAPITAL ASSET TAB?</vt:lpstr>
      <vt:lpstr>Thank you from the  Property Management Team   491-2899 Jacque Clark - Property Administrator/Cost Accountant 491-6513  Laila Dillsi - Leases / Accounting 491-7362 Cheri Richardson - Accounting 491- 2270 Debra Ellison – Supervisor / Acct Tech III  491-1045 Rachel Drenth - Inventory Specialist / Data Entry 491-1358 Michelle Miller - Inventory Specialist / Data Entry   We are available to help</vt:lpstr>
    </vt:vector>
  </TitlesOfParts>
  <Company>Colorado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 FINANCIAL DOCUMENTS</dc:title>
  <dc:creator>Ellison,Debra</dc:creator>
  <cp:keywords/>
  <cp:lastModifiedBy>Ellison,Debra</cp:lastModifiedBy>
  <cp:revision>479</cp:revision>
  <dcterms:created xsi:type="dcterms:W3CDTF">2017-01-18T16:34:47Z</dcterms:created>
  <dcterms:modified xsi:type="dcterms:W3CDTF">2019-11-08T18:29:50Z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TC102867219990</vt:lpwstr>
  </property>
</Properties>
</file>