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handoutMasterIdLst>
    <p:handoutMasterId r:id="rId51"/>
  </p:handoutMasterIdLst>
  <p:sldIdLst>
    <p:sldId id="256" r:id="rId2"/>
    <p:sldId id="274" r:id="rId3"/>
    <p:sldId id="315" r:id="rId4"/>
    <p:sldId id="316" r:id="rId5"/>
    <p:sldId id="313" r:id="rId6"/>
    <p:sldId id="305" r:id="rId7"/>
    <p:sldId id="314" r:id="rId8"/>
    <p:sldId id="312" r:id="rId9"/>
    <p:sldId id="306" r:id="rId10"/>
    <p:sldId id="303" r:id="rId11"/>
    <p:sldId id="311" r:id="rId12"/>
    <p:sldId id="257" r:id="rId13"/>
    <p:sldId id="272" r:id="rId14"/>
    <p:sldId id="317" r:id="rId15"/>
    <p:sldId id="318" r:id="rId16"/>
    <p:sldId id="282" r:id="rId17"/>
    <p:sldId id="287" r:id="rId18"/>
    <p:sldId id="292" r:id="rId19"/>
    <p:sldId id="289" r:id="rId20"/>
    <p:sldId id="307" r:id="rId21"/>
    <p:sldId id="291" r:id="rId22"/>
    <p:sldId id="290" r:id="rId23"/>
    <p:sldId id="293" r:id="rId24"/>
    <p:sldId id="295" r:id="rId25"/>
    <p:sldId id="285" r:id="rId26"/>
    <p:sldId id="286" r:id="rId27"/>
    <p:sldId id="261" r:id="rId28"/>
    <p:sldId id="302" r:id="rId29"/>
    <p:sldId id="262" r:id="rId30"/>
    <p:sldId id="294" r:id="rId31"/>
    <p:sldId id="296" r:id="rId32"/>
    <p:sldId id="263" r:id="rId33"/>
    <p:sldId id="265" r:id="rId34"/>
    <p:sldId id="281" r:id="rId35"/>
    <p:sldId id="298" r:id="rId36"/>
    <p:sldId id="309" r:id="rId37"/>
    <p:sldId id="266" r:id="rId38"/>
    <p:sldId id="267" r:id="rId39"/>
    <p:sldId id="299" r:id="rId40"/>
    <p:sldId id="304" r:id="rId41"/>
    <p:sldId id="284" r:id="rId42"/>
    <p:sldId id="300" r:id="rId43"/>
    <p:sldId id="301" r:id="rId44"/>
    <p:sldId id="268" r:id="rId45"/>
    <p:sldId id="283" r:id="rId46"/>
    <p:sldId id="297" r:id="rId47"/>
    <p:sldId id="310" r:id="rId48"/>
    <p:sldId id="308"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11"/>
    <a:srgbClr val="596F5E"/>
    <a:srgbClr val="9FBA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9" autoAdjust="0"/>
    <p:restoredTop sz="81898" autoAdjust="0"/>
  </p:normalViewPr>
  <p:slideViewPr>
    <p:cSldViewPr snapToGrid="0">
      <p:cViewPr varScale="1">
        <p:scale>
          <a:sx n="99" d="100"/>
          <a:sy n="99" d="100"/>
        </p:scale>
        <p:origin x="312" y="90"/>
      </p:cViewPr>
      <p:guideLst/>
    </p:cSldViewPr>
  </p:slideViewPr>
  <p:outlineViewPr>
    <p:cViewPr>
      <p:scale>
        <a:sx n="33" d="100"/>
        <a:sy n="33" d="100"/>
      </p:scale>
      <p:origin x="0" y="-172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58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3" tIns="46586" rIns="93173" bIns="46586" rtlCol="0"/>
          <a:lstStyle>
            <a:lvl1pPr algn="r">
              <a:defRPr sz="1200"/>
            </a:lvl1pPr>
          </a:lstStyle>
          <a:p>
            <a:fld id="{5A65521B-79E5-4628-8E45-179D17AF3960}" type="datetimeFigureOut">
              <a:rPr lang="en-US" smtClean="0"/>
              <a:t>12/10/2015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3" tIns="46586" rIns="93173" bIns="46586" rtlCol="0" anchor="b"/>
          <a:lstStyle>
            <a:lvl1pPr algn="r">
              <a:defRPr sz="1200"/>
            </a:lvl1pPr>
          </a:lstStyle>
          <a:p>
            <a:fld id="{8544A432-E664-4221-AC7E-2C8F151B3F89}" type="slidenum">
              <a:rPr lang="en-US" smtClean="0"/>
              <a:t>‹#›</a:t>
            </a:fld>
            <a:endParaRPr lang="en-US"/>
          </a:p>
        </p:txBody>
      </p:sp>
    </p:spTree>
    <p:extLst>
      <p:ext uri="{BB962C8B-B14F-4D97-AF65-F5344CB8AC3E}">
        <p14:creationId xmlns:p14="http://schemas.microsoft.com/office/powerpoint/2010/main" val="69467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6" rIns="93173"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3" tIns="46586" rIns="93173" bIns="46586" rtlCol="0"/>
          <a:lstStyle>
            <a:lvl1pPr algn="r">
              <a:defRPr sz="1200"/>
            </a:lvl1pPr>
          </a:lstStyle>
          <a:p>
            <a:fld id="{54037385-5115-4EFD-875C-F038006C8562}" type="datetimeFigureOut">
              <a:rPr lang="en-US" smtClean="0"/>
              <a:t>12/10/2015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6" rIns="93173" bIns="46586"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3" tIns="46586" rIns="93173"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3" tIns="46586" rIns="93173"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3" tIns="46586" rIns="93173" bIns="46586" rtlCol="0" anchor="b"/>
          <a:lstStyle>
            <a:lvl1pPr algn="r">
              <a:defRPr sz="1200"/>
            </a:lvl1pPr>
          </a:lstStyle>
          <a:p>
            <a:fld id="{7A647CCD-8696-4CD9-8A4D-E678FAD9A9F9}" type="slidenum">
              <a:rPr lang="en-US" smtClean="0"/>
              <a:t>‹#›</a:t>
            </a:fld>
            <a:endParaRPr lang="en-US" dirty="0"/>
          </a:p>
        </p:txBody>
      </p:sp>
    </p:spTree>
    <p:extLst>
      <p:ext uri="{BB962C8B-B14F-4D97-AF65-F5344CB8AC3E}">
        <p14:creationId xmlns:p14="http://schemas.microsoft.com/office/powerpoint/2010/main" val="401797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a:t>
            </a:fld>
            <a:endParaRPr lang="en-US" dirty="0"/>
          </a:p>
        </p:txBody>
      </p:sp>
    </p:spTree>
    <p:extLst>
      <p:ext uri="{BB962C8B-B14F-4D97-AF65-F5344CB8AC3E}">
        <p14:creationId xmlns:p14="http://schemas.microsoft.com/office/powerpoint/2010/main" val="3757830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7">
              <a:defRPr/>
            </a:pPr>
            <a:r>
              <a:rPr lang="en-US" baseline="0" dirty="0" smtClean="0"/>
              <a:t>Testing is at the location listed above</a:t>
            </a:r>
            <a:endParaRPr lang="en-US" dirty="0" smtClean="0"/>
          </a:p>
          <a:p>
            <a:r>
              <a:rPr lang="en-US" dirty="0" smtClean="0"/>
              <a:t>Anyone with an EID can enter the site and submit a form</a:t>
            </a:r>
          </a:p>
          <a:p>
            <a:r>
              <a:rPr lang="en-US" dirty="0" smtClean="0"/>
              <a:t>on January 4</a:t>
            </a:r>
            <a:r>
              <a:rPr lang="en-US" baseline="30000" dirty="0" smtClean="0"/>
              <a:t>th</a:t>
            </a:r>
            <a:r>
              <a:rPr lang="en-US" baseline="0" dirty="0" smtClean="0"/>
              <a:t> ,</a:t>
            </a:r>
            <a:r>
              <a:rPr lang="en-US" dirty="0" smtClean="0"/>
              <a:t>The electronic </a:t>
            </a:r>
            <a:r>
              <a:rPr lang="en-US" dirty="0" err="1" smtClean="0"/>
              <a:t>eacr</a:t>
            </a:r>
            <a:r>
              <a:rPr lang="en-US" dirty="0" smtClean="0"/>
              <a:t> will be located at EACR.colostate.edu</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12</a:t>
            </a:fld>
            <a:endParaRPr lang="en-US" dirty="0"/>
          </a:p>
        </p:txBody>
      </p:sp>
    </p:spTree>
    <p:extLst>
      <p:ext uri="{BB962C8B-B14F-4D97-AF65-F5344CB8AC3E}">
        <p14:creationId xmlns:p14="http://schemas.microsoft.com/office/powerpoint/2010/main" val="211642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 new form for Trade in Requests and External Transfers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13</a:t>
            </a:fld>
            <a:endParaRPr lang="en-US" dirty="0"/>
          </a:p>
        </p:txBody>
      </p:sp>
    </p:spTree>
    <p:extLst>
      <p:ext uri="{BB962C8B-B14F-4D97-AF65-F5344CB8AC3E}">
        <p14:creationId xmlns:p14="http://schemas.microsoft.com/office/powerpoint/2010/main" val="53094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form on eacr.colostate.edu or the Property webpage</a:t>
            </a:r>
          </a:p>
          <a:p>
            <a:r>
              <a:rPr lang="en-US" dirty="0" smtClean="0"/>
              <a:t>Use this PDF form to request a trade in,</a:t>
            </a:r>
            <a:r>
              <a:rPr lang="en-US" baseline="0" dirty="0" smtClean="0"/>
              <a:t> warranty replacement, exchange, or any time a vendor takes possession of CSU assets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14</a:t>
            </a:fld>
            <a:endParaRPr lang="en-US" dirty="0"/>
          </a:p>
        </p:txBody>
      </p:sp>
    </p:spTree>
    <p:extLst>
      <p:ext uri="{BB962C8B-B14F-4D97-AF65-F5344CB8AC3E}">
        <p14:creationId xmlns:p14="http://schemas.microsoft.com/office/powerpoint/2010/main" val="115232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EACR Entry to begin a new EACR request</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16</a:t>
            </a:fld>
            <a:endParaRPr lang="en-US" dirty="0"/>
          </a:p>
        </p:txBody>
      </p:sp>
    </p:spTree>
    <p:extLst>
      <p:ext uri="{BB962C8B-B14F-4D97-AF65-F5344CB8AC3E}">
        <p14:creationId xmlns:p14="http://schemas.microsoft.com/office/powerpoint/2010/main" val="343683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Entry screen is</a:t>
            </a:r>
            <a:r>
              <a:rPr lang="en-US" baseline="0" dirty="0" smtClean="0"/>
              <a:t> designed to look like the existing form</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17</a:t>
            </a:fld>
            <a:endParaRPr lang="en-US" dirty="0"/>
          </a:p>
        </p:txBody>
      </p:sp>
    </p:spTree>
    <p:extLst>
      <p:ext uri="{BB962C8B-B14F-4D97-AF65-F5344CB8AC3E}">
        <p14:creationId xmlns:p14="http://schemas.microsoft.com/office/powerpoint/2010/main" val="76469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assets cannot be listed</a:t>
            </a:r>
            <a:r>
              <a:rPr lang="en-US" baseline="0" dirty="0" smtClean="0"/>
              <a:t> on an EACR request, use Kuali to transfer active assets to Surplus. </a:t>
            </a:r>
          </a:p>
          <a:p>
            <a:r>
              <a:rPr lang="en-US" baseline="0" dirty="0" smtClean="0"/>
              <a:t>Any active asset in the line items will be deleted</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18</a:t>
            </a:fld>
            <a:endParaRPr lang="en-US" dirty="0"/>
          </a:p>
        </p:txBody>
      </p:sp>
    </p:spTree>
    <p:extLst>
      <p:ext uri="{BB962C8B-B14F-4D97-AF65-F5344CB8AC3E}">
        <p14:creationId xmlns:p14="http://schemas.microsoft.com/office/powerpoint/2010/main" val="3786020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information is your opportunity to provide special instructions,</a:t>
            </a:r>
            <a:r>
              <a:rPr lang="en-US" baseline="0" dirty="0" smtClean="0"/>
              <a:t> directions, security procedures or notes regarding the items contained in this EACR request</a:t>
            </a:r>
          </a:p>
          <a:p>
            <a:r>
              <a:rPr lang="en-US" baseline="0" dirty="0" smtClean="0"/>
              <a:t>Reallocation account is for items sold beyond the Surplus fee threshold</a:t>
            </a:r>
          </a:p>
          <a:p>
            <a:r>
              <a:rPr lang="en-US" baseline="0" dirty="0" smtClean="0"/>
              <a:t>Chargeback Account is for the fees Surplus will charge to dispose of your items</a:t>
            </a:r>
          </a:p>
          <a:p>
            <a:r>
              <a:rPr lang="en-US" baseline="0" dirty="0" smtClean="0"/>
              <a:t>Property can be dropped off by CSU on campus departments, only after a request document has been entered and validated by PM. This option is designed and intended for CSU departments located outside of Fort Collins and non CSU entities (i.e.: Pueblo, </a:t>
            </a:r>
            <a:r>
              <a:rPr lang="en-US" baseline="0" dirty="0" err="1" smtClean="0"/>
              <a:t>CSURF</a:t>
            </a:r>
            <a:r>
              <a:rPr lang="en-US" baseline="0" dirty="0" smtClean="0"/>
              <a:t>, Extension)</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19</a:t>
            </a:fld>
            <a:endParaRPr lang="en-US" dirty="0"/>
          </a:p>
        </p:txBody>
      </p:sp>
    </p:spTree>
    <p:extLst>
      <p:ext uri="{BB962C8B-B14F-4D97-AF65-F5344CB8AC3E}">
        <p14:creationId xmlns:p14="http://schemas.microsoft.com/office/powerpoint/2010/main" val="396625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20</a:t>
            </a:fld>
            <a:endParaRPr lang="en-US" dirty="0"/>
          </a:p>
        </p:txBody>
      </p:sp>
    </p:spTree>
    <p:extLst>
      <p:ext uri="{BB962C8B-B14F-4D97-AF65-F5344CB8AC3E}">
        <p14:creationId xmlns:p14="http://schemas.microsoft.com/office/powerpoint/2010/main" val="1383006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typing the building</a:t>
            </a:r>
            <a:r>
              <a:rPr lang="en-US" baseline="0" dirty="0" smtClean="0"/>
              <a:t> name or 4 digit code, then select the correct option from the dropdown. In January, a link to campus maps will be provided to assist you in locating your building name</a:t>
            </a:r>
          </a:p>
          <a:p>
            <a:r>
              <a:rPr lang="en-US" baseline="0" dirty="0" smtClean="0"/>
              <a:t>Contact person is the best contact for the drivers when they arrive to pick up your items</a:t>
            </a:r>
          </a:p>
          <a:p>
            <a:r>
              <a:rPr lang="en-US" baseline="0" dirty="0" smtClean="0"/>
              <a:t>Are items ready for pickup?</a:t>
            </a:r>
          </a:p>
          <a:p>
            <a:r>
              <a:rPr lang="en-US" baseline="0" dirty="0" smtClean="0"/>
              <a:t>Na: to be used with a direct drop, or an offsite sale arrangement</a:t>
            </a:r>
          </a:p>
          <a:p>
            <a:r>
              <a:rPr lang="en-US" baseline="0" dirty="0" smtClean="0"/>
              <a:t>Yes: Surplus can come anytime from today to pick up your items</a:t>
            </a:r>
          </a:p>
          <a:p>
            <a:r>
              <a:rPr lang="en-US" baseline="0" dirty="0" smtClean="0"/>
              <a:t>No: enter the date available for pickup</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21</a:t>
            </a:fld>
            <a:endParaRPr lang="en-US" dirty="0"/>
          </a:p>
        </p:txBody>
      </p:sp>
    </p:spTree>
    <p:extLst>
      <p:ext uri="{BB962C8B-B14F-4D97-AF65-F5344CB8AC3E}">
        <p14:creationId xmlns:p14="http://schemas.microsoft.com/office/powerpoint/2010/main" val="71990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3 applies to any or</a:t>
            </a:r>
            <a:r>
              <a:rPr lang="en-US" baseline="0" dirty="0" smtClean="0"/>
              <a:t> all items listed on this EACR request, if any item on the request has been in contact with contaminates, fill out the </a:t>
            </a:r>
            <a:r>
              <a:rPr lang="en-US" baseline="0" dirty="0" err="1" smtClean="0"/>
              <a:t>RFLE</a:t>
            </a:r>
            <a:r>
              <a:rPr lang="en-US" baseline="0" dirty="0" smtClean="0"/>
              <a:t> and tape it to the item.</a:t>
            </a:r>
          </a:p>
          <a:p>
            <a:r>
              <a:rPr lang="en-US" baseline="0" dirty="0" smtClean="0"/>
              <a:t>Surplus has the equipment to wipe or destroy electronic equipment to </a:t>
            </a:r>
            <a:r>
              <a:rPr lang="en-US" baseline="0" dirty="0" err="1" smtClean="0"/>
              <a:t>NIST</a:t>
            </a:r>
            <a:r>
              <a:rPr lang="en-US" baseline="0" dirty="0" smtClean="0"/>
              <a:t> standards and will not charge a fee for items that are resold</a:t>
            </a:r>
          </a:p>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22</a:t>
            </a:fld>
            <a:endParaRPr lang="en-US" dirty="0"/>
          </a:p>
        </p:txBody>
      </p:sp>
    </p:spTree>
    <p:extLst>
      <p:ext uri="{BB962C8B-B14F-4D97-AF65-F5344CB8AC3E}">
        <p14:creationId xmlns:p14="http://schemas.microsoft.com/office/powerpoint/2010/main" val="99375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a:t>
            </a:fld>
            <a:endParaRPr lang="en-US" dirty="0"/>
          </a:p>
        </p:txBody>
      </p:sp>
    </p:spTree>
    <p:extLst>
      <p:ext uri="{BB962C8B-B14F-4D97-AF65-F5344CB8AC3E}">
        <p14:creationId xmlns:p14="http://schemas.microsoft.com/office/powerpoint/2010/main" val="257648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button to be directed to the line item entry screen</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23</a:t>
            </a:fld>
            <a:endParaRPr lang="en-US" dirty="0"/>
          </a:p>
        </p:txBody>
      </p:sp>
    </p:spTree>
    <p:extLst>
      <p:ext uri="{BB962C8B-B14F-4D97-AF65-F5344CB8AC3E}">
        <p14:creationId xmlns:p14="http://schemas.microsoft.com/office/powerpoint/2010/main" val="3069236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any of the</a:t>
            </a:r>
            <a:r>
              <a:rPr lang="en-US" baseline="0" dirty="0" smtClean="0"/>
              <a:t> required</a:t>
            </a:r>
            <a:r>
              <a:rPr lang="en-US" dirty="0" smtClean="0"/>
              <a:t> fields are not populated, you will receive an</a:t>
            </a:r>
            <a:r>
              <a:rPr lang="en-US" baseline="0" dirty="0" smtClean="0"/>
              <a:t> error message to correct the entry prior to creating a new EACR number</a:t>
            </a:r>
          </a:p>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24</a:t>
            </a:fld>
            <a:endParaRPr lang="en-US" dirty="0"/>
          </a:p>
        </p:txBody>
      </p:sp>
    </p:spTree>
    <p:extLst>
      <p:ext uri="{BB962C8B-B14F-4D97-AF65-F5344CB8AC3E}">
        <p14:creationId xmlns:p14="http://schemas.microsoft.com/office/powerpoint/2010/main" val="81388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opens automatically to allow you to enter your line items.</a:t>
            </a:r>
          </a:p>
          <a:p>
            <a:r>
              <a:rPr lang="en-US" dirty="0" smtClean="0"/>
              <a:t>The new lot number will be displayed at the top of the page</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25</a:t>
            </a:fld>
            <a:endParaRPr lang="en-US" dirty="0"/>
          </a:p>
        </p:txBody>
      </p:sp>
    </p:spTree>
    <p:extLst>
      <p:ext uri="{BB962C8B-B14F-4D97-AF65-F5344CB8AC3E}">
        <p14:creationId xmlns:p14="http://schemas.microsoft.com/office/powerpoint/2010/main" val="157728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department details to edit:</a:t>
            </a:r>
          </a:p>
          <a:p>
            <a:r>
              <a:rPr lang="en-US" dirty="0" smtClean="0"/>
              <a:t>Building</a:t>
            </a:r>
          </a:p>
          <a:p>
            <a:r>
              <a:rPr lang="en-US" dirty="0" smtClean="0"/>
              <a:t>Department</a:t>
            </a:r>
          </a:p>
          <a:p>
            <a:r>
              <a:rPr lang="en-US" dirty="0" smtClean="0"/>
              <a:t>Reallocation</a:t>
            </a:r>
          </a:p>
          <a:p>
            <a:r>
              <a:rPr lang="en-US" dirty="0" smtClean="0"/>
              <a:t>Chargeback</a:t>
            </a:r>
          </a:p>
          <a:p>
            <a:r>
              <a:rPr lang="en-US" dirty="0" smtClean="0"/>
              <a:t>Additional detail</a:t>
            </a:r>
          </a:p>
          <a:p>
            <a:r>
              <a:rPr lang="en-US" dirty="0" smtClean="0"/>
              <a:t>Direct drop</a:t>
            </a:r>
          </a:p>
          <a:p>
            <a:r>
              <a:rPr lang="en-US" dirty="0" smtClean="0"/>
              <a:t>Contact name</a:t>
            </a:r>
          </a:p>
          <a:p>
            <a:r>
              <a:rPr lang="en-US" dirty="0" smtClean="0"/>
              <a:t>Contact phone</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26</a:t>
            </a:fld>
            <a:endParaRPr lang="en-US" dirty="0"/>
          </a:p>
        </p:txBody>
      </p:sp>
    </p:spTree>
    <p:extLst>
      <p:ext uri="{BB962C8B-B14F-4D97-AF65-F5344CB8AC3E}">
        <p14:creationId xmlns:p14="http://schemas.microsoft.com/office/powerpoint/2010/main" val="3203682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enter the items you are requesting</a:t>
            </a:r>
            <a:r>
              <a:rPr lang="en-US" baseline="0" dirty="0" smtClean="0"/>
              <a:t> Surplus to pick up, click on “line Items”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27</a:t>
            </a:fld>
            <a:endParaRPr lang="en-US" dirty="0"/>
          </a:p>
        </p:txBody>
      </p:sp>
    </p:spTree>
    <p:extLst>
      <p:ext uri="{BB962C8B-B14F-4D97-AF65-F5344CB8AC3E}">
        <p14:creationId xmlns:p14="http://schemas.microsoft.com/office/powerpoint/2010/main" val="1563722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Times to use serial:</a:t>
            </a:r>
          </a:p>
          <a:p>
            <a:r>
              <a:rPr lang="en-US" dirty="0" smtClean="0"/>
              <a:t>Times to use </a:t>
            </a:r>
            <a:r>
              <a:rPr lang="en-US" dirty="0" err="1" smtClean="0"/>
              <a:t>qty</a:t>
            </a:r>
            <a:r>
              <a:rPr lang="en-US" dirty="0" smtClean="0"/>
              <a:t>:</a:t>
            </a:r>
          </a:p>
          <a:p>
            <a:r>
              <a:rPr lang="en-US" baseline="0" dirty="0" smtClean="0"/>
              <a:t>Non-Active decal numbers still have relevance at PM, please check </a:t>
            </a:r>
            <a:r>
              <a:rPr lang="en-US" baseline="0" dirty="0" err="1" smtClean="0"/>
              <a:t>kuali</a:t>
            </a:r>
            <a:r>
              <a:rPr lang="en-US" baseline="0" dirty="0" smtClean="0"/>
              <a:t> for active status, then list the non active number on EACR</a:t>
            </a:r>
          </a:p>
          <a:p>
            <a:r>
              <a:rPr lang="en-US" baseline="0" dirty="0" smtClean="0"/>
              <a:t>Active capital assets, must be transferred in Kuali, any active capital asset listed will be deleted from the EACR request by PM </a:t>
            </a:r>
            <a:endParaRPr lang="en-US" dirty="0" smtClean="0"/>
          </a:p>
          <a:p>
            <a:r>
              <a:rPr lang="en-US" dirty="0" smtClean="0"/>
              <a:t>When</a:t>
            </a:r>
            <a:r>
              <a:rPr lang="en-US" baseline="0" dirty="0" smtClean="0"/>
              <a:t> done click on save/add lines</a:t>
            </a:r>
          </a:p>
          <a:p>
            <a:r>
              <a:rPr lang="en-US" baseline="0" dirty="0" smtClean="0"/>
              <a:t>Save often, the screen will time out with 20 minutes of inactivity and lose all your entries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28</a:t>
            </a:fld>
            <a:endParaRPr lang="en-US" dirty="0"/>
          </a:p>
        </p:txBody>
      </p:sp>
    </p:spTree>
    <p:extLst>
      <p:ext uri="{BB962C8B-B14F-4D97-AF65-F5344CB8AC3E}">
        <p14:creationId xmlns:p14="http://schemas.microsoft.com/office/powerpoint/2010/main" val="174603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Line text will turn black when saved</a:t>
            </a:r>
          </a:p>
          <a:p>
            <a:r>
              <a:rPr lang="en-US" dirty="0" smtClean="0"/>
              <a:t>15 line items on initial entry</a:t>
            </a:r>
          </a:p>
          <a:p>
            <a:r>
              <a:rPr lang="en-US" dirty="0" smtClean="0"/>
              <a:t>Click save at the end of your entry then 15 more lines appear and so on until 90</a:t>
            </a:r>
          </a:p>
          <a:p>
            <a:r>
              <a:rPr lang="en-US" dirty="0" smtClean="0"/>
              <a:t>At this point you can either close the screen to revisit later,</a:t>
            </a:r>
            <a:r>
              <a:rPr lang="en-US" baseline="0" dirty="0" smtClean="0"/>
              <a:t> or submit the request to Property</a:t>
            </a:r>
          </a:p>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29</a:t>
            </a:fld>
            <a:endParaRPr lang="en-US" dirty="0"/>
          </a:p>
        </p:txBody>
      </p:sp>
    </p:spTree>
    <p:extLst>
      <p:ext uri="{BB962C8B-B14F-4D97-AF65-F5344CB8AC3E}">
        <p14:creationId xmlns:p14="http://schemas.microsoft.com/office/powerpoint/2010/main" val="1679196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any number of reasons, you</a:t>
            </a:r>
            <a:r>
              <a:rPr lang="en-US" baseline="0" dirty="0" smtClean="0"/>
              <a:t> may at some point have multiple EACR requests pending in your </a:t>
            </a:r>
            <a:r>
              <a:rPr lang="en-US" baseline="0" dirty="0" err="1" smtClean="0"/>
              <a:t>unsubmitted</a:t>
            </a:r>
            <a:r>
              <a:rPr lang="en-US" baseline="0" dirty="0" smtClean="0"/>
              <a:t>, the most recent will queue on the top line and you can match the “New EACR Number Created” with the EACR # in the queue</a:t>
            </a:r>
          </a:p>
          <a:p>
            <a:r>
              <a:rPr lang="en-US" baseline="0" dirty="0" smtClean="0"/>
              <a:t>Any </a:t>
            </a:r>
            <a:r>
              <a:rPr lang="en-US" baseline="0" dirty="0" err="1" smtClean="0"/>
              <a:t>Unsubmitted</a:t>
            </a:r>
            <a:r>
              <a:rPr lang="en-US" baseline="0" dirty="0" smtClean="0"/>
              <a:t> EACR’s in the queue longer then 30 days will be system deleted</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30</a:t>
            </a:fld>
            <a:endParaRPr lang="en-US" dirty="0"/>
          </a:p>
        </p:txBody>
      </p:sp>
    </p:spTree>
    <p:extLst>
      <p:ext uri="{BB962C8B-B14F-4D97-AF65-F5344CB8AC3E}">
        <p14:creationId xmlns:p14="http://schemas.microsoft.com/office/powerpoint/2010/main" val="3218631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delete any </a:t>
            </a:r>
            <a:r>
              <a:rPr lang="en-US" dirty="0" err="1" smtClean="0"/>
              <a:t>unsubmitted</a:t>
            </a:r>
            <a:r>
              <a:rPr lang="en-US" dirty="0" smtClean="0"/>
              <a:t> EACR you no longer need by clicking the “delete” button. That EACR number will once</a:t>
            </a:r>
            <a:r>
              <a:rPr lang="en-US" baseline="0" dirty="0" smtClean="0"/>
              <a:t> again become available for assignment on a new request</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31</a:t>
            </a:fld>
            <a:endParaRPr lang="en-US" dirty="0"/>
          </a:p>
        </p:txBody>
      </p:sp>
    </p:spTree>
    <p:extLst>
      <p:ext uri="{BB962C8B-B14F-4D97-AF65-F5344CB8AC3E}">
        <p14:creationId xmlns:p14="http://schemas.microsoft.com/office/powerpoint/2010/main" val="3834797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32</a:t>
            </a:fld>
            <a:endParaRPr lang="en-US" dirty="0"/>
          </a:p>
        </p:txBody>
      </p:sp>
    </p:spTree>
    <p:extLst>
      <p:ext uri="{BB962C8B-B14F-4D97-AF65-F5344CB8AC3E}">
        <p14:creationId xmlns:p14="http://schemas.microsoft.com/office/powerpoint/2010/main" val="291616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January 4</a:t>
            </a:r>
            <a:r>
              <a:rPr lang="en-US" baseline="30000" dirty="0" smtClean="0"/>
              <a:t>th</a:t>
            </a:r>
            <a:r>
              <a:rPr lang="en-US" baseline="0" dirty="0" smtClean="0"/>
              <a:t> ,</a:t>
            </a:r>
            <a:r>
              <a:rPr lang="en-US" dirty="0" smtClean="0"/>
              <a:t>The electronic </a:t>
            </a:r>
            <a:r>
              <a:rPr lang="en-US" dirty="0" err="1" smtClean="0"/>
              <a:t>eacr</a:t>
            </a:r>
            <a:r>
              <a:rPr lang="en-US" dirty="0" smtClean="0"/>
              <a:t> will be located at EACR.colostate.edu</a:t>
            </a:r>
          </a:p>
          <a:p>
            <a:r>
              <a:rPr lang="en-US" dirty="0" smtClean="0"/>
              <a:t>Anyone with an EID can enter the site and submit a form</a:t>
            </a:r>
          </a:p>
        </p:txBody>
      </p:sp>
      <p:sp>
        <p:nvSpPr>
          <p:cNvPr id="4" name="Slide Number Placeholder 3"/>
          <p:cNvSpPr>
            <a:spLocks noGrp="1"/>
          </p:cNvSpPr>
          <p:nvPr>
            <p:ph type="sldNum" sz="quarter" idx="10"/>
          </p:nvPr>
        </p:nvSpPr>
        <p:spPr/>
        <p:txBody>
          <a:bodyPr/>
          <a:lstStyle/>
          <a:p>
            <a:fld id="{7A647CCD-8696-4CD9-8A4D-E678FAD9A9F9}" type="slidenum">
              <a:rPr lang="en-US" smtClean="0"/>
              <a:t>3</a:t>
            </a:fld>
            <a:endParaRPr lang="en-US" dirty="0"/>
          </a:p>
        </p:txBody>
      </p:sp>
    </p:spTree>
    <p:extLst>
      <p:ext uri="{BB962C8B-B14F-4D97-AF65-F5344CB8AC3E}">
        <p14:creationId xmlns:p14="http://schemas.microsoft.com/office/powerpoint/2010/main" val="3075555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might</a:t>
            </a:r>
            <a:r>
              <a:rPr lang="en-US" baseline="0" dirty="0" smtClean="0"/>
              <a:t> be worth checking the Submitted by department  tab prior to entering a new EACR request, particularly if you have multiple people who typically enter requests. A duplicate entry will be deleted by PM or Surplus and has the potential of creating confusion if you keep internal records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33</a:t>
            </a:fld>
            <a:endParaRPr lang="en-US" dirty="0"/>
          </a:p>
        </p:txBody>
      </p:sp>
    </p:spTree>
    <p:extLst>
      <p:ext uri="{BB962C8B-B14F-4D97-AF65-F5344CB8AC3E}">
        <p14:creationId xmlns:p14="http://schemas.microsoft.com/office/powerpoint/2010/main" val="3954725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enterer, you have the ability to export all submitted</a:t>
            </a:r>
            <a:r>
              <a:rPr lang="en-US" baseline="0" dirty="0" smtClean="0"/>
              <a:t> requests by your department.</a:t>
            </a:r>
          </a:p>
          <a:p>
            <a:r>
              <a:rPr lang="en-US" baseline="0" dirty="0" smtClean="0"/>
              <a:t>The approvers have an export feature in their screen as well and they will see the scrubbed and final version of requests for each department they are listed as an approver</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34</a:t>
            </a:fld>
            <a:endParaRPr lang="en-US" dirty="0"/>
          </a:p>
        </p:txBody>
      </p:sp>
    </p:spTree>
    <p:extLst>
      <p:ext uri="{BB962C8B-B14F-4D97-AF65-F5344CB8AC3E}">
        <p14:creationId xmlns:p14="http://schemas.microsoft.com/office/powerpoint/2010/main" val="2985559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35</a:t>
            </a:fld>
            <a:endParaRPr lang="en-US" dirty="0"/>
          </a:p>
        </p:txBody>
      </p:sp>
    </p:spTree>
    <p:extLst>
      <p:ext uri="{BB962C8B-B14F-4D97-AF65-F5344CB8AC3E}">
        <p14:creationId xmlns:p14="http://schemas.microsoft.com/office/powerpoint/2010/main" val="3001535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36</a:t>
            </a:fld>
            <a:endParaRPr lang="en-US" dirty="0"/>
          </a:p>
        </p:txBody>
      </p:sp>
    </p:spTree>
    <p:extLst>
      <p:ext uri="{BB962C8B-B14F-4D97-AF65-F5344CB8AC3E}">
        <p14:creationId xmlns:p14="http://schemas.microsoft.com/office/powerpoint/2010/main" val="2002557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DPC and all the signers listed for the department will receive this</a:t>
            </a:r>
            <a:r>
              <a:rPr lang="en-US" baseline="0" dirty="0" smtClean="0"/>
              <a:t> e-mail</a:t>
            </a:r>
          </a:p>
          <a:p>
            <a:r>
              <a:rPr lang="en-US" baseline="0" dirty="0" smtClean="0"/>
              <a:t>The APO=Department Head will not be listed as an EACR approver unless they are listed as a DPC or Signer </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37</a:t>
            </a:fld>
            <a:endParaRPr lang="en-US" dirty="0"/>
          </a:p>
        </p:txBody>
      </p:sp>
    </p:spTree>
    <p:extLst>
      <p:ext uri="{BB962C8B-B14F-4D97-AF65-F5344CB8AC3E}">
        <p14:creationId xmlns:p14="http://schemas.microsoft.com/office/powerpoint/2010/main" val="2631066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Approvers will see</a:t>
            </a:r>
            <a:r>
              <a:rPr lang="en-US" baseline="0" dirty="0" smtClean="0"/>
              <a:t> requests for all departments they are authorized to approve for</a:t>
            </a:r>
            <a:endParaRPr lang="en-US" dirty="0" smtClean="0"/>
          </a:p>
          <a:p>
            <a:r>
              <a:rPr lang="en-US" dirty="0" smtClean="0"/>
              <a:t>A reminder e-mail will</a:t>
            </a:r>
            <a:r>
              <a:rPr lang="en-US" baseline="0" dirty="0" smtClean="0"/>
              <a:t> be sent weekly to the DPC and signers until the request is approved</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38</a:t>
            </a:fld>
            <a:endParaRPr lang="en-US" dirty="0"/>
          </a:p>
        </p:txBody>
      </p:sp>
    </p:spTree>
    <p:extLst>
      <p:ext uri="{BB962C8B-B14F-4D97-AF65-F5344CB8AC3E}">
        <p14:creationId xmlns:p14="http://schemas.microsoft.com/office/powerpoint/2010/main" val="3623787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department details to edit:</a:t>
            </a:r>
          </a:p>
          <a:p>
            <a:r>
              <a:rPr lang="en-US" dirty="0" smtClean="0"/>
              <a:t>Reallocation</a:t>
            </a:r>
          </a:p>
          <a:p>
            <a:r>
              <a:rPr lang="en-US" dirty="0" smtClean="0"/>
              <a:t>Chargeback</a:t>
            </a:r>
          </a:p>
        </p:txBody>
      </p:sp>
      <p:sp>
        <p:nvSpPr>
          <p:cNvPr id="4" name="Slide Number Placeholder 3"/>
          <p:cNvSpPr>
            <a:spLocks noGrp="1"/>
          </p:cNvSpPr>
          <p:nvPr>
            <p:ph type="sldNum" sz="quarter" idx="10"/>
          </p:nvPr>
        </p:nvSpPr>
        <p:spPr/>
        <p:txBody>
          <a:bodyPr/>
          <a:lstStyle/>
          <a:p>
            <a:fld id="{7A647CCD-8696-4CD9-8A4D-E678FAD9A9F9}" type="slidenum">
              <a:rPr lang="en-US" smtClean="0"/>
              <a:t>39</a:t>
            </a:fld>
            <a:endParaRPr lang="en-US" dirty="0"/>
          </a:p>
        </p:txBody>
      </p:sp>
    </p:spTree>
    <p:extLst>
      <p:ext uri="{BB962C8B-B14F-4D97-AF65-F5344CB8AC3E}">
        <p14:creationId xmlns:p14="http://schemas.microsoft.com/office/powerpoint/2010/main" val="1360448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View Lines to review the request</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40</a:t>
            </a:fld>
            <a:endParaRPr lang="en-US" dirty="0"/>
          </a:p>
        </p:txBody>
      </p:sp>
    </p:spTree>
    <p:extLst>
      <p:ext uri="{BB962C8B-B14F-4D97-AF65-F5344CB8AC3E}">
        <p14:creationId xmlns:p14="http://schemas.microsoft.com/office/powerpoint/2010/main" val="1928601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department approver has the ability to change:</a:t>
            </a:r>
          </a:p>
          <a:p>
            <a:r>
              <a:rPr lang="en-US" dirty="0" err="1" smtClean="0"/>
              <a:t>Qty</a:t>
            </a:r>
            <a:endParaRPr lang="en-US" dirty="0" smtClean="0"/>
          </a:p>
          <a:p>
            <a:r>
              <a:rPr lang="en-US" dirty="0" smtClean="0"/>
              <a:t>Reason</a:t>
            </a:r>
          </a:p>
          <a:p>
            <a:r>
              <a:rPr lang="en-US" dirty="0" smtClean="0"/>
              <a:t>Condition</a:t>
            </a:r>
          </a:p>
          <a:p>
            <a:r>
              <a:rPr lang="en-US" dirty="0" smtClean="0"/>
              <a:t>Room</a:t>
            </a:r>
          </a:p>
          <a:p>
            <a:r>
              <a:rPr lang="en-US" dirty="0" smtClean="0"/>
              <a:t>And to add a comment</a:t>
            </a:r>
            <a:r>
              <a:rPr lang="en-US" baseline="0" dirty="0" smtClean="0"/>
              <a:t> to each line item</a:t>
            </a:r>
          </a:p>
          <a:p>
            <a:r>
              <a:rPr lang="en-US" baseline="0" dirty="0" smtClean="0"/>
              <a:t>The approver has the ability to delete individual line items, however deleted line items will not have a comment box for explanation</a:t>
            </a:r>
          </a:p>
          <a:p>
            <a:r>
              <a:rPr lang="en-US" baseline="0" dirty="0" smtClean="0"/>
              <a:t>To approve and submit to Surplus, click save then submit</a:t>
            </a:r>
          </a:p>
        </p:txBody>
      </p:sp>
      <p:sp>
        <p:nvSpPr>
          <p:cNvPr id="4" name="Slide Number Placeholder 3"/>
          <p:cNvSpPr>
            <a:spLocks noGrp="1"/>
          </p:cNvSpPr>
          <p:nvPr>
            <p:ph type="sldNum" sz="quarter" idx="10"/>
          </p:nvPr>
        </p:nvSpPr>
        <p:spPr/>
        <p:txBody>
          <a:bodyPr/>
          <a:lstStyle/>
          <a:p>
            <a:fld id="{7A647CCD-8696-4CD9-8A4D-E678FAD9A9F9}" type="slidenum">
              <a:rPr lang="en-US" smtClean="0"/>
              <a:t>41</a:t>
            </a:fld>
            <a:endParaRPr lang="en-US" dirty="0"/>
          </a:p>
        </p:txBody>
      </p:sp>
    </p:spTree>
    <p:extLst>
      <p:ext uri="{BB962C8B-B14F-4D97-AF65-F5344CB8AC3E}">
        <p14:creationId xmlns:p14="http://schemas.microsoft.com/office/powerpoint/2010/main" val="844436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a:t>
            </a:r>
            <a:r>
              <a:rPr lang="en-US" baseline="0" dirty="0" err="1" smtClean="0"/>
              <a:t>qty</a:t>
            </a:r>
            <a:r>
              <a:rPr lang="en-US" baseline="0" dirty="0" smtClean="0"/>
              <a:t> change with comment</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42</a:t>
            </a:fld>
            <a:endParaRPr lang="en-US" dirty="0"/>
          </a:p>
        </p:txBody>
      </p:sp>
    </p:spTree>
    <p:extLst>
      <p:ext uri="{BB962C8B-B14F-4D97-AF65-F5344CB8AC3E}">
        <p14:creationId xmlns:p14="http://schemas.microsoft.com/office/powerpoint/2010/main" val="3845067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EACR.colostate.edu and the Property Management page have</a:t>
            </a:r>
            <a:r>
              <a:rPr lang="en-US" baseline="0" dirty="0" smtClean="0"/>
              <a:t> the current Authorized Signer form which will be replaced with a new form after December 18</a:t>
            </a:r>
            <a:r>
              <a:rPr lang="en-US" baseline="30000" dirty="0" smtClean="0"/>
              <a:t>th</a:t>
            </a:r>
            <a:endParaRPr lang="en-US" baseline="0" dirty="0" smtClean="0"/>
          </a:p>
          <a:p>
            <a:r>
              <a:rPr lang="en-US" baseline="0" dirty="0" smtClean="0"/>
              <a:t>Approvers must be regular staff or faculty, no temporary placements, retirees, or students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a:t>
            </a:fld>
            <a:endParaRPr lang="en-US" dirty="0"/>
          </a:p>
        </p:txBody>
      </p:sp>
    </p:spTree>
    <p:extLst>
      <p:ext uri="{BB962C8B-B14F-4D97-AF65-F5344CB8AC3E}">
        <p14:creationId xmlns:p14="http://schemas.microsoft.com/office/powerpoint/2010/main" val="1655576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choose</a:t>
            </a:r>
            <a:r>
              <a:rPr lang="en-US" baseline="0" dirty="0" smtClean="0"/>
              <a:t> to deny the request, please enter a comment with the reason</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43</a:t>
            </a:fld>
            <a:endParaRPr lang="en-US" dirty="0"/>
          </a:p>
        </p:txBody>
      </p:sp>
    </p:spTree>
    <p:extLst>
      <p:ext uri="{BB962C8B-B14F-4D97-AF65-F5344CB8AC3E}">
        <p14:creationId xmlns:p14="http://schemas.microsoft.com/office/powerpoint/2010/main" val="3471487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approve of the request, click save, then approve</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44</a:t>
            </a:fld>
            <a:endParaRPr lang="en-US" dirty="0"/>
          </a:p>
        </p:txBody>
      </p:sp>
    </p:spTree>
    <p:extLst>
      <p:ext uri="{BB962C8B-B14F-4D97-AF65-F5344CB8AC3E}">
        <p14:creationId xmlns:p14="http://schemas.microsoft.com/office/powerpoint/2010/main" val="91554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Approvers will see completed requests for all departments they are listed on, w</a:t>
            </a:r>
            <a:r>
              <a:rPr lang="en-US" baseline="0" dirty="0" smtClean="0"/>
              <a:t>ho they were approved by, and current status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45</a:t>
            </a:fld>
            <a:endParaRPr lang="en-US" dirty="0"/>
          </a:p>
        </p:txBody>
      </p:sp>
    </p:spTree>
    <p:extLst>
      <p:ext uri="{BB962C8B-B14F-4D97-AF65-F5344CB8AC3E}">
        <p14:creationId xmlns:p14="http://schemas.microsoft.com/office/powerpoint/2010/main" val="1217480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Approvers can export approved</a:t>
            </a:r>
            <a:r>
              <a:rPr lang="en-US" baseline="0" dirty="0" smtClean="0"/>
              <a:t> EACR requests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46</a:t>
            </a:fld>
            <a:endParaRPr lang="en-US" dirty="0"/>
          </a:p>
        </p:txBody>
      </p:sp>
    </p:spTree>
    <p:extLst>
      <p:ext uri="{BB962C8B-B14F-4D97-AF65-F5344CB8AC3E}">
        <p14:creationId xmlns:p14="http://schemas.microsoft.com/office/powerpoint/2010/main" val="1911732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47</a:t>
            </a:fld>
            <a:endParaRPr lang="en-US" dirty="0"/>
          </a:p>
        </p:txBody>
      </p:sp>
    </p:spTree>
    <p:extLst>
      <p:ext uri="{BB962C8B-B14F-4D97-AF65-F5344CB8AC3E}">
        <p14:creationId xmlns:p14="http://schemas.microsoft.com/office/powerpoint/2010/main" val="4104345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48</a:t>
            </a:fld>
            <a:endParaRPr lang="en-US" dirty="0"/>
          </a:p>
        </p:txBody>
      </p:sp>
    </p:spTree>
    <p:extLst>
      <p:ext uri="{BB962C8B-B14F-4D97-AF65-F5344CB8AC3E}">
        <p14:creationId xmlns:p14="http://schemas.microsoft.com/office/powerpoint/2010/main" val="1048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Called Archived EACR’s in the e program and Documents on the current page</a:t>
            </a:r>
          </a:p>
          <a:p>
            <a:r>
              <a:rPr lang="en-US" dirty="0" smtClean="0"/>
              <a:t>PDF</a:t>
            </a:r>
            <a:r>
              <a:rPr lang="en-US" baseline="0" dirty="0" smtClean="0"/>
              <a:t> images of all paper forms including the PAAS property accountability authorized signer forms are filed by:</a:t>
            </a:r>
          </a:p>
          <a:p>
            <a:r>
              <a:rPr lang="en-US" baseline="0" dirty="0" smtClean="0"/>
              <a:t>your department number, </a:t>
            </a:r>
          </a:p>
          <a:p>
            <a:r>
              <a:rPr lang="en-US" baseline="0" dirty="0" smtClean="0"/>
              <a:t>fiscal year</a:t>
            </a:r>
          </a:p>
          <a:p>
            <a:r>
              <a:rPr lang="en-US" baseline="0" dirty="0" smtClean="0"/>
              <a:t>Lot number (</a:t>
            </a:r>
            <a:r>
              <a:rPr lang="en-US" baseline="0" dirty="0" err="1" smtClean="0"/>
              <a:t>eacr</a:t>
            </a:r>
            <a:r>
              <a:rPr lang="en-US" baseline="0" dirty="0" smtClean="0"/>
              <a:t> number)</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6</a:t>
            </a:fld>
            <a:endParaRPr lang="en-US" dirty="0"/>
          </a:p>
        </p:txBody>
      </p:sp>
    </p:spTree>
    <p:extLst>
      <p:ext uri="{BB962C8B-B14F-4D97-AF65-F5344CB8AC3E}">
        <p14:creationId xmlns:p14="http://schemas.microsoft.com/office/powerpoint/2010/main" val="332708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PDF</a:t>
            </a:r>
            <a:r>
              <a:rPr lang="en-US" baseline="0" dirty="0" smtClean="0"/>
              <a:t> images of all paper forms including the PAAS property accountability authorized signer forms are filed by:</a:t>
            </a:r>
          </a:p>
          <a:p>
            <a:r>
              <a:rPr lang="en-US" baseline="0" dirty="0" smtClean="0"/>
              <a:t>your department number, </a:t>
            </a:r>
          </a:p>
          <a:p>
            <a:r>
              <a:rPr lang="en-US" baseline="0" dirty="0" smtClean="0"/>
              <a:t>fiscal year</a:t>
            </a:r>
          </a:p>
          <a:p>
            <a:r>
              <a:rPr lang="en-US" baseline="0" dirty="0" smtClean="0"/>
              <a:t>Lot number (</a:t>
            </a:r>
            <a:r>
              <a:rPr lang="en-US" baseline="0" dirty="0" err="1" smtClean="0"/>
              <a:t>eacr</a:t>
            </a:r>
            <a:r>
              <a:rPr lang="en-US" baseline="0" dirty="0" smtClean="0"/>
              <a:t> number)</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8</a:t>
            </a:fld>
            <a:endParaRPr lang="en-US" dirty="0"/>
          </a:p>
        </p:txBody>
      </p:sp>
    </p:spTree>
    <p:extLst>
      <p:ext uri="{BB962C8B-B14F-4D97-AF65-F5344CB8AC3E}">
        <p14:creationId xmlns:p14="http://schemas.microsoft.com/office/powerpoint/2010/main" val="1316232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 can be found on the </a:t>
            </a:r>
            <a:r>
              <a:rPr lang="en-US" dirty="0" err="1" smtClean="0"/>
              <a:t>EACR.colostate</a:t>
            </a:r>
            <a:r>
              <a:rPr lang="en-US" dirty="0" smtClean="0"/>
              <a:t> home screen or the Property Management webpage</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9</a:t>
            </a:fld>
            <a:endParaRPr lang="en-US" dirty="0"/>
          </a:p>
        </p:txBody>
      </p:sp>
    </p:spTree>
    <p:extLst>
      <p:ext uri="{BB962C8B-B14F-4D97-AF65-F5344CB8AC3E}">
        <p14:creationId xmlns:p14="http://schemas.microsoft.com/office/powerpoint/2010/main" val="122593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EACR.colostate.edu and the Property Management page have</a:t>
            </a:r>
            <a:r>
              <a:rPr lang="en-US" baseline="0" dirty="0" smtClean="0"/>
              <a:t> the current Authorized Signer form which will be replaced with a new form after December 18</a:t>
            </a:r>
            <a:r>
              <a:rPr lang="en-US" baseline="30000" dirty="0" smtClean="0"/>
              <a:t>th</a:t>
            </a:r>
            <a:endParaRPr lang="en-US" baseline="0" dirty="0" smtClean="0"/>
          </a:p>
          <a:p>
            <a:r>
              <a:rPr lang="en-US" baseline="0" dirty="0" smtClean="0"/>
              <a:t>Approvers must be regular staff or faculty, no temporary placements, retirees, or students</a:t>
            </a:r>
            <a:endParaRPr lang="en-US" dirty="0"/>
          </a:p>
        </p:txBody>
      </p:sp>
      <p:sp>
        <p:nvSpPr>
          <p:cNvPr id="4" name="Slide Number Placeholder 3"/>
          <p:cNvSpPr>
            <a:spLocks noGrp="1"/>
          </p:cNvSpPr>
          <p:nvPr>
            <p:ph type="sldNum" sz="quarter" idx="10"/>
          </p:nvPr>
        </p:nvSpPr>
        <p:spPr/>
        <p:txBody>
          <a:bodyPr/>
          <a:lstStyle/>
          <a:p>
            <a:fld id="{7A647CCD-8696-4CD9-8A4D-E678FAD9A9F9}" type="slidenum">
              <a:rPr lang="en-US" smtClean="0"/>
              <a:t>10</a:t>
            </a:fld>
            <a:endParaRPr lang="en-US" dirty="0"/>
          </a:p>
        </p:txBody>
      </p:sp>
    </p:spTree>
    <p:extLst>
      <p:ext uri="{BB962C8B-B14F-4D97-AF65-F5344CB8AC3E}">
        <p14:creationId xmlns:p14="http://schemas.microsoft.com/office/powerpoint/2010/main" val="1637400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47CCD-8696-4CD9-8A4D-E678FAD9A9F9}" type="slidenum">
              <a:rPr lang="en-US" smtClean="0"/>
              <a:t>11</a:t>
            </a:fld>
            <a:endParaRPr lang="en-US" dirty="0"/>
          </a:p>
        </p:txBody>
      </p:sp>
    </p:spTree>
    <p:extLst>
      <p:ext uri="{BB962C8B-B14F-4D97-AF65-F5344CB8AC3E}">
        <p14:creationId xmlns:p14="http://schemas.microsoft.com/office/powerpoint/2010/main" val="132486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7080BF-FBCE-4DDE-987B-9A20964BA873}"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a:solidFill>
            <a:schemeClr val="bg2"/>
          </a:solidFill>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3471873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A082CA-4E7D-47B1-98E6-7C6ED6FF79FB}"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1934591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09191C-6D0B-4B58-8510-C2729BF640E2}"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8223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9F1A96-0ADF-4AF7-AF35-95871D7AD071}"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137482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FBE4C-BD03-4BC6-A23A-19CB218105C5}"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7340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A66EA-FFF1-4B8B-80AB-2C112F21E219}"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2603636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67B2A1-759B-4E75-A421-46D877FE7571}"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1349499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801D60-81FE-47AD-9AC6-9FCE94CB589B}"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42167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6CA98B-A816-4418-AC26-EE5A8FEFD097}"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3260789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7B975-1407-46C6-97EF-E04DD9206936}" type="datetime1">
              <a:rPr lang="en-US" smtClean="0"/>
              <a:t>12/10/2015</a:t>
            </a:fld>
            <a:endParaRPr lang="en-US" dirty="0"/>
          </a:p>
        </p:txBody>
      </p:sp>
      <p:sp>
        <p:nvSpPr>
          <p:cNvPr id="5" name="Footer Placeholder 4"/>
          <p:cNvSpPr>
            <a:spLocks noGrp="1"/>
          </p:cNvSpPr>
          <p:nvPr>
            <p:ph type="ftr" sz="quarter" idx="11"/>
          </p:nvPr>
        </p:nvSpPr>
        <p:spPr/>
        <p:txBody>
          <a:bodyPr/>
          <a:lstStyle/>
          <a:p>
            <a:r>
              <a:rPr lang="en-US" smtClean="0"/>
              <a:t>Rachel Drenth Property Managment</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30889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4BD3E4-24A3-4E4A-813C-E606481E893F}" type="datetime1">
              <a:rPr lang="en-US" smtClean="0"/>
              <a:t>12/10/2015</a:t>
            </a:fld>
            <a:endParaRPr lang="en-US" dirty="0"/>
          </a:p>
        </p:txBody>
      </p:sp>
      <p:sp>
        <p:nvSpPr>
          <p:cNvPr id="6" name="Footer Placeholder 5"/>
          <p:cNvSpPr>
            <a:spLocks noGrp="1"/>
          </p:cNvSpPr>
          <p:nvPr>
            <p:ph type="ftr" sz="quarter" idx="11"/>
          </p:nvPr>
        </p:nvSpPr>
        <p:spPr/>
        <p:txBody>
          <a:bodyPr/>
          <a:lstStyle/>
          <a:p>
            <a:r>
              <a:rPr lang="en-US" smtClean="0"/>
              <a:t>Rachel Drenth Property Managment</a:t>
            </a:r>
            <a:endParaRPr lang="en-US" dirty="0"/>
          </a:p>
        </p:txBody>
      </p:sp>
      <p:sp>
        <p:nvSpPr>
          <p:cNvPr id="7" name="Slide Number Placeholder 6"/>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278310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50EF2F-B473-49A5-B0BE-70B03785E603}" type="datetime1">
              <a:rPr lang="en-US" smtClean="0"/>
              <a:t>12/10/2015</a:t>
            </a:fld>
            <a:endParaRPr lang="en-US" dirty="0"/>
          </a:p>
        </p:txBody>
      </p:sp>
      <p:sp>
        <p:nvSpPr>
          <p:cNvPr id="8" name="Footer Placeholder 7"/>
          <p:cNvSpPr>
            <a:spLocks noGrp="1"/>
          </p:cNvSpPr>
          <p:nvPr>
            <p:ph type="ftr" sz="quarter" idx="11"/>
          </p:nvPr>
        </p:nvSpPr>
        <p:spPr/>
        <p:txBody>
          <a:bodyPr/>
          <a:lstStyle/>
          <a:p>
            <a:r>
              <a:rPr lang="en-US" smtClean="0"/>
              <a:t>Rachel Drenth Property Managment</a:t>
            </a:r>
            <a:endParaRPr lang="en-US" dirty="0"/>
          </a:p>
        </p:txBody>
      </p:sp>
      <p:sp>
        <p:nvSpPr>
          <p:cNvPr id="9" name="Slide Number Placeholder 8"/>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4146158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C05576-C1F9-4555-91F3-4A7BB1DB85BB}" type="datetime1">
              <a:rPr lang="en-US" smtClean="0"/>
              <a:t>12/10/2015</a:t>
            </a:fld>
            <a:endParaRPr lang="en-US" dirty="0"/>
          </a:p>
        </p:txBody>
      </p:sp>
      <p:sp>
        <p:nvSpPr>
          <p:cNvPr id="4" name="Footer Placeholder 3"/>
          <p:cNvSpPr>
            <a:spLocks noGrp="1"/>
          </p:cNvSpPr>
          <p:nvPr>
            <p:ph type="ftr" sz="quarter" idx="11"/>
          </p:nvPr>
        </p:nvSpPr>
        <p:spPr/>
        <p:txBody>
          <a:bodyPr/>
          <a:lstStyle/>
          <a:p>
            <a:r>
              <a:rPr lang="en-US" smtClean="0"/>
              <a:t>Rachel Drenth Property Managment</a:t>
            </a:r>
            <a:endParaRPr lang="en-US" dirty="0"/>
          </a:p>
        </p:txBody>
      </p:sp>
      <p:sp>
        <p:nvSpPr>
          <p:cNvPr id="5" name="Slide Number Placeholder 4"/>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1277625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8867-C5FB-4589-B12D-EE500B8B97C1}" type="datetime1">
              <a:rPr lang="en-US" smtClean="0"/>
              <a:t>12/10/2015</a:t>
            </a:fld>
            <a:endParaRPr lang="en-US" dirty="0"/>
          </a:p>
        </p:txBody>
      </p:sp>
      <p:sp>
        <p:nvSpPr>
          <p:cNvPr id="3" name="Footer Placeholder 2"/>
          <p:cNvSpPr>
            <a:spLocks noGrp="1"/>
          </p:cNvSpPr>
          <p:nvPr>
            <p:ph type="ftr" sz="quarter" idx="11"/>
          </p:nvPr>
        </p:nvSpPr>
        <p:spPr/>
        <p:txBody>
          <a:bodyPr/>
          <a:lstStyle/>
          <a:p>
            <a:r>
              <a:rPr lang="en-US" smtClean="0"/>
              <a:t>Rachel Drenth Property Managment</a:t>
            </a:r>
            <a:endParaRPr lang="en-US" dirty="0"/>
          </a:p>
        </p:txBody>
      </p:sp>
      <p:sp>
        <p:nvSpPr>
          <p:cNvPr id="4" name="Slide Number Placeholder 3"/>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238541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EF8DB-8D96-46D7-B43A-A4C3F250CB4A}" type="datetime1">
              <a:rPr lang="en-US" smtClean="0"/>
              <a:t>12/10/2015</a:t>
            </a:fld>
            <a:endParaRPr lang="en-US" dirty="0"/>
          </a:p>
        </p:txBody>
      </p:sp>
      <p:sp>
        <p:nvSpPr>
          <p:cNvPr id="6" name="Footer Placeholder 5"/>
          <p:cNvSpPr>
            <a:spLocks noGrp="1"/>
          </p:cNvSpPr>
          <p:nvPr>
            <p:ph type="ftr" sz="quarter" idx="11"/>
          </p:nvPr>
        </p:nvSpPr>
        <p:spPr/>
        <p:txBody>
          <a:bodyPr/>
          <a:lstStyle/>
          <a:p>
            <a:r>
              <a:rPr lang="en-US" smtClean="0"/>
              <a:t>Rachel Drenth Property Managment</a:t>
            </a:r>
            <a:endParaRPr lang="en-US" dirty="0"/>
          </a:p>
        </p:txBody>
      </p:sp>
      <p:sp>
        <p:nvSpPr>
          <p:cNvPr id="7" name="Slide Number Placeholder 6"/>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4253855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C1B46-423A-4E38-954D-5BC79A996B93}" type="datetime1">
              <a:rPr lang="en-US" smtClean="0"/>
              <a:t>12/10/2015</a:t>
            </a:fld>
            <a:endParaRPr lang="en-US" dirty="0"/>
          </a:p>
        </p:txBody>
      </p:sp>
      <p:sp>
        <p:nvSpPr>
          <p:cNvPr id="6" name="Footer Placeholder 5"/>
          <p:cNvSpPr>
            <a:spLocks noGrp="1"/>
          </p:cNvSpPr>
          <p:nvPr>
            <p:ph type="ftr" sz="quarter" idx="11"/>
          </p:nvPr>
        </p:nvSpPr>
        <p:spPr/>
        <p:txBody>
          <a:bodyPr/>
          <a:lstStyle/>
          <a:p>
            <a:r>
              <a:rPr lang="en-US" smtClean="0"/>
              <a:t>Rachel Drenth Property Managment</a:t>
            </a:r>
            <a:endParaRPr lang="en-US" dirty="0"/>
          </a:p>
        </p:txBody>
      </p:sp>
      <p:sp>
        <p:nvSpPr>
          <p:cNvPr id="7" name="Slide Number Placeholder 6"/>
          <p:cNvSpPr>
            <a:spLocks noGrp="1"/>
          </p:cNvSpPr>
          <p:nvPr>
            <p:ph type="sldNum" sz="quarter" idx="12"/>
          </p:nvPr>
        </p:nvSpPr>
        <p:spPr/>
        <p:txBody>
          <a:bodyPr/>
          <a:lstStyle/>
          <a:p>
            <a:fld id="{9F717DBC-F27F-4E54-AB9F-FF747D6F8423}" type="slidenum">
              <a:rPr lang="en-US" smtClean="0"/>
              <a:t>‹#›</a:t>
            </a:fld>
            <a:endParaRPr lang="en-US" dirty="0"/>
          </a:p>
        </p:txBody>
      </p:sp>
    </p:spTree>
    <p:extLst>
      <p:ext uri="{BB962C8B-B14F-4D97-AF65-F5344CB8AC3E}">
        <p14:creationId xmlns:p14="http://schemas.microsoft.com/office/powerpoint/2010/main" val="3620478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0BD452-A4BF-4216-847C-7F3F6C676E26}" type="datetime1">
              <a:rPr lang="en-US" smtClean="0"/>
              <a:t>12/10/2015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Rachel Drenth Property Managment</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717DBC-F27F-4E54-AB9F-FF747D6F8423}" type="slidenum">
              <a:rPr lang="en-US" smtClean="0"/>
              <a:t>‹#›</a:t>
            </a:fld>
            <a:endParaRPr lang="en-US" dirty="0"/>
          </a:p>
        </p:txBody>
      </p:sp>
    </p:spTree>
    <p:extLst>
      <p:ext uri="{BB962C8B-B14F-4D97-AF65-F5344CB8AC3E}">
        <p14:creationId xmlns:p14="http://schemas.microsoft.com/office/powerpoint/2010/main" val="16482828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snetdev.colostate.edu/CWIS12/EACR/_auth/auth.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maps.asu.edu/?id=120&amp;mrkIid=6301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snetdev.colostate.edu/CWIS12/EACR/_auth/auth.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bfs_property_management@mail.colostate.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4811"/>
          </a:solidFill>
          <a:ln>
            <a:solidFill>
              <a:schemeClr val="accent1"/>
            </a:solidFill>
          </a:ln>
          <a:effectLst>
            <a:reflection blurRad="6350" stA="50000" endA="300" endPos="55000" dir="5400000" sy="-100000" algn="bl" rotWithShape="0"/>
          </a:effectLst>
        </p:spPr>
        <p:txBody>
          <a:bodyPr/>
          <a:lstStyle/>
          <a:p>
            <a:pPr algn="ctr"/>
            <a:r>
              <a:rPr lang="en-US" dirty="0" smtClean="0"/>
              <a:t>Electronic EACR</a:t>
            </a:r>
            <a:br>
              <a:rPr lang="en-US" dirty="0" smtClean="0"/>
            </a:br>
            <a:endParaRPr lang="en-US" dirty="0"/>
          </a:p>
        </p:txBody>
      </p:sp>
      <p:sp>
        <p:nvSpPr>
          <p:cNvPr id="3" name="Subtitle 2"/>
          <p:cNvSpPr>
            <a:spLocks noGrp="1"/>
          </p:cNvSpPr>
          <p:nvPr>
            <p:ph type="subTitle" idx="1"/>
          </p:nvPr>
        </p:nvSpPr>
        <p:spPr/>
        <p:txBody>
          <a:bodyPr/>
          <a:lstStyle/>
          <a:p>
            <a:pPr algn="ctr"/>
            <a:r>
              <a:rPr lang="en-US" dirty="0" smtClean="0">
                <a:solidFill>
                  <a:schemeClr val="tx1"/>
                </a:solidFill>
              </a:rPr>
              <a:t>Campus Training</a:t>
            </a:r>
          </a:p>
        </p:txBody>
      </p:sp>
      <p:sp>
        <p:nvSpPr>
          <p:cNvPr id="5" name="Slide Number Placeholder 4"/>
          <p:cNvSpPr>
            <a:spLocks noGrp="1"/>
          </p:cNvSpPr>
          <p:nvPr>
            <p:ph type="sldNum" sz="quarter" idx="12"/>
          </p:nvPr>
        </p:nvSpPr>
        <p:spPr/>
        <p:txBody>
          <a:bodyPr/>
          <a:lstStyle/>
          <a:p>
            <a:fld id="{9F717DBC-F27F-4E54-AB9F-FF747D6F8423}" type="slidenum">
              <a:rPr lang="en-US" smtClean="0"/>
              <a:t>1</a:t>
            </a:fld>
            <a:endParaRPr lang="en-US" dirty="0"/>
          </a:p>
        </p:txBody>
      </p:sp>
    </p:spTree>
    <p:extLst>
      <p:ext uri="{BB962C8B-B14F-4D97-AF65-F5344CB8AC3E}">
        <p14:creationId xmlns:p14="http://schemas.microsoft.com/office/powerpoint/2010/main" val="1624089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355170" cy="2974848"/>
          </a:xfrm>
        </p:spPr>
        <p:txBody>
          <a:bodyPr/>
          <a:lstStyle/>
          <a:p>
            <a:r>
              <a:rPr lang="en-US" dirty="0" smtClean="0"/>
              <a:t>Designate approvers</a:t>
            </a:r>
            <a:endParaRPr lang="en-US" dirty="0"/>
          </a:p>
        </p:txBody>
      </p:sp>
      <p:pic>
        <p:nvPicPr>
          <p:cNvPr id="3" name="Picture 2"/>
          <p:cNvPicPr>
            <a:picLocks noChangeAspect="1"/>
          </p:cNvPicPr>
          <p:nvPr/>
        </p:nvPicPr>
        <p:blipFill rotWithShape="1">
          <a:blip r:embed="rId3"/>
          <a:srcRect l="32229" t="8947" r="18774" b="33244"/>
          <a:stretch/>
        </p:blipFill>
        <p:spPr>
          <a:xfrm>
            <a:off x="5605271" y="141732"/>
            <a:ext cx="6437041" cy="4801400"/>
          </a:xfrm>
          <a:prstGeom prst="rect">
            <a:avLst/>
          </a:prstGeom>
        </p:spPr>
      </p:pic>
      <p:sp>
        <p:nvSpPr>
          <p:cNvPr id="4" name="Rounded Rectangle 3"/>
          <p:cNvSpPr/>
          <p:nvPr/>
        </p:nvSpPr>
        <p:spPr>
          <a:xfrm>
            <a:off x="7635240" y="3849624"/>
            <a:ext cx="2843784" cy="274320"/>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10</a:t>
            </a:fld>
            <a:endParaRPr lang="en-US" dirty="0"/>
          </a:p>
        </p:txBody>
      </p:sp>
      <p:pic>
        <p:nvPicPr>
          <p:cNvPr id="5" name="Picture 4"/>
          <p:cNvPicPr>
            <a:picLocks noChangeAspect="1"/>
          </p:cNvPicPr>
          <p:nvPr/>
        </p:nvPicPr>
        <p:blipFill rotWithShape="1">
          <a:blip r:embed="rId4"/>
          <a:srcRect l="1070" t="5622" r="819" b="58689"/>
          <a:stretch/>
        </p:blipFill>
        <p:spPr>
          <a:xfrm>
            <a:off x="109727" y="4375743"/>
            <a:ext cx="6922009" cy="2363385"/>
          </a:xfrm>
          <a:prstGeom prst="rect">
            <a:avLst/>
          </a:prstGeom>
        </p:spPr>
      </p:pic>
      <p:sp>
        <p:nvSpPr>
          <p:cNvPr id="7" name="Rounded Rectangle 6"/>
          <p:cNvSpPr/>
          <p:nvPr/>
        </p:nvSpPr>
        <p:spPr>
          <a:xfrm>
            <a:off x="225552" y="6324191"/>
            <a:ext cx="2843784" cy="274320"/>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01945" y="3968496"/>
            <a:ext cx="3483864" cy="369332"/>
          </a:xfrm>
          <a:prstGeom prst="rect">
            <a:avLst/>
          </a:prstGeom>
          <a:noFill/>
        </p:spPr>
        <p:txBody>
          <a:bodyPr wrap="square" rtlCol="0">
            <a:spAutoFit/>
          </a:bodyPr>
          <a:lstStyle/>
          <a:p>
            <a:r>
              <a:rPr lang="en-US" dirty="0" smtClean="0"/>
              <a:t>EACR.colostate.edu</a:t>
            </a:r>
            <a:endParaRPr lang="en-US" dirty="0"/>
          </a:p>
        </p:txBody>
      </p:sp>
    </p:spTree>
    <p:extLst>
      <p:ext uri="{BB962C8B-B14F-4D97-AF65-F5344CB8AC3E}">
        <p14:creationId xmlns:p14="http://schemas.microsoft.com/office/powerpoint/2010/main" val="4080776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knowledge!</a:t>
            </a:r>
            <a:endParaRPr lang="en-US" dirty="0"/>
          </a:p>
        </p:txBody>
      </p:sp>
      <p:sp>
        <p:nvSpPr>
          <p:cNvPr id="4" name="Content Placeholder 3"/>
          <p:cNvSpPr>
            <a:spLocks noGrp="1"/>
          </p:cNvSpPr>
          <p:nvPr>
            <p:ph idx="1"/>
          </p:nvPr>
        </p:nvSpPr>
        <p:spPr/>
        <p:txBody>
          <a:bodyPr/>
          <a:lstStyle/>
          <a:p>
            <a:r>
              <a:rPr lang="en-US" dirty="0" smtClean="0"/>
              <a:t>Look up your most current signer sheet</a:t>
            </a:r>
          </a:p>
          <a:p>
            <a:pPr lvl="1"/>
            <a:r>
              <a:rPr lang="en-US" dirty="0" smtClean="0"/>
              <a:t>Is it still accurate?</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11</a:t>
            </a:fld>
            <a:endParaRPr lang="en-US" dirty="0"/>
          </a:p>
        </p:txBody>
      </p:sp>
    </p:spTree>
    <p:extLst>
      <p:ext uri="{BB962C8B-B14F-4D97-AF65-F5344CB8AC3E}">
        <p14:creationId xmlns:p14="http://schemas.microsoft.com/office/powerpoint/2010/main" val="144961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268" b="54566"/>
          <a:stretch/>
        </p:blipFill>
        <p:spPr>
          <a:xfrm>
            <a:off x="593556" y="1655065"/>
            <a:ext cx="11004888" cy="3547871"/>
          </a:xfrm>
          <a:prstGeom prst="rect">
            <a:avLst/>
          </a:prstGeom>
        </p:spPr>
      </p:pic>
      <p:sp>
        <p:nvSpPr>
          <p:cNvPr id="6" name="Title 5"/>
          <p:cNvSpPr>
            <a:spLocks noGrp="1"/>
          </p:cNvSpPr>
          <p:nvPr>
            <p:ph type="title"/>
          </p:nvPr>
        </p:nvSpPr>
        <p:spPr>
          <a:xfrm>
            <a:off x="677334" y="609600"/>
            <a:ext cx="11347026" cy="1320800"/>
          </a:xfrm>
        </p:spPr>
        <p:txBody>
          <a:bodyPr/>
          <a:lstStyle/>
          <a:p>
            <a:r>
              <a:rPr lang="en-US" dirty="0" smtClean="0"/>
              <a:t>Log on: </a:t>
            </a:r>
            <a:r>
              <a:rPr lang="en-US" sz="2400" dirty="0" smtClean="0">
                <a:hlinkClick r:id="rId4"/>
              </a:rPr>
              <a:t>https://wsnet</a:t>
            </a:r>
            <a:r>
              <a:rPr lang="en-US" sz="3200" b="1" u="sng" dirty="0" smtClean="0">
                <a:solidFill>
                  <a:schemeClr val="accent3">
                    <a:lumMod val="60000"/>
                    <a:lumOff val="40000"/>
                  </a:schemeClr>
                </a:solidFill>
                <a:hlinkClick r:id="rId4"/>
              </a:rPr>
              <a:t>dev</a:t>
            </a:r>
            <a:r>
              <a:rPr lang="en-US" sz="2400" dirty="0" smtClean="0">
                <a:hlinkClick r:id="rId4"/>
              </a:rPr>
              <a:t>.colostate.edu/CWIS12/EACR/_auth/auth.aspx</a:t>
            </a:r>
            <a:r>
              <a:rPr lang="en-US" sz="2400" dirty="0" smtClean="0"/>
              <a:t> </a:t>
            </a:r>
            <a:endParaRPr lang="en-US" sz="2400" dirty="0"/>
          </a:p>
        </p:txBody>
      </p:sp>
      <p:sp>
        <p:nvSpPr>
          <p:cNvPr id="2" name="Rectangle 1"/>
          <p:cNvSpPr/>
          <p:nvPr/>
        </p:nvSpPr>
        <p:spPr>
          <a:xfrm>
            <a:off x="165100" y="5798235"/>
            <a:ext cx="11734800" cy="6155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100" dirty="0">
                <a:solidFill>
                  <a:schemeClr val="accent1">
                    <a:lumMod val="20000"/>
                    <a:lumOff val="80000"/>
                  </a:schemeClr>
                </a:solidFill>
                <a:hlinkClick r:id="rId4"/>
              </a:rPr>
              <a:t>https://wsnet</a:t>
            </a:r>
            <a:r>
              <a:rPr lang="en-US" sz="3400" b="1" dirty="0">
                <a:solidFill>
                  <a:schemeClr val="accent3">
                    <a:lumMod val="60000"/>
                    <a:lumOff val="40000"/>
                  </a:schemeClr>
                </a:solidFill>
                <a:hlinkClick r:id="rId4"/>
              </a:rPr>
              <a:t>dev</a:t>
            </a:r>
            <a:r>
              <a:rPr lang="en-US" sz="3100" dirty="0">
                <a:solidFill>
                  <a:schemeClr val="accent1">
                    <a:lumMod val="20000"/>
                    <a:lumOff val="80000"/>
                  </a:schemeClr>
                </a:solidFill>
                <a:hlinkClick r:id="rId4"/>
              </a:rPr>
              <a:t>.colostate.edu/CWIS12/EACR/_auth/auth.aspx</a:t>
            </a:r>
            <a:r>
              <a:rPr lang="en-US" sz="3100" dirty="0">
                <a:solidFill>
                  <a:schemeClr val="accent1">
                    <a:lumMod val="20000"/>
                    <a:lumOff val="80000"/>
                  </a:schemeClr>
                </a:solidFill>
              </a:rPr>
              <a:t> </a:t>
            </a:r>
          </a:p>
        </p:txBody>
      </p:sp>
      <p:sp>
        <p:nvSpPr>
          <p:cNvPr id="5" name="Slide Number Placeholder 4"/>
          <p:cNvSpPr>
            <a:spLocks noGrp="1"/>
          </p:cNvSpPr>
          <p:nvPr>
            <p:ph type="sldNum" sz="quarter" idx="12"/>
          </p:nvPr>
        </p:nvSpPr>
        <p:spPr/>
        <p:txBody>
          <a:bodyPr/>
          <a:lstStyle/>
          <a:p>
            <a:fld id="{9F717DBC-F27F-4E54-AB9F-FF747D6F8423}" type="slidenum">
              <a:rPr lang="en-US" smtClean="0"/>
              <a:t>12</a:t>
            </a:fld>
            <a:endParaRPr lang="en-US" dirty="0"/>
          </a:p>
        </p:txBody>
      </p:sp>
    </p:spTree>
    <p:extLst>
      <p:ext uri="{BB962C8B-B14F-4D97-AF65-F5344CB8AC3E}">
        <p14:creationId xmlns:p14="http://schemas.microsoft.com/office/powerpoint/2010/main" val="1976499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3047" t="8250" b="51218"/>
          <a:stretch/>
        </p:blipFill>
        <p:spPr>
          <a:xfrm>
            <a:off x="677334" y="1270000"/>
            <a:ext cx="10428774" cy="4337672"/>
          </a:xfrm>
          <a:prstGeom prst="rect">
            <a:avLst/>
          </a:prstGeom>
        </p:spPr>
      </p:pic>
      <p:sp>
        <p:nvSpPr>
          <p:cNvPr id="2" name="Title 1"/>
          <p:cNvSpPr>
            <a:spLocks noGrp="1"/>
          </p:cNvSpPr>
          <p:nvPr>
            <p:ph type="title"/>
          </p:nvPr>
        </p:nvSpPr>
        <p:spPr/>
        <p:txBody>
          <a:bodyPr/>
          <a:lstStyle/>
          <a:p>
            <a:r>
              <a:rPr lang="en-US" dirty="0" smtClean="0"/>
              <a:t>Home Screen</a:t>
            </a:r>
            <a:endParaRPr lang="en-US" dirty="0"/>
          </a:p>
        </p:txBody>
      </p:sp>
      <p:sp>
        <p:nvSpPr>
          <p:cNvPr id="4" name="Oval Callout 3"/>
          <p:cNvSpPr/>
          <p:nvPr/>
        </p:nvSpPr>
        <p:spPr>
          <a:xfrm rot="5400000">
            <a:off x="4561773" y="4342319"/>
            <a:ext cx="1190884" cy="3419855"/>
          </a:xfrm>
          <a:prstGeom prst="wedgeEllipseCallout">
            <a:avLst>
              <a:gd name="adj1" fmla="val -86733"/>
              <a:gd name="adj2" fmla="val 513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785616" y="5586984"/>
            <a:ext cx="3099816" cy="923330"/>
          </a:xfrm>
          <a:prstGeom prst="rect">
            <a:avLst/>
          </a:prstGeom>
          <a:noFill/>
        </p:spPr>
        <p:txBody>
          <a:bodyPr wrap="square" rtlCol="0">
            <a:spAutoFit/>
          </a:bodyPr>
          <a:lstStyle/>
          <a:p>
            <a:r>
              <a:rPr lang="en-US" dirty="0" smtClean="0"/>
              <a:t>New routing process for: Trade-in, External Transfer, Project Closeout, etc.</a:t>
            </a:r>
            <a:endParaRPr lang="en-US" dirty="0"/>
          </a:p>
        </p:txBody>
      </p:sp>
      <p:sp>
        <p:nvSpPr>
          <p:cNvPr id="7" name="Slide Number Placeholder 6"/>
          <p:cNvSpPr>
            <a:spLocks noGrp="1"/>
          </p:cNvSpPr>
          <p:nvPr>
            <p:ph type="sldNum" sz="quarter" idx="12"/>
          </p:nvPr>
        </p:nvSpPr>
        <p:spPr/>
        <p:txBody>
          <a:bodyPr/>
          <a:lstStyle/>
          <a:p>
            <a:fld id="{9F717DBC-F27F-4E54-AB9F-FF747D6F8423}" type="slidenum">
              <a:rPr lang="en-US" smtClean="0"/>
              <a:t>13</a:t>
            </a:fld>
            <a:endParaRPr lang="en-US" dirty="0"/>
          </a:p>
        </p:txBody>
      </p:sp>
    </p:spTree>
    <p:extLst>
      <p:ext uri="{BB962C8B-B14F-4D97-AF65-F5344CB8AC3E}">
        <p14:creationId xmlns:p14="http://schemas.microsoft.com/office/powerpoint/2010/main" val="3911076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6040920" cy="1420368"/>
          </a:xfrm>
        </p:spPr>
        <p:txBody>
          <a:bodyPr/>
          <a:lstStyle/>
          <a:p>
            <a:r>
              <a:rPr lang="en-US" dirty="0" smtClean="0"/>
              <a:t>Trade in or warranty replacement</a:t>
            </a:r>
            <a:endParaRPr lang="en-US" dirty="0"/>
          </a:p>
        </p:txBody>
      </p:sp>
      <p:sp>
        <p:nvSpPr>
          <p:cNvPr id="5" name="Content Placeholder 4"/>
          <p:cNvSpPr>
            <a:spLocks noGrp="1"/>
          </p:cNvSpPr>
          <p:nvPr>
            <p:ph idx="1"/>
          </p:nvPr>
        </p:nvSpPr>
        <p:spPr>
          <a:xfrm>
            <a:off x="622470" y="2160589"/>
            <a:ext cx="8596668" cy="3880773"/>
          </a:xfrm>
        </p:spPr>
        <p:txBody>
          <a:bodyPr/>
          <a:lstStyle/>
          <a:p>
            <a:pPr marL="0" indent="0">
              <a:buNone/>
            </a:pPr>
            <a:r>
              <a:rPr lang="en-US" dirty="0"/>
              <a:t>Use this form </a:t>
            </a:r>
            <a:r>
              <a:rPr lang="en-US" dirty="0" smtClean="0"/>
              <a:t>for:</a:t>
            </a:r>
          </a:p>
          <a:p>
            <a:r>
              <a:rPr lang="en-US" dirty="0" smtClean="0"/>
              <a:t>Trade in to vendor</a:t>
            </a:r>
          </a:p>
          <a:p>
            <a:r>
              <a:rPr lang="en-US" dirty="0" smtClean="0"/>
              <a:t>Warranty replacement</a:t>
            </a:r>
          </a:p>
          <a:p>
            <a:r>
              <a:rPr lang="en-US" dirty="0" smtClean="0"/>
              <a:t>Exchanges</a:t>
            </a:r>
          </a:p>
          <a:p>
            <a:r>
              <a:rPr lang="en-US" dirty="0" smtClean="0"/>
              <a:t>Anytime property is being released to a vendor</a:t>
            </a:r>
          </a:p>
          <a:p>
            <a:r>
              <a:rPr lang="en-US" dirty="0" smtClean="0"/>
              <a:t>Either capital or non-capital property</a:t>
            </a:r>
          </a:p>
          <a:p>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14</a:t>
            </a:fld>
            <a:endParaRPr lang="en-US" dirty="0"/>
          </a:p>
        </p:txBody>
      </p:sp>
      <p:pic>
        <p:nvPicPr>
          <p:cNvPr id="4" name="Picture 3"/>
          <p:cNvPicPr>
            <a:picLocks noChangeAspect="1"/>
          </p:cNvPicPr>
          <p:nvPr/>
        </p:nvPicPr>
        <p:blipFill rotWithShape="1">
          <a:blip r:embed="rId3"/>
          <a:srcRect l="30020" t="13188" r="28268" b="492"/>
          <a:stretch/>
        </p:blipFill>
        <p:spPr>
          <a:xfrm>
            <a:off x="6718254" y="146304"/>
            <a:ext cx="5111496" cy="6583680"/>
          </a:xfrm>
          <a:prstGeom prst="rect">
            <a:avLst/>
          </a:prstGeom>
        </p:spPr>
      </p:pic>
    </p:spTree>
    <p:extLst>
      <p:ext uri="{BB962C8B-B14F-4D97-AF65-F5344CB8AC3E}">
        <p14:creationId xmlns:p14="http://schemas.microsoft.com/office/powerpoint/2010/main" val="420041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Transfer form</a:t>
            </a:r>
            <a:endParaRPr lang="en-US" dirty="0"/>
          </a:p>
        </p:txBody>
      </p:sp>
      <p:sp>
        <p:nvSpPr>
          <p:cNvPr id="5" name="Content Placeholder 4"/>
          <p:cNvSpPr>
            <a:spLocks noGrp="1"/>
          </p:cNvSpPr>
          <p:nvPr>
            <p:ph idx="1"/>
          </p:nvPr>
        </p:nvSpPr>
        <p:spPr>
          <a:xfrm>
            <a:off x="677334" y="2160589"/>
            <a:ext cx="6235530" cy="3880773"/>
          </a:xfrm>
        </p:spPr>
        <p:txBody>
          <a:bodyPr/>
          <a:lstStyle/>
          <a:p>
            <a:r>
              <a:rPr lang="en-US" dirty="0" smtClean="0"/>
              <a:t>For incoming or outgoing property</a:t>
            </a:r>
          </a:p>
          <a:p>
            <a:r>
              <a:rPr lang="en-US" dirty="0" smtClean="0"/>
              <a:t>To accompany a document releasing or accepting responsibility and title</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15</a:t>
            </a:fld>
            <a:endParaRPr lang="en-US" dirty="0"/>
          </a:p>
        </p:txBody>
      </p:sp>
      <p:pic>
        <p:nvPicPr>
          <p:cNvPr id="4" name="Picture 3"/>
          <p:cNvPicPr>
            <a:picLocks noChangeAspect="1"/>
          </p:cNvPicPr>
          <p:nvPr/>
        </p:nvPicPr>
        <p:blipFill rotWithShape="1">
          <a:blip r:embed="rId2"/>
          <a:srcRect l="17048" t="14744" r="14761" b="1023"/>
          <a:stretch/>
        </p:blipFill>
        <p:spPr>
          <a:xfrm>
            <a:off x="6912864" y="109728"/>
            <a:ext cx="5148073" cy="6644828"/>
          </a:xfrm>
          <a:prstGeom prst="rect">
            <a:avLst/>
          </a:prstGeom>
        </p:spPr>
      </p:pic>
    </p:spTree>
    <p:extLst>
      <p:ext uri="{BB962C8B-B14F-4D97-AF65-F5344CB8AC3E}">
        <p14:creationId xmlns:p14="http://schemas.microsoft.com/office/powerpoint/2010/main" val="110016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3047" t="8250" b="51218"/>
          <a:stretch/>
        </p:blipFill>
        <p:spPr>
          <a:xfrm>
            <a:off x="677334" y="1270000"/>
            <a:ext cx="10428774" cy="4337672"/>
          </a:xfrm>
          <a:prstGeom prst="rect">
            <a:avLst/>
          </a:prstGeom>
        </p:spPr>
      </p:pic>
      <p:sp>
        <p:nvSpPr>
          <p:cNvPr id="2" name="Title 1"/>
          <p:cNvSpPr>
            <a:spLocks noGrp="1"/>
          </p:cNvSpPr>
          <p:nvPr>
            <p:ph type="title"/>
          </p:nvPr>
        </p:nvSpPr>
        <p:spPr/>
        <p:txBody>
          <a:bodyPr/>
          <a:lstStyle/>
          <a:p>
            <a:r>
              <a:rPr lang="en-US" dirty="0" smtClean="0"/>
              <a:t>To begin, click EACR entry</a:t>
            </a:r>
            <a:endParaRPr lang="en-US" dirty="0"/>
          </a:p>
        </p:txBody>
      </p:sp>
      <p:sp>
        <p:nvSpPr>
          <p:cNvPr id="3" name="Oval 2"/>
          <p:cNvSpPr/>
          <p:nvPr/>
        </p:nvSpPr>
        <p:spPr>
          <a:xfrm>
            <a:off x="2276856" y="2590800"/>
            <a:ext cx="1261872" cy="82346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9F717DBC-F27F-4E54-AB9F-FF747D6F8423}" type="slidenum">
              <a:rPr lang="en-US" smtClean="0"/>
              <a:t>16</a:t>
            </a:fld>
            <a:endParaRPr lang="en-US" dirty="0"/>
          </a:p>
        </p:txBody>
      </p:sp>
    </p:spTree>
    <p:extLst>
      <p:ext uri="{BB962C8B-B14F-4D97-AF65-F5344CB8AC3E}">
        <p14:creationId xmlns:p14="http://schemas.microsoft.com/office/powerpoint/2010/main" val="687497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EACR entry screen</a:t>
            </a:r>
            <a:endParaRPr lang="en-US" dirty="0"/>
          </a:p>
        </p:txBody>
      </p:sp>
      <p:pic>
        <p:nvPicPr>
          <p:cNvPr id="3" name="Picture 2"/>
          <p:cNvPicPr>
            <a:picLocks noChangeAspect="1"/>
          </p:cNvPicPr>
          <p:nvPr/>
        </p:nvPicPr>
        <p:blipFill rotWithShape="1">
          <a:blip r:embed="rId3"/>
          <a:srcRect t="8472"/>
          <a:stretch/>
        </p:blipFill>
        <p:spPr>
          <a:xfrm>
            <a:off x="1141677" y="1146445"/>
            <a:ext cx="9908646" cy="5733521"/>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17</a:t>
            </a:fld>
            <a:endParaRPr lang="en-US" dirty="0"/>
          </a:p>
        </p:txBody>
      </p:sp>
    </p:spTree>
    <p:extLst>
      <p:ext uri="{BB962C8B-B14F-4D97-AF65-F5344CB8AC3E}">
        <p14:creationId xmlns:p14="http://schemas.microsoft.com/office/powerpoint/2010/main" val="3663689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EACR entry instructions</a:t>
            </a:r>
            <a:endParaRPr lang="en-US" dirty="0"/>
          </a:p>
        </p:txBody>
      </p:sp>
      <p:pic>
        <p:nvPicPr>
          <p:cNvPr id="3" name="Picture 2"/>
          <p:cNvPicPr>
            <a:picLocks noChangeAspect="1"/>
          </p:cNvPicPr>
          <p:nvPr/>
        </p:nvPicPr>
        <p:blipFill rotWithShape="1">
          <a:blip r:embed="rId3"/>
          <a:srcRect l="620" t="27271" r="39312" b="55235"/>
          <a:stretch/>
        </p:blipFill>
        <p:spPr>
          <a:xfrm>
            <a:off x="-1856" y="2306286"/>
            <a:ext cx="12195712" cy="2245428"/>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18</a:t>
            </a:fld>
            <a:endParaRPr lang="en-US" dirty="0"/>
          </a:p>
        </p:txBody>
      </p:sp>
    </p:spTree>
    <p:extLst>
      <p:ext uri="{BB962C8B-B14F-4D97-AF65-F5344CB8AC3E}">
        <p14:creationId xmlns:p14="http://schemas.microsoft.com/office/powerpoint/2010/main" val="2249513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EACR entry Section 1:</a:t>
            </a:r>
            <a:endParaRPr lang="en-US" dirty="0"/>
          </a:p>
        </p:txBody>
      </p:sp>
      <p:pic>
        <p:nvPicPr>
          <p:cNvPr id="3" name="Picture 2"/>
          <p:cNvPicPr>
            <a:picLocks noChangeAspect="1"/>
          </p:cNvPicPr>
          <p:nvPr/>
        </p:nvPicPr>
        <p:blipFill rotWithShape="1">
          <a:blip r:embed="rId3"/>
          <a:srcRect t="43288" r="71875" b="29861"/>
          <a:stretch/>
        </p:blipFill>
        <p:spPr>
          <a:xfrm>
            <a:off x="1770761" y="1380348"/>
            <a:ext cx="8174002" cy="4933527"/>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19</a:t>
            </a:fld>
            <a:endParaRPr lang="en-US" dirty="0"/>
          </a:p>
        </p:txBody>
      </p:sp>
    </p:spTree>
    <p:extLst>
      <p:ext uri="{BB962C8B-B14F-4D97-AF65-F5344CB8AC3E}">
        <p14:creationId xmlns:p14="http://schemas.microsoft.com/office/powerpoint/2010/main" val="212262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	</a:t>
            </a:r>
            <a:endParaRPr lang="en-US" dirty="0"/>
          </a:p>
        </p:txBody>
      </p:sp>
      <p:sp>
        <p:nvSpPr>
          <p:cNvPr id="3" name="Content Placeholder 2"/>
          <p:cNvSpPr>
            <a:spLocks noGrp="1"/>
          </p:cNvSpPr>
          <p:nvPr>
            <p:ph idx="1"/>
          </p:nvPr>
        </p:nvSpPr>
        <p:spPr>
          <a:xfrm>
            <a:off x="677334" y="2160589"/>
            <a:ext cx="9371922" cy="3880773"/>
          </a:xfrm>
        </p:spPr>
        <p:txBody>
          <a:bodyPr/>
          <a:lstStyle/>
          <a:p>
            <a:r>
              <a:rPr lang="en-US" dirty="0" smtClean="0"/>
              <a:t>EACR.colostate.edu</a:t>
            </a:r>
          </a:p>
          <a:p>
            <a:r>
              <a:rPr lang="en-US" dirty="0" smtClean="0"/>
              <a:t>One Building location per EACR entry</a:t>
            </a:r>
          </a:p>
          <a:p>
            <a:r>
              <a:rPr lang="en-US" dirty="0" smtClean="0"/>
              <a:t>PM will scrub and validate prior to sending to </a:t>
            </a:r>
            <a:r>
              <a:rPr lang="en-US" dirty="0" err="1" smtClean="0"/>
              <a:t>dept</a:t>
            </a:r>
            <a:r>
              <a:rPr lang="en-US" smtClean="0"/>
              <a:t> approver </a:t>
            </a:r>
            <a:endParaRPr lang="en-US" dirty="0"/>
          </a:p>
          <a:p>
            <a:r>
              <a:rPr lang="en-US" dirty="0" smtClean="0"/>
              <a:t>EACR’s are for non-capital items only, capital will still go through Kuali</a:t>
            </a:r>
          </a:p>
          <a:p>
            <a:r>
              <a:rPr lang="en-US" dirty="0" smtClean="0"/>
              <a:t>No paper EACR forms after June 30</a:t>
            </a:r>
            <a:r>
              <a:rPr lang="en-US" baseline="30000" dirty="0" smtClean="0"/>
              <a:t>th</a:t>
            </a:r>
            <a:r>
              <a:rPr lang="en-US" dirty="0" smtClean="0"/>
              <a:t> 2016</a:t>
            </a:r>
          </a:p>
          <a:p>
            <a:r>
              <a:rPr lang="en-US" dirty="0" smtClean="0"/>
              <a:t>Direct drops will only be accepted with an electronic entry validated by PM</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9F717DBC-F27F-4E54-AB9F-FF747D6F8423}" type="slidenum">
              <a:rPr lang="en-US" smtClean="0"/>
              <a:t>2</a:t>
            </a:fld>
            <a:endParaRPr lang="en-US" dirty="0"/>
          </a:p>
        </p:txBody>
      </p:sp>
      <p:sp>
        <p:nvSpPr>
          <p:cNvPr id="6" name="Footer Placeholder 5"/>
          <p:cNvSpPr>
            <a:spLocks noGrp="1"/>
          </p:cNvSpPr>
          <p:nvPr>
            <p:ph type="ftr" sz="quarter" idx="11"/>
          </p:nvPr>
        </p:nvSpPr>
        <p:spPr/>
        <p:txBody>
          <a:bodyPr/>
          <a:lstStyle/>
          <a:p>
            <a:r>
              <a:rPr lang="en-US" smtClean="0"/>
              <a:t>Rachel Drenth Property Managment</a:t>
            </a:r>
            <a:endParaRPr lang="en-US" dirty="0"/>
          </a:p>
        </p:txBody>
      </p:sp>
    </p:spTree>
    <p:extLst>
      <p:ext uri="{BB962C8B-B14F-4D97-AF65-F5344CB8AC3E}">
        <p14:creationId xmlns:p14="http://schemas.microsoft.com/office/powerpoint/2010/main" val="3878774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 Fee Schedule</a:t>
            </a:r>
            <a:endParaRPr lang="en-US" dirty="0"/>
          </a:p>
        </p:txBody>
      </p:sp>
      <p:pic>
        <p:nvPicPr>
          <p:cNvPr id="3" name="Picture 2"/>
          <p:cNvPicPr>
            <a:picLocks noChangeAspect="1"/>
          </p:cNvPicPr>
          <p:nvPr/>
        </p:nvPicPr>
        <p:blipFill rotWithShape="1">
          <a:blip r:embed="rId3"/>
          <a:srcRect l="19325" t="9734"/>
          <a:stretch/>
        </p:blipFill>
        <p:spPr>
          <a:xfrm>
            <a:off x="237744" y="1870568"/>
            <a:ext cx="5788152" cy="4915868"/>
          </a:xfrm>
          <a:prstGeom prst="rect">
            <a:avLst/>
          </a:prstGeom>
        </p:spPr>
      </p:pic>
      <p:pic>
        <p:nvPicPr>
          <p:cNvPr id="5" name="Picture 4"/>
          <p:cNvPicPr>
            <a:picLocks noChangeAspect="1"/>
          </p:cNvPicPr>
          <p:nvPr/>
        </p:nvPicPr>
        <p:blipFill rotWithShape="1">
          <a:blip r:embed="rId4"/>
          <a:srcRect l="18624" t="9330"/>
          <a:stretch/>
        </p:blipFill>
        <p:spPr>
          <a:xfrm>
            <a:off x="6025895" y="1870568"/>
            <a:ext cx="5813155" cy="4916437"/>
          </a:xfrm>
          <a:prstGeom prst="rect">
            <a:avLst/>
          </a:prstGeom>
        </p:spPr>
      </p:pic>
      <p:sp>
        <p:nvSpPr>
          <p:cNvPr id="6" name="Slide Number Placeholder 5"/>
          <p:cNvSpPr>
            <a:spLocks noGrp="1"/>
          </p:cNvSpPr>
          <p:nvPr>
            <p:ph type="sldNum" sz="quarter" idx="12"/>
          </p:nvPr>
        </p:nvSpPr>
        <p:spPr/>
        <p:txBody>
          <a:bodyPr/>
          <a:lstStyle/>
          <a:p>
            <a:fld id="{9F717DBC-F27F-4E54-AB9F-FF747D6F8423}" type="slidenum">
              <a:rPr lang="en-US" smtClean="0"/>
              <a:t>20</a:t>
            </a:fld>
            <a:endParaRPr lang="en-US" dirty="0"/>
          </a:p>
        </p:txBody>
      </p:sp>
    </p:spTree>
    <p:extLst>
      <p:ext uri="{BB962C8B-B14F-4D97-AF65-F5344CB8AC3E}">
        <p14:creationId xmlns:p14="http://schemas.microsoft.com/office/powerpoint/2010/main" val="2681688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EACR entry Section 2: </a:t>
            </a:r>
            <a:endParaRPr lang="en-US" dirty="0"/>
          </a:p>
        </p:txBody>
      </p:sp>
      <p:pic>
        <p:nvPicPr>
          <p:cNvPr id="3" name="Picture 2"/>
          <p:cNvPicPr>
            <a:picLocks noChangeAspect="1"/>
          </p:cNvPicPr>
          <p:nvPr/>
        </p:nvPicPr>
        <p:blipFill rotWithShape="1">
          <a:blip r:embed="rId3"/>
          <a:srcRect l="26873" t="43648" r="41683" b="25535"/>
          <a:stretch/>
        </p:blipFill>
        <p:spPr>
          <a:xfrm>
            <a:off x="2203610" y="1322493"/>
            <a:ext cx="7784780" cy="4823178"/>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21</a:t>
            </a:fld>
            <a:endParaRPr lang="en-US" dirty="0"/>
          </a:p>
        </p:txBody>
      </p:sp>
      <p:sp>
        <p:nvSpPr>
          <p:cNvPr id="4" name="Rectangle 3"/>
          <p:cNvSpPr/>
          <p:nvPr/>
        </p:nvSpPr>
        <p:spPr>
          <a:xfrm>
            <a:off x="3842658" y="6335006"/>
            <a:ext cx="4506683" cy="369332"/>
          </a:xfrm>
          <a:prstGeom prst="rect">
            <a:avLst/>
          </a:prstGeom>
        </p:spPr>
        <p:txBody>
          <a:bodyPr wrap="none">
            <a:spAutoFit/>
          </a:bodyPr>
          <a:lstStyle/>
          <a:p>
            <a:r>
              <a:rPr lang="en-US" u="sng" dirty="0">
                <a:solidFill>
                  <a:srgbClr val="000000"/>
                </a:solidFill>
                <a:latin typeface="Calibri" panose="020F0502020204030204" pitchFamily="34" charset="0"/>
                <a:ea typeface="Calibri" panose="020F0502020204030204" pitchFamily="34" charset="0"/>
                <a:hlinkClick r:id="rId4" tooltip="https://maps.asu.edu/?id=120&amp;amp;mrkIid=63019&#10;Ctrl+Click or tap to follow the link"/>
              </a:rPr>
              <a:t>https://maps.asu.edu/?id=120&amp;mrkIid=63019</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74586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EACR entry Section </a:t>
            </a:r>
            <a:r>
              <a:rPr lang="en-US" dirty="0" smtClean="0"/>
              <a:t>3:</a:t>
            </a:r>
            <a:endParaRPr lang="en-US" dirty="0"/>
          </a:p>
        </p:txBody>
      </p:sp>
      <p:pic>
        <p:nvPicPr>
          <p:cNvPr id="4" name="Picture 3"/>
          <p:cNvPicPr>
            <a:picLocks noChangeAspect="1"/>
          </p:cNvPicPr>
          <p:nvPr/>
        </p:nvPicPr>
        <p:blipFill rotWithShape="1">
          <a:blip r:embed="rId3"/>
          <a:srcRect l="58966" t="39359" r="1437" b="40942"/>
          <a:stretch/>
        </p:blipFill>
        <p:spPr>
          <a:xfrm>
            <a:off x="640758" y="1481328"/>
            <a:ext cx="10926567" cy="3383280"/>
          </a:xfrm>
          <a:prstGeom prst="rect">
            <a:avLst/>
          </a:prstGeom>
        </p:spPr>
      </p:pic>
      <p:pic>
        <p:nvPicPr>
          <p:cNvPr id="6" name="Picture 5"/>
          <p:cNvPicPr>
            <a:picLocks noChangeAspect="1"/>
          </p:cNvPicPr>
          <p:nvPr/>
        </p:nvPicPr>
        <p:blipFill rotWithShape="1">
          <a:blip r:embed="rId4"/>
          <a:srcRect l="57601" t="72211" r="3137" b="14633"/>
          <a:stretch/>
        </p:blipFill>
        <p:spPr>
          <a:xfrm>
            <a:off x="640758" y="4376928"/>
            <a:ext cx="10926567" cy="2316480"/>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22</a:t>
            </a:fld>
            <a:endParaRPr lang="en-US" dirty="0"/>
          </a:p>
        </p:txBody>
      </p:sp>
    </p:spTree>
    <p:extLst>
      <p:ext uri="{BB962C8B-B14F-4D97-AF65-F5344CB8AC3E}">
        <p14:creationId xmlns:p14="http://schemas.microsoft.com/office/powerpoint/2010/main" val="1645146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EACR entry Create New EACR Number</a:t>
            </a:r>
            <a:endParaRPr lang="en-US" dirty="0"/>
          </a:p>
        </p:txBody>
      </p:sp>
      <p:pic>
        <p:nvPicPr>
          <p:cNvPr id="3" name="Picture 2"/>
          <p:cNvPicPr>
            <a:picLocks noChangeAspect="1"/>
          </p:cNvPicPr>
          <p:nvPr/>
        </p:nvPicPr>
        <p:blipFill rotWithShape="1">
          <a:blip r:embed="rId3"/>
          <a:srcRect l="1859" t="71671" r="58459" b="10326"/>
          <a:stretch/>
        </p:blipFill>
        <p:spPr>
          <a:xfrm>
            <a:off x="384088" y="1790700"/>
            <a:ext cx="11423825" cy="3276600"/>
          </a:xfrm>
          <a:prstGeom prst="rect">
            <a:avLst/>
          </a:prstGeom>
        </p:spPr>
      </p:pic>
      <p:sp>
        <p:nvSpPr>
          <p:cNvPr id="4" name="Right Arrow 3"/>
          <p:cNvSpPr/>
          <p:nvPr/>
        </p:nvSpPr>
        <p:spPr>
          <a:xfrm rot="16200000">
            <a:off x="1446480" y="4837176"/>
            <a:ext cx="932688" cy="749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23</a:t>
            </a:fld>
            <a:endParaRPr lang="en-US" dirty="0"/>
          </a:p>
        </p:txBody>
      </p:sp>
    </p:spTree>
    <p:extLst>
      <p:ext uri="{BB962C8B-B14F-4D97-AF65-F5344CB8AC3E}">
        <p14:creationId xmlns:p14="http://schemas.microsoft.com/office/powerpoint/2010/main" val="2463712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95" t="10717" r="1675" b="56016"/>
          <a:stretch/>
        </p:blipFill>
        <p:spPr>
          <a:xfrm>
            <a:off x="116050" y="2140824"/>
            <a:ext cx="11959900" cy="2576353"/>
          </a:xfrm>
          <a:prstGeom prst="rect">
            <a:avLst/>
          </a:prstGeom>
        </p:spPr>
      </p:pic>
      <p:sp>
        <p:nvSpPr>
          <p:cNvPr id="2" name="Title 1"/>
          <p:cNvSpPr>
            <a:spLocks noGrp="1"/>
          </p:cNvSpPr>
          <p:nvPr>
            <p:ph type="title"/>
          </p:nvPr>
        </p:nvSpPr>
        <p:spPr/>
        <p:txBody>
          <a:bodyPr/>
          <a:lstStyle/>
          <a:p>
            <a:r>
              <a:rPr lang="en-US" dirty="0" smtClean="0"/>
              <a:t>EACR entry Error message</a:t>
            </a:r>
            <a:endParaRPr lang="en-US" dirty="0"/>
          </a:p>
        </p:txBody>
      </p:sp>
      <p:sp>
        <p:nvSpPr>
          <p:cNvPr id="5" name="Slide Number Placeholder 4"/>
          <p:cNvSpPr>
            <a:spLocks noGrp="1"/>
          </p:cNvSpPr>
          <p:nvPr>
            <p:ph type="sldNum" sz="quarter" idx="12"/>
          </p:nvPr>
        </p:nvSpPr>
        <p:spPr/>
        <p:txBody>
          <a:bodyPr/>
          <a:lstStyle/>
          <a:p>
            <a:fld id="{9F717DBC-F27F-4E54-AB9F-FF747D6F8423}" type="slidenum">
              <a:rPr lang="en-US" smtClean="0"/>
              <a:t>24</a:t>
            </a:fld>
            <a:endParaRPr lang="en-US" dirty="0"/>
          </a:p>
        </p:txBody>
      </p:sp>
    </p:spTree>
    <p:extLst>
      <p:ext uri="{BB962C8B-B14F-4D97-AF65-F5344CB8AC3E}">
        <p14:creationId xmlns:p14="http://schemas.microsoft.com/office/powerpoint/2010/main" val="61808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8779" b="36167"/>
          <a:stretch/>
        </p:blipFill>
        <p:spPr>
          <a:xfrm>
            <a:off x="812061" y="1257300"/>
            <a:ext cx="10567879" cy="4343401"/>
          </a:xfrm>
          <a:prstGeom prst="rect">
            <a:avLst/>
          </a:prstGeom>
        </p:spPr>
      </p:pic>
      <p:sp>
        <p:nvSpPr>
          <p:cNvPr id="3" name="Title 2"/>
          <p:cNvSpPr>
            <a:spLocks noGrp="1"/>
          </p:cNvSpPr>
          <p:nvPr>
            <p:ph type="title"/>
          </p:nvPr>
        </p:nvSpPr>
        <p:spPr/>
        <p:txBody>
          <a:bodyPr/>
          <a:lstStyle/>
          <a:p>
            <a:r>
              <a:rPr lang="en-US" dirty="0" smtClean="0"/>
              <a:t>New EACR number Created</a:t>
            </a:r>
            <a:endParaRPr lang="en-US" dirty="0"/>
          </a:p>
        </p:txBody>
      </p:sp>
      <p:sp>
        <p:nvSpPr>
          <p:cNvPr id="4" name="Right Arrow 3"/>
          <p:cNvSpPr/>
          <p:nvPr/>
        </p:nvSpPr>
        <p:spPr>
          <a:xfrm>
            <a:off x="137160" y="2505456"/>
            <a:ext cx="932688" cy="749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25</a:t>
            </a:fld>
            <a:endParaRPr lang="en-US" dirty="0"/>
          </a:p>
        </p:txBody>
      </p:sp>
    </p:spTree>
    <p:extLst>
      <p:ext uri="{BB962C8B-B14F-4D97-AF65-F5344CB8AC3E}">
        <p14:creationId xmlns:p14="http://schemas.microsoft.com/office/powerpoint/2010/main" val="3507142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Department Details</a:t>
            </a:r>
            <a:endParaRPr lang="en-US" dirty="0"/>
          </a:p>
        </p:txBody>
      </p:sp>
      <p:pic>
        <p:nvPicPr>
          <p:cNvPr id="3" name="Picture 2"/>
          <p:cNvPicPr>
            <a:picLocks noChangeAspect="1"/>
          </p:cNvPicPr>
          <p:nvPr/>
        </p:nvPicPr>
        <p:blipFill rotWithShape="1">
          <a:blip r:embed="rId3"/>
          <a:srcRect t="8604" b="37861"/>
          <a:stretch/>
        </p:blipFill>
        <p:spPr>
          <a:xfrm>
            <a:off x="212040" y="1805940"/>
            <a:ext cx="11767920" cy="3246120"/>
          </a:xfrm>
          <a:prstGeom prst="rect">
            <a:avLst/>
          </a:prstGeom>
        </p:spPr>
      </p:pic>
      <p:sp>
        <p:nvSpPr>
          <p:cNvPr id="4" name="Right Arrow 3"/>
          <p:cNvSpPr/>
          <p:nvPr/>
        </p:nvSpPr>
        <p:spPr>
          <a:xfrm rot="16200000">
            <a:off x="212040" y="4974336"/>
            <a:ext cx="932688" cy="749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27022" y="4312357"/>
            <a:ext cx="8026400" cy="739704"/>
          </a:xfrm>
          <a:prstGeom prst="roundRect">
            <a:avLst/>
          </a:prstGeom>
          <a:noFill/>
          <a:ln w="762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26</a:t>
            </a:fld>
            <a:endParaRPr lang="en-US" dirty="0"/>
          </a:p>
        </p:txBody>
      </p:sp>
    </p:spTree>
    <p:extLst>
      <p:ext uri="{BB962C8B-B14F-4D97-AF65-F5344CB8AC3E}">
        <p14:creationId xmlns:p14="http://schemas.microsoft.com/office/powerpoint/2010/main" val="3684317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9601" t="9028" r="519" b="42462"/>
          <a:stretch/>
        </p:blipFill>
        <p:spPr>
          <a:xfrm>
            <a:off x="300756" y="1504188"/>
            <a:ext cx="11590489" cy="3849625"/>
          </a:xfrm>
          <a:prstGeom prst="rect">
            <a:avLst/>
          </a:prstGeom>
        </p:spPr>
      </p:pic>
      <p:sp>
        <p:nvSpPr>
          <p:cNvPr id="4" name="Oval 3"/>
          <p:cNvSpPr/>
          <p:nvPr/>
        </p:nvSpPr>
        <p:spPr>
          <a:xfrm>
            <a:off x="1434353" y="4538084"/>
            <a:ext cx="779930" cy="34962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403232" y="3967419"/>
            <a:ext cx="1129555" cy="38847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US" dirty="0" smtClean="0"/>
              <a:t>Line item entry screen</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27</a:t>
            </a:fld>
            <a:endParaRPr lang="en-US" dirty="0"/>
          </a:p>
        </p:txBody>
      </p:sp>
    </p:spTree>
    <p:extLst>
      <p:ext uri="{BB962C8B-B14F-4D97-AF65-F5344CB8AC3E}">
        <p14:creationId xmlns:p14="http://schemas.microsoft.com/office/powerpoint/2010/main" val="3239126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a:srcRect l="1096" t="10132" r="1133" b="6674"/>
          <a:stretch/>
        </p:blipFill>
        <p:spPr>
          <a:xfrm>
            <a:off x="257028" y="288036"/>
            <a:ext cx="11677945" cy="6281929"/>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28</a:t>
            </a:fld>
            <a:endParaRPr lang="en-US" dirty="0"/>
          </a:p>
        </p:txBody>
      </p:sp>
      <p:sp>
        <p:nvSpPr>
          <p:cNvPr id="4" name="Rounded Rectangle 3"/>
          <p:cNvSpPr/>
          <p:nvPr/>
        </p:nvSpPr>
        <p:spPr>
          <a:xfrm>
            <a:off x="1938528" y="2459736"/>
            <a:ext cx="996696" cy="274320"/>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988552" y="841248"/>
            <a:ext cx="429768" cy="41148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686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953" t="9660" r="1186" b="6003"/>
          <a:stretch/>
        </p:blipFill>
        <p:spPr>
          <a:xfrm>
            <a:off x="440101" y="347472"/>
            <a:ext cx="11311798" cy="6163056"/>
          </a:xfrm>
          <a:prstGeom prst="rect">
            <a:avLst/>
          </a:prstGeom>
        </p:spPr>
      </p:pic>
      <p:sp>
        <p:nvSpPr>
          <p:cNvPr id="4" name="Slide Number Placeholder 3"/>
          <p:cNvSpPr>
            <a:spLocks noGrp="1"/>
          </p:cNvSpPr>
          <p:nvPr>
            <p:ph type="sldNum" sz="quarter" idx="12"/>
          </p:nvPr>
        </p:nvSpPr>
        <p:spPr/>
        <p:txBody>
          <a:bodyPr/>
          <a:lstStyle/>
          <a:p>
            <a:fld id="{9F717DBC-F27F-4E54-AB9F-FF747D6F8423}" type="slidenum">
              <a:rPr lang="en-US" smtClean="0"/>
              <a:t>29</a:t>
            </a:fld>
            <a:endParaRPr lang="en-US" dirty="0"/>
          </a:p>
        </p:txBody>
      </p:sp>
      <p:sp>
        <p:nvSpPr>
          <p:cNvPr id="5" name="Rounded Rectangle 4"/>
          <p:cNvSpPr/>
          <p:nvPr/>
        </p:nvSpPr>
        <p:spPr>
          <a:xfrm>
            <a:off x="3099816" y="2468880"/>
            <a:ext cx="1408176" cy="219456"/>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033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268" b="54566"/>
          <a:stretch/>
        </p:blipFill>
        <p:spPr>
          <a:xfrm>
            <a:off x="593556" y="1655065"/>
            <a:ext cx="11004888" cy="3547871"/>
          </a:xfrm>
          <a:prstGeom prst="rect">
            <a:avLst/>
          </a:prstGeom>
        </p:spPr>
      </p:pic>
      <p:sp>
        <p:nvSpPr>
          <p:cNvPr id="6" name="Title 5"/>
          <p:cNvSpPr>
            <a:spLocks noGrp="1"/>
          </p:cNvSpPr>
          <p:nvPr>
            <p:ph type="title"/>
          </p:nvPr>
        </p:nvSpPr>
        <p:spPr>
          <a:xfrm>
            <a:off x="677334" y="609600"/>
            <a:ext cx="11347026" cy="1320800"/>
          </a:xfrm>
        </p:spPr>
        <p:txBody>
          <a:bodyPr/>
          <a:lstStyle/>
          <a:p>
            <a:r>
              <a:rPr lang="en-US" dirty="0" smtClean="0"/>
              <a:t>Log on: </a:t>
            </a:r>
            <a:r>
              <a:rPr lang="en-US" sz="4400" dirty="0" smtClean="0"/>
              <a:t>EACR.colostate.edu</a:t>
            </a:r>
            <a:endParaRPr lang="en-US" sz="4400" dirty="0"/>
          </a:p>
        </p:txBody>
      </p:sp>
      <p:sp>
        <p:nvSpPr>
          <p:cNvPr id="2" name="Rectangle 1"/>
          <p:cNvSpPr/>
          <p:nvPr/>
        </p:nvSpPr>
        <p:spPr>
          <a:xfrm>
            <a:off x="165100" y="5798235"/>
            <a:ext cx="11734800" cy="5693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3100" dirty="0">
                <a:solidFill>
                  <a:schemeClr val="accent1">
                    <a:lumMod val="20000"/>
                    <a:lumOff val="80000"/>
                  </a:schemeClr>
                </a:solidFill>
                <a:hlinkClick r:id="rId4"/>
              </a:rPr>
              <a:t>https://</a:t>
            </a:r>
            <a:r>
              <a:rPr lang="en-US" sz="3100" dirty="0" smtClean="0">
                <a:solidFill>
                  <a:schemeClr val="accent1">
                    <a:lumMod val="20000"/>
                    <a:lumOff val="80000"/>
                  </a:schemeClr>
                </a:solidFill>
                <a:hlinkClick r:id="rId4"/>
              </a:rPr>
              <a:t>wsnet.colostate.edu/CWIS12/EACR</a:t>
            </a:r>
            <a:r>
              <a:rPr lang="en-US" sz="3100" dirty="0">
                <a:solidFill>
                  <a:schemeClr val="accent1">
                    <a:lumMod val="20000"/>
                    <a:lumOff val="80000"/>
                  </a:schemeClr>
                </a:solidFill>
                <a:hlinkClick r:id="rId4"/>
              </a:rPr>
              <a:t>/_auth/auth.aspx</a:t>
            </a:r>
            <a:r>
              <a:rPr lang="en-US" sz="3100" dirty="0">
                <a:solidFill>
                  <a:schemeClr val="accent1">
                    <a:lumMod val="20000"/>
                    <a:lumOff val="80000"/>
                  </a:schemeClr>
                </a:solidFill>
              </a:rPr>
              <a:t> </a:t>
            </a:r>
          </a:p>
        </p:txBody>
      </p:sp>
      <p:sp>
        <p:nvSpPr>
          <p:cNvPr id="5" name="Slide Number Placeholder 4"/>
          <p:cNvSpPr>
            <a:spLocks noGrp="1"/>
          </p:cNvSpPr>
          <p:nvPr>
            <p:ph type="sldNum" sz="quarter" idx="12"/>
          </p:nvPr>
        </p:nvSpPr>
        <p:spPr/>
        <p:txBody>
          <a:bodyPr/>
          <a:lstStyle/>
          <a:p>
            <a:fld id="{9F717DBC-F27F-4E54-AB9F-FF747D6F8423}" type="slidenum">
              <a:rPr lang="en-US" smtClean="0"/>
              <a:t>3</a:t>
            </a:fld>
            <a:endParaRPr lang="en-US" dirty="0"/>
          </a:p>
        </p:txBody>
      </p:sp>
    </p:spTree>
    <p:extLst>
      <p:ext uri="{BB962C8B-B14F-4D97-AF65-F5344CB8AC3E}">
        <p14:creationId xmlns:p14="http://schemas.microsoft.com/office/powerpoint/2010/main" val="23834867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EACR’s in queue</a:t>
            </a:r>
            <a:endParaRPr lang="en-US" dirty="0"/>
          </a:p>
        </p:txBody>
      </p:sp>
      <p:pic>
        <p:nvPicPr>
          <p:cNvPr id="3" name="Picture 2"/>
          <p:cNvPicPr>
            <a:picLocks noChangeAspect="1"/>
          </p:cNvPicPr>
          <p:nvPr/>
        </p:nvPicPr>
        <p:blipFill rotWithShape="1">
          <a:blip r:embed="rId3"/>
          <a:srcRect l="583" t="9651" r="591" b="27497"/>
          <a:stretch/>
        </p:blipFill>
        <p:spPr>
          <a:xfrm>
            <a:off x="391357" y="1272540"/>
            <a:ext cx="11409286" cy="4587240"/>
          </a:xfrm>
          <a:prstGeom prst="rect">
            <a:avLst/>
          </a:prstGeom>
        </p:spPr>
      </p:pic>
      <p:sp>
        <p:nvSpPr>
          <p:cNvPr id="4" name="Down Arrow 3"/>
          <p:cNvSpPr/>
          <p:nvPr/>
        </p:nvSpPr>
        <p:spPr>
          <a:xfrm rot="5400000">
            <a:off x="2730500" y="2146300"/>
            <a:ext cx="850900" cy="111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2222500" y="4875530"/>
            <a:ext cx="850900" cy="111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9F717DBC-F27F-4E54-AB9F-FF747D6F8423}" type="slidenum">
              <a:rPr lang="en-US" smtClean="0"/>
              <a:t>30</a:t>
            </a:fld>
            <a:endParaRPr lang="en-US" dirty="0"/>
          </a:p>
        </p:txBody>
      </p:sp>
    </p:spTree>
    <p:extLst>
      <p:ext uri="{BB962C8B-B14F-4D97-AF65-F5344CB8AC3E}">
        <p14:creationId xmlns:p14="http://schemas.microsoft.com/office/powerpoint/2010/main" val="664896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 EACR in queue</a:t>
            </a:r>
            <a:endParaRPr lang="en-US" dirty="0"/>
          </a:p>
        </p:txBody>
      </p:sp>
      <p:pic>
        <p:nvPicPr>
          <p:cNvPr id="3" name="Picture 2"/>
          <p:cNvPicPr>
            <a:picLocks noChangeAspect="1"/>
          </p:cNvPicPr>
          <p:nvPr/>
        </p:nvPicPr>
        <p:blipFill rotWithShape="1">
          <a:blip r:embed="rId3"/>
          <a:srcRect l="583" t="9651" r="591" b="27497"/>
          <a:stretch/>
        </p:blipFill>
        <p:spPr>
          <a:xfrm>
            <a:off x="391357" y="1272540"/>
            <a:ext cx="11409286" cy="4587240"/>
          </a:xfrm>
          <a:prstGeom prst="rect">
            <a:avLst/>
          </a:prstGeom>
        </p:spPr>
      </p:pic>
      <p:sp>
        <p:nvSpPr>
          <p:cNvPr id="4" name="Oval 3"/>
          <p:cNvSpPr/>
          <p:nvPr/>
        </p:nvSpPr>
        <p:spPr>
          <a:xfrm>
            <a:off x="1066800" y="4556760"/>
            <a:ext cx="518160" cy="396240"/>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31</a:t>
            </a:fld>
            <a:endParaRPr lang="en-US" dirty="0"/>
          </a:p>
        </p:txBody>
      </p:sp>
    </p:spTree>
    <p:extLst>
      <p:ext uri="{BB962C8B-B14F-4D97-AF65-F5344CB8AC3E}">
        <p14:creationId xmlns:p14="http://schemas.microsoft.com/office/powerpoint/2010/main" val="66526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8880" t="16661" r="2048" b="-7821"/>
          <a:stretch/>
        </p:blipFill>
        <p:spPr>
          <a:xfrm>
            <a:off x="1272540" y="1270000"/>
            <a:ext cx="9646920" cy="6075662"/>
          </a:xfrm>
          <a:prstGeom prst="rect">
            <a:avLst/>
          </a:prstGeom>
        </p:spPr>
      </p:pic>
      <p:sp>
        <p:nvSpPr>
          <p:cNvPr id="3" name="Oval 2"/>
          <p:cNvSpPr/>
          <p:nvPr/>
        </p:nvSpPr>
        <p:spPr>
          <a:xfrm>
            <a:off x="2180396" y="3282698"/>
            <a:ext cx="959223" cy="52891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a:xfrm>
            <a:off x="677333" y="609600"/>
            <a:ext cx="10679515" cy="1320800"/>
          </a:xfrm>
        </p:spPr>
        <p:txBody>
          <a:bodyPr/>
          <a:lstStyle/>
          <a:p>
            <a:r>
              <a:rPr lang="en-US" dirty="0" smtClean="0"/>
              <a:t>All EACR’s submitted by “</a:t>
            </a:r>
            <a:r>
              <a:rPr lang="en-US" u="sng" dirty="0" smtClean="0"/>
              <a:t>me</a:t>
            </a:r>
            <a:r>
              <a:rPr lang="en-US" dirty="0" smtClean="0"/>
              <a:t>” regardless of dept.</a:t>
            </a:r>
            <a:endParaRPr lang="en-US" dirty="0"/>
          </a:p>
        </p:txBody>
      </p:sp>
      <p:sp>
        <p:nvSpPr>
          <p:cNvPr id="4" name="Slide Number Placeholder 3"/>
          <p:cNvSpPr>
            <a:spLocks noGrp="1"/>
          </p:cNvSpPr>
          <p:nvPr>
            <p:ph type="sldNum" sz="quarter" idx="12"/>
          </p:nvPr>
        </p:nvSpPr>
        <p:spPr/>
        <p:txBody>
          <a:bodyPr/>
          <a:lstStyle/>
          <a:p>
            <a:fld id="{9F717DBC-F27F-4E54-AB9F-FF747D6F8423}" type="slidenum">
              <a:rPr lang="en-US" smtClean="0"/>
              <a:t>32</a:t>
            </a:fld>
            <a:endParaRPr lang="en-US" dirty="0"/>
          </a:p>
        </p:txBody>
      </p:sp>
    </p:spTree>
    <p:extLst>
      <p:ext uri="{BB962C8B-B14F-4D97-AF65-F5344CB8AC3E}">
        <p14:creationId xmlns:p14="http://schemas.microsoft.com/office/powerpoint/2010/main" val="3138077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414" t="8949" r="1348"/>
          <a:stretch/>
        </p:blipFill>
        <p:spPr>
          <a:xfrm>
            <a:off x="1674876" y="1234440"/>
            <a:ext cx="8842248" cy="5551932"/>
          </a:xfrm>
          <a:prstGeom prst="rect">
            <a:avLst/>
          </a:prstGeom>
        </p:spPr>
      </p:pic>
      <p:sp>
        <p:nvSpPr>
          <p:cNvPr id="4" name="Oval 3"/>
          <p:cNvSpPr/>
          <p:nvPr/>
        </p:nvSpPr>
        <p:spPr>
          <a:xfrm>
            <a:off x="3145535" y="3869528"/>
            <a:ext cx="1067159" cy="416859"/>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lstStyle/>
          <a:p>
            <a:r>
              <a:rPr lang="en-US" dirty="0" smtClean="0"/>
              <a:t>All EACR’s submitted for “my” org code</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33</a:t>
            </a:fld>
            <a:endParaRPr lang="en-US" dirty="0"/>
          </a:p>
        </p:txBody>
      </p:sp>
    </p:spTree>
    <p:extLst>
      <p:ext uri="{BB962C8B-B14F-4D97-AF65-F5344CB8AC3E}">
        <p14:creationId xmlns:p14="http://schemas.microsoft.com/office/powerpoint/2010/main" val="39450636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51498" cy="1320800"/>
          </a:xfrm>
        </p:spPr>
        <p:txBody>
          <a:bodyPr/>
          <a:lstStyle/>
          <a:p>
            <a:r>
              <a:rPr lang="en-US" dirty="0" smtClean="0"/>
              <a:t>Export feature for EACR’s from your department</a:t>
            </a:r>
            <a:endParaRPr lang="en-US" dirty="0"/>
          </a:p>
        </p:txBody>
      </p:sp>
      <p:pic>
        <p:nvPicPr>
          <p:cNvPr id="3" name="Picture 2"/>
          <p:cNvPicPr>
            <a:picLocks noChangeAspect="1"/>
          </p:cNvPicPr>
          <p:nvPr/>
        </p:nvPicPr>
        <p:blipFill rotWithShape="1">
          <a:blip r:embed="rId3"/>
          <a:srcRect l="736" t="9254" r="535" b="17032"/>
          <a:stretch/>
        </p:blipFill>
        <p:spPr>
          <a:xfrm>
            <a:off x="477012" y="1152144"/>
            <a:ext cx="11036808" cy="5632704"/>
          </a:xfrm>
          <a:prstGeom prst="rect">
            <a:avLst/>
          </a:prstGeom>
        </p:spPr>
      </p:pic>
      <p:sp>
        <p:nvSpPr>
          <p:cNvPr id="4" name="Oval 3"/>
          <p:cNvSpPr/>
          <p:nvPr/>
        </p:nvSpPr>
        <p:spPr>
          <a:xfrm>
            <a:off x="539496" y="2386584"/>
            <a:ext cx="5477256" cy="64922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34</a:t>
            </a:fld>
            <a:endParaRPr lang="en-US" dirty="0"/>
          </a:p>
        </p:txBody>
      </p:sp>
    </p:spTree>
    <p:extLst>
      <p:ext uri="{BB962C8B-B14F-4D97-AF65-F5344CB8AC3E}">
        <p14:creationId xmlns:p14="http://schemas.microsoft.com/office/powerpoint/2010/main" val="83753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a:t>
            </a:r>
            <a:endParaRPr lang="en-US" dirty="0"/>
          </a:p>
        </p:txBody>
      </p:sp>
      <p:sp>
        <p:nvSpPr>
          <p:cNvPr id="5" name="Content Placeholder 4"/>
          <p:cNvSpPr>
            <a:spLocks noGrp="1"/>
          </p:cNvSpPr>
          <p:nvPr>
            <p:ph idx="1"/>
          </p:nvPr>
        </p:nvSpPr>
        <p:spPr>
          <a:xfrm>
            <a:off x="3776472" y="1144016"/>
            <a:ext cx="8220456" cy="5622544"/>
          </a:xfrm>
        </p:spPr>
        <p:txBody>
          <a:bodyPr/>
          <a:lstStyle/>
          <a:p>
            <a:r>
              <a:rPr lang="en-US" dirty="0" smtClean="0"/>
              <a:t>Created= EACR created and pending in the users unsubmitted queue</a:t>
            </a:r>
          </a:p>
          <a:p>
            <a:r>
              <a:rPr lang="en-US" dirty="0" smtClean="0"/>
              <a:t>Submitted=  user has submitted the request and it is pending validation by PM</a:t>
            </a:r>
          </a:p>
          <a:p>
            <a:r>
              <a:rPr lang="en-US" dirty="0" smtClean="0"/>
              <a:t>PM validated= PM has verified, scrubbed and submitted the request and it is pending approval by the department approver</a:t>
            </a:r>
          </a:p>
          <a:p>
            <a:r>
              <a:rPr lang="en-US" dirty="0" smtClean="0"/>
              <a:t>Pending PU= Request has been finalized and approved by the department approver and is queued in the Surplus drivers pickup requests</a:t>
            </a:r>
          </a:p>
          <a:p>
            <a:r>
              <a:rPr lang="en-US" dirty="0" smtClean="0"/>
              <a:t>Denied= The department approver has denied the request and a record of the request will be kept on file</a:t>
            </a:r>
          </a:p>
          <a:p>
            <a:r>
              <a:rPr lang="en-US" dirty="0" smtClean="0"/>
              <a:t>Completed= Surplus driver has successfully retrieved your requested pickup</a:t>
            </a:r>
          </a:p>
        </p:txBody>
      </p:sp>
      <p:pic>
        <p:nvPicPr>
          <p:cNvPr id="4" name="Picture 3"/>
          <p:cNvPicPr>
            <a:picLocks noChangeAspect="1"/>
          </p:cNvPicPr>
          <p:nvPr/>
        </p:nvPicPr>
        <p:blipFill rotWithShape="1">
          <a:blip r:embed="rId3"/>
          <a:srcRect l="88195" t="30577" r="1402" b="601"/>
          <a:stretch/>
        </p:blipFill>
        <p:spPr>
          <a:xfrm>
            <a:off x="2249424" y="685801"/>
            <a:ext cx="1453896" cy="6080759"/>
          </a:xfrm>
          <a:prstGeom prst="rect">
            <a:avLst/>
          </a:prstGeom>
        </p:spPr>
      </p:pic>
      <p:sp>
        <p:nvSpPr>
          <p:cNvPr id="6" name="Slide Number Placeholder 5"/>
          <p:cNvSpPr>
            <a:spLocks noGrp="1"/>
          </p:cNvSpPr>
          <p:nvPr>
            <p:ph type="sldNum" sz="quarter" idx="12"/>
          </p:nvPr>
        </p:nvSpPr>
        <p:spPr/>
        <p:txBody>
          <a:bodyPr/>
          <a:lstStyle/>
          <a:p>
            <a:fld id="{9F717DBC-F27F-4E54-AB9F-FF747D6F8423}" type="slidenum">
              <a:rPr lang="en-US" smtClean="0"/>
              <a:t>35</a:t>
            </a:fld>
            <a:endParaRPr lang="en-US" dirty="0"/>
          </a:p>
        </p:txBody>
      </p:sp>
    </p:spTree>
    <p:extLst>
      <p:ext uri="{BB962C8B-B14F-4D97-AF65-F5344CB8AC3E}">
        <p14:creationId xmlns:p14="http://schemas.microsoft.com/office/powerpoint/2010/main" val="2018468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EACR entry knowledge!</a:t>
            </a:r>
            <a:endParaRPr lang="en-US" dirty="0"/>
          </a:p>
        </p:txBody>
      </p:sp>
      <p:sp>
        <p:nvSpPr>
          <p:cNvPr id="3" name="Content Placeholder 2"/>
          <p:cNvSpPr>
            <a:spLocks noGrp="1"/>
          </p:cNvSpPr>
          <p:nvPr>
            <p:ph idx="1"/>
          </p:nvPr>
        </p:nvSpPr>
        <p:spPr/>
        <p:txBody>
          <a:bodyPr/>
          <a:lstStyle/>
          <a:p>
            <a:r>
              <a:rPr lang="en-US" dirty="0" smtClean="0"/>
              <a:t>Create an EACR request for your department with your name and contact information</a:t>
            </a:r>
          </a:p>
          <a:p>
            <a:pPr lvl="1"/>
            <a:r>
              <a:rPr lang="en-US" dirty="0" smtClean="0"/>
              <a:t>Try to use all the fields on the entry screen </a:t>
            </a:r>
          </a:p>
          <a:p>
            <a:pPr lvl="1"/>
            <a:r>
              <a:rPr lang="en-US" dirty="0" smtClean="0"/>
              <a:t>Try to use a real example and fill in all fields on the line items screen</a:t>
            </a:r>
            <a:endParaRPr lang="en-US" dirty="0"/>
          </a:p>
        </p:txBody>
      </p:sp>
      <p:sp>
        <p:nvSpPr>
          <p:cNvPr id="4" name="Slide Number Placeholder 3"/>
          <p:cNvSpPr>
            <a:spLocks noGrp="1"/>
          </p:cNvSpPr>
          <p:nvPr>
            <p:ph type="sldNum" sz="quarter" idx="12"/>
          </p:nvPr>
        </p:nvSpPr>
        <p:spPr/>
        <p:txBody>
          <a:bodyPr/>
          <a:lstStyle/>
          <a:p>
            <a:fld id="{9F717DBC-F27F-4E54-AB9F-FF747D6F8423}" type="slidenum">
              <a:rPr lang="en-US" smtClean="0"/>
              <a:t>36</a:t>
            </a:fld>
            <a:endParaRPr lang="en-US" dirty="0"/>
          </a:p>
        </p:txBody>
      </p:sp>
    </p:spTree>
    <p:extLst>
      <p:ext uri="{BB962C8B-B14F-4D97-AF65-F5344CB8AC3E}">
        <p14:creationId xmlns:p14="http://schemas.microsoft.com/office/powerpoint/2010/main" val="2568496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notification</a:t>
            </a:r>
            <a:endParaRPr lang="en-US" dirty="0"/>
          </a:p>
        </p:txBody>
      </p:sp>
      <p:pic>
        <p:nvPicPr>
          <p:cNvPr id="3" name="Picture 2"/>
          <p:cNvPicPr>
            <a:picLocks noChangeAspect="1"/>
          </p:cNvPicPr>
          <p:nvPr/>
        </p:nvPicPr>
        <p:blipFill rotWithShape="1">
          <a:blip r:embed="rId3"/>
          <a:srcRect l="-92" t="13635" r="17251" b="67089"/>
          <a:stretch/>
        </p:blipFill>
        <p:spPr>
          <a:xfrm>
            <a:off x="621756" y="2470524"/>
            <a:ext cx="10948487" cy="1916952"/>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37</a:t>
            </a:fld>
            <a:endParaRPr lang="en-US" dirty="0"/>
          </a:p>
        </p:txBody>
      </p:sp>
    </p:spTree>
    <p:extLst>
      <p:ext uri="{BB962C8B-B14F-4D97-AF65-F5344CB8AC3E}">
        <p14:creationId xmlns:p14="http://schemas.microsoft.com/office/powerpoint/2010/main" val="18784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9360" t="8952" r="503" b="16344"/>
          <a:stretch/>
        </p:blipFill>
        <p:spPr>
          <a:xfrm>
            <a:off x="735206" y="1325879"/>
            <a:ext cx="10721588" cy="5468113"/>
          </a:xfrm>
          <a:prstGeom prst="rect">
            <a:avLst/>
          </a:prstGeom>
        </p:spPr>
      </p:pic>
      <p:sp>
        <p:nvSpPr>
          <p:cNvPr id="2" name="Title 1"/>
          <p:cNvSpPr>
            <a:spLocks noGrp="1"/>
          </p:cNvSpPr>
          <p:nvPr>
            <p:ph type="title"/>
          </p:nvPr>
        </p:nvSpPr>
        <p:spPr/>
        <p:txBody>
          <a:bodyPr/>
          <a:lstStyle/>
          <a:p>
            <a:r>
              <a:rPr lang="en-US" dirty="0" smtClean="0"/>
              <a:t>Approver screen, pending approvals</a:t>
            </a:r>
            <a:endParaRPr lang="en-US" dirty="0"/>
          </a:p>
        </p:txBody>
      </p:sp>
      <p:sp>
        <p:nvSpPr>
          <p:cNvPr id="6" name="Oval 5"/>
          <p:cNvSpPr/>
          <p:nvPr/>
        </p:nvSpPr>
        <p:spPr>
          <a:xfrm>
            <a:off x="877824" y="4564473"/>
            <a:ext cx="924541" cy="3732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9F717DBC-F27F-4E54-AB9F-FF747D6F8423}" type="slidenum">
              <a:rPr lang="en-US" smtClean="0"/>
              <a:t>38</a:t>
            </a:fld>
            <a:endParaRPr lang="en-US" dirty="0"/>
          </a:p>
        </p:txBody>
      </p:sp>
    </p:spTree>
    <p:extLst>
      <p:ext uri="{BB962C8B-B14F-4D97-AF65-F5344CB8AC3E}">
        <p14:creationId xmlns:p14="http://schemas.microsoft.com/office/powerpoint/2010/main" val="3277447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69" t="9749" r="1364" b="25955"/>
          <a:stretch/>
        </p:blipFill>
        <p:spPr>
          <a:xfrm>
            <a:off x="966216" y="1298448"/>
            <a:ext cx="10259568" cy="4261104"/>
          </a:xfrm>
          <a:prstGeom prst="rect">
            <a:avLst/>
          </a:prstGeom>
        </p:spPr>
      </p:pic>
      <p:sp>
        <p:nvSpPr>
          <p:cNvPr id="2" name="Title 1"/>
          <p:cNvSpPr>
            <a:spLocks noGrp="1"/>
          </p:cNvSpPr>
          <p:nvPr>
            <p:ph type="title"/>
          </p:nvPr>
        </p:nvSpPr>
        <p:spPr/>
        <p:txBody>
          <a:bodyPr/>
          <a:lstStyle/>
          <a:p>
            <a:r>
              <a:rPr lang="en-US" dirty="0" smtClean="0"/>
              <a:t>Update Department Details</a:t>
            </a:r>
            <a:endParaRPr lang="en-US" dirty="0"/>
          </a:p>
        </p:txBody>
      </p:sp>
      <p:sp>
        <p:nvSpPr>
          <p:cNvPr id="4" name="Right Arrow 3"/>
          <p:cNvSpPr/>
          <p:nvPr/>
        </p:nvSpPr>
        <p:spPr>
          <a:xfrm rot="16200000">
            <a:off x="852120" y="5239512"/>
            <a:ext cx="932688" cy="749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48328" y="4517136"/>
            <a:ext cx="1248968" cy="924024"/>
          </a:xfrm>
          <a:prstGeom prst="roundRect">
            <a:avLst/>
          </a:prstGeom>
          <a:noFill/>
          <a:ln w="76200">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39</a:t>
            </a:fld>
            <a:endParaRPr lang="en-US" dirty="0"/>
          </a:p>
        </p:txBody>
      </p:sp>
    </p:spTree>
    <p:extLst>
      <p:ext uri="{BB962C8B-B14F-4D97-AF65-F5344CB8AC3E}">
        <p14:creationId xmlns:p14="http://schemas.microsoft.com/office/powerpoint/2010/main" val="891733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143322" cy="1036320"/>
          </a:xfrm>
        </p:spPr>
        <p:txBody>
          <a:bodyPr/>
          <a:lstStyle/>
          <a:p>
            <a:r>
              <a:rPr lang="en-US" dirty="0" smtClean="0"/>
              <a:t>Designate approvers</a:t>
            </a: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4</a:t>
            </a:fld>
            <a:endParaRPr lang="en-US" dirty="0"/>
          </a:p>
        </p:txBody>
      </p:sp>
      <p:pic>
        <p:nvPicPr>
          <p:cNvPr id="5" name="Picture 4"/>
          <p:cNvPicPr>
            <a:picLocks noChangeAspect="1"/>
          </p:cNvPicPr>
          <p:nvPr/>
        </p:nvPicPr>
        <p:blipFill rotWithShape="1">
          <a:blip r:embed="rId3"/>
          <a:srcRect l="1070" t="5622" r="819" b="58689"/>
          <a:stretch/>
        </p:blipFill>
        <p:spPr>
          <a:xfrm>
            <a:off x="291620" y="1447208"/>
            <a:ext cx="11608761" cy="3963585"/>
          </a:xfrm>
          <a:prstGeom prst="rect">
            <a:avLst/>
          </a:prstGeom>
        </p:spPr>
      </p:pic>
      <p:sp>
        <p:nvSpPr>
          <p:cNvPr id="7" name="Rounded Rectangle 6"/>
          <p:cNvSpPr/>
          <p:nvPr/>
        </p:nvSpPr>
        <p:spPr>
          <a:xfrm>
            <a:off x="746760" y="4806287"/>
            <a:ext cx="2843784" cy="274320"/>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32532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screen, view request</a:t>
            </a:r>
            <a:endParaRPr lang="en-US" dirty="0"/>
          </a:p>
        </p:txBody>
      </p:sp>
      <p:pic>
        <p:nvPicPr>
          <p:cNvPr id="3" name="Picture 2"/>
          <p:cNvPicPr>
            <a:picLocks noChangeAspect="1"/>
          </p:cNvPicPr>
          <p:nvPr/>
        </p:nvPicPr>
        <p:blipFill rotWithShape="1">
          <a:blip r:embed="rId3"/>
          <a:srcRect l="14005" t="10965" r="1149" b="30264"/>
          <a:stretch/>
        </p:blipFill>
        <p:spPr>
          <a:xfrm>
            <a:off x="646041" y="1280160"/>
            <a:ext cx="10899919" cy="4773167"/>
          </a:xfrm>
          <a:prstGeom prst="rect">
            <a:avLst/>
          </a:prstGeom>
        </p:spPr>
      </p:pic>
      <p:sp>
        <p:nvSpPr>
          <p:cNvPr id="4" name="Right Arrow 3"/>
          <p:cNvSpPr/>
          <p:nvPr/>
        </p:nvSpPr>
        <p:spPr>
          <a:xfrm rot="16200000">
            <a:off x="1796796" y="5952744"/>
            <a:ext cx="950976" cy="658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9F717DBC-F27F-4E54-AB9F-FF747D6F8423}" type="slidenum">
              <a:rPr lang="en-US" smtClean="0"/>
              <a:t>40</a:t>
            </a:fld>
            <a:endParaRPr lang="en-US" dirty="0"/>
          </a:p>
        </p:txBody>
      </p:sp>
    </p:spTree>
    <p:extLst>
      <p:ext uri="{BB962C8B-B14F-4D97-AF65-F5344CB8AC3E}">
        <p14:creationId xmlns:p14="http://schemas.microsoft.com/office/powerpoint/2010/main" val="754240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Approver Authorization</a:t>
            </a:r>
            <a:endParaRPr lang="en-US" dirty="0"/>
          </a:p>
        </p:txBody>
      </p:sp>
      <p:pic>
        <p:nvPicPr>
          <p:cNvPr id="3" name="Picture 2"/>
          <p:cNvPicPr>
            <a:picLocks noChangeAspect="1"/>
          </p:cNvPicPr>
          <p:nvPr/>
        </p:nvPicPr>
        <p:blipFill rotWithShape="1">
          <a:blip r:embed="rId3"/>
          <a:srcRect l="1236" t="9926"/>
          <a:stretch/>
        </p:blipFill>
        <p:spPr>
          <a:xfrm>
            <a:off x="274320" y="148209"/>
            <a:ext cx="11637477" cy="6709791"/>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41</a:t>
            </a:fld>
            <a:endParaRPr lang="en-US" dirty="0"/>
          </a:p>
        </p:txBody>
      </p:sp>
    </p:spTree>
    <p:extLst>
      <p:ext uri="{BB962C8B-B14F-4D97-AF65-F5344CB8AC3E}">
        <p14:creationId xmlns:p14="http://schemas.microsoft.com/office/powerpoint/2010/main" val="3998870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a:srcRect l="799" t="9800" r="675" b="5574"/>
          <a:stretch/>
        </p:blipFill>
        <p:spPr>
          <a:xfrm>
            <a:off x="463296" y="370332"/>
            <a:ext cx="11265408" cy="6117337"/>
          </a:xfrm>
          <a:prstGeom prst="rect">
            <a:avLst/>
          </a:prstGeom>
        </p:spPr>
      </p:pic>
      <p:sp>
        <p:nvSpPr>
          <p:cNvPr id="4" name="Rounded Rectangle 3"/>
          <p:cNvSpPr/>
          <p:nvPr/>
        </p:nvSpPr>
        <p:spPr>
          <a:xfrm>
            <a:off x="7461504" y="3145536"/>
            <a:ext cx="1812498" cy="512064"/>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858768" y="3118104"/>
            <a:ext cx="475488" cy="539496"/>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F717DBC-F27F-4E54-AB9F-FF747D6F8423}" type="slidenum">
              <a:rPr lang="en-US" smtClean="0"/>
              <a:t>42</a:t>
            </a:fld>
            <a:endParaRPr lang="en-US" dirty="0"/>
          </a:p>
        </p:txBody>
      </p:sp>
    </p:spTree>
    <p:extLst>
      <p:ext uri="{BB962C8B-B14F-4D97-AF65-F5344CB8AC3E}">
        <p14:creationId xmlns:p14="http://schemas.microsoft.com/office/powerpoint/2010/main" val="1476079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rotWithShape="1">
          <a:blip r:embed="rId3"/>
          <a:srcRect l="1330" t="10576" r="1310" b="6876"/>
          <a:stretch/>
        </p:blipFill>
        <p:spPr>
          <a:xfrm>
            <a:off x="312985" y="329184"/>
            <a:ext cx="11566031" cy="6199632"/>
          </a:xfrm>
          <a:prstGeom prst="rect">
            <a:avLst/>
          </a:prstGeom>
        </p:spPr>
      </p:pic>
      <p:sp>
        <p:nvSpPr>
          <p:cNvPr id="4" name="Rounded Rectangle 3"/>
          <p:cNvSpPr/>
          <p:nvPr/>
        </p:nvSpPr>
        <p:spPr>
          <a:xfrm>
            <a:off x="7516368" y="3099816"/>
            <a:ext cx="1837944" cy="585216"/>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59368" y="2660904"/>
            <a:ext cx="1042416" cy="320040"/>
          </a:xfrm>
          <a:prstGeom prst="round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F717DBC-F27F-4E54-AB9F-FF747D6F8423}" type="slidenum">
              <a:rPr lang="en-US" smtClean="0"/>
              <a:t>43</a:t>
            </a:fld>
            <a:endParaRPr lang="en-US" dirty="0"/>
          </a:p>
        </p:txBody>
      </p:sp>
    </p:spTree>
    <p:extLst>
      <p:ext uri="{BB962C8B-B14F-4D97-AF65-F5344CB8AC3E}">
        <p14:creationId xmlns:p14="http://schemas.microsoft.com/office/powerpoint/2010/main" val="1036396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637" t="9335" r="689" b="5729"/>
          <a:stretch/>
        </p:blipFill>
        <p:spPr>
          <a:xfrm>
            <a:off x="1078992" y="941832"/>
            <a:ext cx="10040112" cy="5852160"/>
          </a:xfrm>
          <a:prstGeom prst="rect">
            <a:avLst/>
          </a:prstGeom>
        </p:spPr>
      </p:pic>
      <p:sp>
        <p:nvSpPr>
          <p:cNvPr id="2" name="Title 1"/>
          <p:cNvSpPr>
            <a:spLocks noGrp="1"/>
          </p:cNvSpPr>
          <p:nvPr>
            <p:ph type="title"/>
          </p:nvPr>
        </p:nvSpPr>
        <p:spPr>
          <a:xfrm>
            <a:off x="838200" y="365125"/>
            <a:ext cx="9732264" cy="960755"/>
          </a:xfrm>
        </p:spPr>
        <p:txBody>
          <a:bodyPr/>
          <a:lstStyle/>
          <a:p>
            <a:r>
              <a:rPr lang="en-US" dirty="0" smtClean="0"/>
              <a:t>Approval Screen line items</a:t>
            </a:r>
            <a:endParaRPr lang="en-US" dirty="0"/>
          </a:p>
        </p:txBody>
      </p:sp>
      <p:sp>
        <p:nvSpPr>
          <p:cNvPr id="13" name="Oval 12"/>
          <p:cNvSpPr/>
          <p:nvPr/>
        </p:nvSpPr>
        <p:spPr>
          <a:xfrm>
            <a:off x="1999488" y="2676144"/>
            <a:ext cx="460248" cy="304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stretch>
            <a:fillRect/>
          </a:stretch>
        </p:blipFill>
        <p:spPr>
          <a:xfrm>
            <a:off x="7653528" y="2146244"/>
            <a:ext cx="1726882" cy="1059800"/>
          </a:xfrm>
          <a:prstGeom prst="rect">
            <a:avLst/>
          </a:prstGeom>
        </p:spPr>
      </p:pic>
      <p:sp>
        <p:nvSpPr>
          <p:cNvPr id="5" name="Right Arrow 4"/>
          <p:cNvSpPr/>
          <p:nvPr/>
        </p:nvSpPr>
        <p:spPr>
          <a:xfrm>
            <a:off x="2551176" y="2670048"/>
            <a:ext cx="5340096" cy="301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F717DBC-F27F-4E54-AB9F-FF747D6F8423}" type="slidenum">
              <a:rPr lang="en-US" smtClean="0"/>
              <a:t>44</a:t>
            </a:fld>
            <a:endParaRPr lang="en-US" dirty="0"/>
          </a:p>
        </p:txBody>
      </p:sp>
    </p:spTree>
    <p:extLst>
      <p:ext uri="{BB962C8B-B14F-4D97-AF65-F5344CB8AC3E}">
        <p14:creationId xmlns:p14="http://schemas.microsoft.com/office/powerpoint/2010/main" val="28335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648" t="8911" r="1345"/>
          <a:stretch/>
        </p:blipFill>
        <p:spPr>
          <a:xfrm>
            <a:off x="809746" y="99823"/>
            <a:ext cx="10572508" cy="6658355"/>
          </a:xfrm>
          <a:prstGeom prst="rect">
            <a:avLst/>
          </a:prstGeom>
        </p:spPr>
      </p:pic>
      <p:sp>
        <p:nvSpPr>
          <p:cNvPr id="2" name="Title 1"/>
          <p:cNvSpPr>
            <a:spLocks noGrp="1"/>
          </p:cNvSpPr>
          <p:nvPr>
            <p:ph type="title"/>
          </p:nvPr>
        </p:nvSpPr>
        <p:spPr>
          <a:xfrm>
            <a:off x="878502" y="238600"/>
            <a:ext cx="8596668" cy="748952"/>
          </a:xfrm>
          <a:solidFill>
            <a:srgbClr val="004811"/>
          </a:solidFill>
        </p:spPr>
        <p:txBody>
          <a:bodyPr/>
          <a:lstStyle/>
          <a:p>
            <a:r>
              <a:rPr lang="en-US" dirty="0" smtClean="0"/>
              <a:t>Approver screen, completed approvals</a:t>
            </a:r>
            <a:endParaRPr lang="en-US" dirty="0"/>
          </a:p>
        </p:txBody>
      </p:sp>
      <p:sp>
        <p:nvSpPr>
          <p:cNvPr id="6" name="Oval 5"/>
          <p:cNvSpPr/>
          <p:nvPr/>
        </p:nvSpPr>
        <p:spPr>
          <a:xfrm>
            <a:off x="1764792" y="3311745"/>
            <a:ext cx="924541" cy="3732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9F717DBC-F27F-4E54-AB9F-FF747D6F8423}" type="slidenum">
              <a:rPr lang="en-US" smtClean="0"/>
              <a:t>45</a:t>
            </a:fld>
            <a:endParaRPr lang="en-US" dirty="0"/>
          </a:p>
        </p:txBody>
      </p:sp>
    </p:spTree>
    <p:extLst>
      <p:ext uri="{BB962C8B-B14F-4D97-AF65-F5344CB8AC3E}">
        <p14:creationId xmlns:p14="http://schemas.microsoft.com/office/powerpoint/2010/main" val="568574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648" t="8911" r="1345"/>
          <a:stretch/>
        </p:blipFill>
        <p:spPr>
          <a:xfrm>
            <a:off x="809746" y="99823"/>
            <a:ext cx="10572508" cy="6658355"/>
          </a:xfrm>
          <a:prstGeom prst="rect">
            <a:avLst/>
          </a:prstGeom>
        </p:spPr>
      </p:pic>
      <p:sp>
        <p:nvSpPr>
          <p:cNvPr id="2" name="Title 1"/>
          <p:cNvSpPr>
            <a:spLocks noGrp="1"/>
          </p:cNvSpPr>
          <p:nvPr>
            <p:ph type="title"/>
          </p:nvPr>
        </p:nvSpPr>
        <p:spPr>
          <a:xfrm>
            <a:off x="886968" y="152528"/>
            <a:ext cx="10305288" cy="798448"/>
          </a:xfrm>
          <a:solidFill>
            <a:srgbClr val="004811"/>
          </a:solidFill>
        </p:spPr>
        <p:txBody>
          <a:bodyPr/>
          <a:lstStyle/>
          <a:p>
            <a:r>
              <a:rPr lang="en-US" dirty="0" smtClean="0"/>
              <a:t>Approver screen, completed approvals export</a:t>
            </a:r>
            <a:endParaRPr lang="en-US" dirty="0"/>
          </a:p>
        </p:txBody>
      </p:sp>
      <p:sp>
        <p:nvSpPr>
          <p:cNvPr id="6" name="Oval 5"/>
          <p:cNvSpPr/>
          <p:nvPr/>
        </p:nvSpPr>
        <p:spPr>
          <a:xfrm>
            <a:off x="1764792" y="3311745"/>
            <a:ext cx="924541" cy="3732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886968" y="1343152"/>
            <a:ext cx="4599432" cy="57708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F717DBC-F27F-4E54-AB9F-FF747D6F8423}" type="slidenum">
              <a:rPr lang="en-US" smtClean="0"/>
              <a:t>46</a:t>
            </a:fld>
            <a:endParaRPr lang="en-US" dirty="0"/>
          </a:p>
        </p:txBody>
      </p:sp>
    </p:spTree>
    <p:extLst>
      <p:ext uri="{BB962C8B-B14F-4D97-AF65-F5344CB8AC3E}">
        <p14:creationId xmlns:p14="http://schemas.microsoft.com/office/powerpoint/2010/main" val="74807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Approver knowledge!</a:t>
            </a:r>
            <a:endParaRPr lang="en-US" dirty="0"/>
          </a:p>
        </p:txBody>
      </p:sp>
      <p:sp>
        <p:nvSpPr>
          <p:cNvPr id="4" name="Content Placeholder 3"/>
          <p:cNvSpPr>
            <a:spLocks noGrp="1"/>
          </p:cNvSpPr>
          <p:nvPr>
            <p:ph idx="1"/>
          </p:nvPr>
        </p:nvSpPr>
        <p:spPr/>
        <p:txBody>
          <a:bodyPr/>
          <a:lstStyle/>
          <a:p>
            <a:r>
              <a:rPr lang="en-US" dirty="0" smtClean="0"/>
              <a:t>Enter the pending screen and approve your EACR request</a:t>
            </a:r>
          </a:p>
          <a:p>
            <a:r>
              <a:rPr lang="en-US" dirty="0" smtClean="0"/>
              <a:t>Export the completed request to Excel</a:t>
            </a:r>
          </a:p>
          <a:p>
            <a:pPr marL="457200" lvl="1" indent="0">
              <a:buNone/>
            </a:pP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47</a:t>
            </a:fld>
            <a:endParaRPr lang="en-US" dirty="0"/>
          </a:p>
        </p:txBody>
      </p:sp>
    </p:spTree>
    <p:extLst>
      <p:ext uri="{BB962C8B-B14F-4D97-AF65-F5344CB8AC3E}">
        <p14:creationId xmlns:p14="http://schemas.microsoft.com/office/powerpoint/2010/main" val="3723182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Resources</a:t>
            </a:r>
            <a:endParaRPr lang="en-US" dirty="0"/>
          </a:p>
        </p:txBody>
      </p:sp>
      <p:sp>
        <p:nvSpPr>
          <p:cNvPr id="4" name="Content Placeholder 3"/>
          <p:cNvSpPr>
            <a:spLocks noGrp="1"/>
          </p:cNvSpPr>
          <p:nvPr>
            <p:ph idx="1"/>
          </p:nvPr>
        </p:nvSpPr>
        <p:spPr/>
        <p:txBody>
          <a:bodyPr/>
          <a:lstStyle/>
          <a:p>
            <a:r>
              <a:rPr lang="en-US" dirty="0" smtClean="0"/>
              <a:t>This training and a detailed instructions document will be available on the Property Management and Surplus Property Page</a:t>
            </a:r>
          </a:p>
          <a:p>
            <a:r>
              <a:rPr lang="en-US" dirty="0" smtClean="0"/>
              <a:t>Training will continue through June 2016 to prepare for the July 1 launch, watch Training and Organizational Development for dates</a:t>
            </a:r>
          </a:p>
          <a:p>
            <a:r>
              <a:rPr lang="en-US" dirty="0" smtClean="0"/>
              <a:t>The </a:t>
            </a:r>
            <a:r>
              <a:rPr lang="en-US" dirty="0"/>
              <a:t>link to the E-EACR will be available on the Property Management and Surplus Property </a:t>
            </a:r>
            <a:r>
              <a:rPr lang="en-US" dirty="0" smtClean="0"/>
              <a:t>Page</a:t>
            </a:r>
          </a:p>
          <a:p>
            <a:r>
              <a:rPr lang="en-US" dirty="0"/>
              <a:t>Contact Property Management immediately if you encounter any glitches in the program </a:t>
            </a:r>
            <a:r>
              <a:rPr lang="en-US" dirty="0">
                <a:hlinkClick r:id="rId3"/>
              </a:rPr>
              <a:t>bfs_property_management@mail.colostate.edu</a:t>
            </a:r>
            <a:r>
              <a:rPr lang="en-US" dirty="0"/>
              <a:t> </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9F717DBC-F27F-4E54-AB9F-FF747D6F8423}" type="slidenum">
              <a:rPr lang="en-US" smtClean="0"/>
              <a:t>48</a:t>
            </a:fld>
            <a:endParaRPr lang="en-US" dirty="0"/>
          </a:p>
        </p:txBody>
      </p:sp>
      <p:sp>
        <p:nvSpPr>
          <p:cNvPr id="7" name="Footer Placeholder 6"/>
          <p:cNvSpPr>
            <a:spLocks noGrp="1"/>
          </p:cNvSpPr>
          <p:nvPr>
            <p:ph type="ftr" sz="quarter" idx="11"/>
          </p:nvPr>
        </p:nvSpPr>
        <p:spPr/>
        <p:txBody>
          <a:bodyPr/>
          <a:lstStyle/>
          <a:p>
            <a:r>
              <a:rPr lang="en-US" smtClean="0"/>
              <a:t>Rachel Drenth Property Managment</a:t>
            </a:r>
            <a:endParaRPr lang="en-US" dirty="0"/>
          </a:p>
        </p:txBody>
      </p:sp>
    </p:spTree>
    <p:extLst>
      <p:ext uri="{BB962C8B-B14F-4D97-AF65-F5344CB8AC3E}">
        <p14:creationId xmlns:p14="http://schemas.microsoft.com/office/powerpoint/2010/main" val="1820785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PAAS form</a:t>
            </a:r>
            <a:endParaRPr lang="en-US" dirty="0"/>
          </a:p>
        </p:txBody>
      </p:sp>
      <p:sp>
        <p:nvSpPr>
          <p:cNvPr id="4" name="Content Placeholder 3"/>
          <p:cNvSpPr>
            <a:spLocks noGrp="1"/>
          </p:cNvSpPr>
          <p:nvPr>
            <p:ph idx="1"/>
          </p:nvPr>
        </p:nvSpPr>
        <p:spPr>
          <a:xfrm>
            <a:off x="677334" y="2160589"/>
            <a:ext cx="5527171" cy="3880773"/>
          </a:xfrm>
        </p:spPr>
        <p:txBody>
          <a:bodyPr/>
          <a:lstStyle/>
          <a:p>
            <a:r>
              <a:rPr lang="en-US" dirty="0" smtClean="0"/>
              <a:t>Verify and designate your approvers before December 18</a:t>
            </a:r>
            <a:r>
              <a:rPr lang="en-US" baseline="30000" dirty="0" smtClean="0"/>
              <a:t>th</a:t>
            </a:r>
            <a:endParaRPr lang="en-US" dirty="0" smtClean="0"/>
          </a:p>
          <a:p>
            <a:r>
              <a:rPr lang="en-US" dirty="0" smtClean="0"/>
              <a:t>No changes will be accepted the last week of December</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5</a:t>
            </a:fld>
            <a:endParaRPr lang="en-US" dirty="0"/>
          </a:p>
        </p:txBody>
      </p:sp>
      <p:pic>
        <p:nvPicPr>
          <p:cNvPr id="5" name="Picture 4"/>
          <p:cNvPicPr>
            <a:picLocks noChangeAspect="1"/>
          </p:cNvPicPr>
          <p:nvPr/>
        </p:nvPicPr>
        <p:blipFill rotWithShape="1">
          <a:blip r:embed="rId2"/>
          <a:srcRect l="29287" t="9729" r="28245" b="977"/>
          <a:stretch/>
        </p:blipFill>
        <p:spPr>
          <a:xfrm>
            <a:off x="7019846" y="278990"/>
            <a:ext cx="4949651" cy="6304689"/>
          </a:xfrm>
          <a:prstGeom prst="rect">
            <a:avLst/>
          </a:prstGeom>
        </p:spPr>
      </p:pic>
      <p:sp>
        <p:nvSpPr>
          <p:cNvPr id="6" name="TextBox 5"/>
          <p:cNvSpPr txBox="1"/>
          <p:nvPr/>
        </p:nvSpPr>
        <p:spPr>
          <a:xfrm>
            <a:off x="7717536" y="4197096"/>
            <a:ext cx="1252728" cy="457200"/>
          </a:xfrm>
          <a:prstGeom prst="rect">
            <a:avLst/>
          </a:prstGeom>
          <a:solidFill>
            <a:schemeClr val="tx1"/>
          </a:solidFill>
        </p:spPr>
        <p:txBody>
          <a:bodyPr wrap="square" rtlCol="0">
            <a:spAutoFit/>
          </a:bodyPr>
          <a:lstStyle/>
          <a:p>
            <a:endParaRPr lang="en-US" dirty="0"/>
          </a:p>
        </p:txBody>
      </p:sp>
      <p:sp>
        <p:nvSpPr>
          <p:cNvPr id="7" name="TextBox 6"/>
          <p:cNvSpPr txBox="1"/>
          <p:nvPr/>
        </p:nvSpPr>
        <p:spPr>
          <a:xfrm>
            <a:off x="9901428" y="4504945"/>
            <a:ext cx="1252728" cy="457200"/>
          </a:xfrm>
          <a:prstGeom prst="rect">
            <a:avLst/>
          </a:prstGeom>
          <a:solidFill>
            <a:schemeClr val="tx1"/>
          </a:solidFill>
        </p:spPr>
        <p:txBody>
          <a:bodyPr wrap="square" rtlCol="0">
            <a:spAutoFit/>
          </a:bodyPr>
          <a:lstStyle/>
          <a:p>
            <a:endParaRPr lang="en-US" dirty="0"/>
          </a:p>
        </p:txBody>
      </p:sp>
      <p:sp>
        <p:nvSpPr>
          <p:cNvPr id="8" name="TextBox 7"/>
          <p:cNvSpPr txBox="1"/>
          <p:nvPr/>
        </p:nvSpPr>
        <p:spPr>
          <a:xfrm>
            <a:off x="9901428" y="4943857"/>
            <a:ext cx="1252728" cy="457200"/>
          </a:xfrm>
          <a:prstGeom prst="rect">
            <a:avLst/>
          </a:prstGeom>
          <a:solidFill>
            <a:schemeClr val="tx1"/>
          </a:solidFill>
        </p:spPr>
        <p:txBody>
          <a:bodyPr wrap="square" rtlCol="0">
            <a:spAutoFit/>
          </a:bodyPr>
          <a:lstStyle/>
          <a:p>
            <a:endParaRPr lang="en-US" dirty="0"/>
          </a:p>
        </p:txBody>
      </p:sp>
      <p:sp>
        <p:nvSpPr>
          <p:cNvPr id="9" name="TextBox 8"/>
          <p:cNvSpPr txBox="1"/>
          <p:nvPr/>
        </p:nvSpPr>
        <p:spPr>
          <a:xfrm>
            <a:off x="9901428" y="4259582"/>
            <a:ext cx="1252728" cy="457200"/>
          </a:xfrm>
          <a:prstGeom prst="rect">
            <a:avLst/>
          </a:prstGeom>
          <a:solidFill>
            <a:schemeClr val="tx1"/>
          </a:solidFill>
        </p:spPr>
        <p:txBody>
          <a:bodyPr wrap="square" rtlCol="0">
            <a:spAutoFit/>
          </a:bodyPr>
          <a:lstStyle/>
          <a:p>
            <a:endParaRPr lang="en-US" dirty="0"/>
          </a:p>
        </p:txBody>
      </p:sp>
      <p:sp>
        <p:nvSpPr>
          <p:cNvPr id="10" name="TextBox 9"/>
          <p:cNvSpPr txBox="1"/>
          <p:nvPr/>
        </p:nvSpPr>
        <p:spPr>
          <a:xfrm>
            <a:off x="9901428" y="5398008"/>
            <a:ext cx="1322832" cy="4572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4969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112"/>
            <a:ext cx="8997018" cy="1320800"/>
          </a:xfrm>
        </p:spPr>
        <p:txBody>
          <a:bodyPr/>
          <a:lstStyle/>
          <a:p>
            <a:r>
              <a:rPr lang="en-US" dirty="0" smtClean="0"/>
              <a:t>Paper forms and Authorized signer sheets</a:t>
            </a:r>
            <a:endParaRPr lang="en-US" dirty="0"/>
          </a:p>
        </p:txBody>
      </p:sp>
      <p:pic>
        <p:nvPicPr>
          <p:cNvPr id="3" name="Picture 2"/>
          <p:cNvPicPr>
            <a:picLocks noChangeAspect="1"/>
          </p:cNvPicPr>
          <p:nvPr/>
        </p:nvPicPr>
        <p:blipFill rotWithShape="1">
          <a:blip r:embed="rId3"/>
          <a:srcRect l="13867" t="10823" r="1985" b="1464"/>
          <a:stretch/>
        </p:blipFill>
        <p:spPr>
          <a:xfrm>
            <a:off x="269606" y="1065277"/>
            <a:ext cx="8616981" cy="5678423"/>
          </a:xfrm>
          <a:prstGeom prst="rect">
            <a:avLst/>
          </a:prstGeom>
        </p:spPr>
      </p:pic>
      <p:pic>
        <p:nvPicPr>
          <p:cNvPr id="4" name="Picture 3"/>
          <p:cNvPicPr>
            <a:picLocks noChangeAspect="1"/>
          </p:cNvPicPr>
          <p:nvPr/>
        </p:nvPicPr>
        <p:blipFill rotWithShape="1">
          <a:blip r:embed="rId4"/>
          <a:srcRect t="15164"/>
          <a:stretch/>
        </p:blipFill>
        <p:spPr>
          <a:xfrm>
            <a:off x="3424999" y="3337560"/>
            <a:ext cx="3476625" cy="2917126"/>
          </a:xfrm>
          <a:prstGeom prst="rect">
            <a:avLst/>
          </a:prstGeom>
        </p:spPr>
      </p:pic>
      <p:pic>
        <p:nvPicPr>
          <p:cNvPr id="5" name="Picture 4"/>
          <p:cNvPicPr>
            <a:picLocks noChangeAspect="1"/>
          </p:cNvPicPr>
          <p:nvPr/>
        </p:nvPicPr>
        <p:blipFill>
          <a:blip r:embed="rId5"/>
          <a:stretch>
            <a:fillRect/>
          </a:stretch>
        </p:blipFill>
        <p:spPr>
          <a:xfrm>
            <a:off x="7885938" y="3959161"/>
            <a:ext cx="3181350" cy="2295525"/>
          </a:xfrm>
          <a:prstGeom prst="rect">
            <a:avLst/>
          </a:prstGeom>
        </p:spPr>
      </p:pic>
      <p:pic>
        <p:nvPicPr>
          <p:cNvPr id="6" name="Picture 5"/>
          <p:cNvPicPr>
            <a:picLocks noChangeAspect="1"/>
          </p:cNvPicPr>
          <p:nvPr/>
        </p:nvPicPr>
        <p:blipFill rotWithShape="1">
          <a:blip r:embed="rId6"/>
          <a:srcRect t="2900"/>
          <a:stretch/>
        </p:blipFill>
        <p:spPr>
          <a:xfrm>
            <a:off x="719529" y="4160520"/>
            <a:ext cx="158295" cy="151340"/>
          </a:xfrm>
          <a:prstGeom prst="rect">
            <a:avLst/>
          </a:prstGeom>
        </p:spPr>
      </p:pic>
      <p:pic>
        <p:nvPicPr>
          <p:cNvPr id="7" name="Picture 6"/>
          <p:cNvPicPr>
            <a:picLocks noChangeAspect="1"/>
          </p:cNvPicPr>
          <p:nvPr/>
        </p:nvPicPr>
        <p:blipFill rotWithShape="1">
          <a:blip r:embed="rId6"/>
          <a:srcRect t="2900"/>
          <a:stretch/>
        </p:blipFill>
        <p:spPr>
          <a:xfrm>
            <a:off x="4011369" y="5888736"/>
            <a:ext cx="158295" cy="151340"/>
          </a:xfrm>
          <a:prstGeom prst="rect">
            <a:avLst/>
          </a:prstGeom>
        </p:spPr>
      </p:pic>
      <p:sp>
        <p:nvSpPr>
          <p:cNvPr id="9" name="Slide Number Placeholder 8"/>
          <p:cNvSpPr>
            <a:spLocks noGrp="1"/>
          </p:cNvSpPr>
          <p:nvPr>
            <p:ph type="sldNum" sz="quarter" idx="12"/>
          </p:nvPr>
        </p:nvSpPr>
        <p:spPr/>
        <p:txBody>
          <a:bodyPr/>
          <a:lstStyle/>
          <a:p>
            <a:fld id="{9F717DBC-F27F-4E54-AB9F-FF747D6F8423}" type="slidenum">
              <a:rPr lang="en-US" smtClean="0"/>
              <a:t>6</a:t>
            </a:fld>
            <a:endParaRPr lang="en-US" dirty="0"/>
          </a:p>
        </p:txBody>
      </p:sp>
      <p:sp>
        <p:nvSpPr>
          <p:cNvPr id="8" name="Rounded Rectangle 7"/>
          <p:cNvSpPr/>
          <p:nvPr/>
        </p:nvSpPr>
        <p:spPr>
          <a:xfrm>
            <a:off x="5852160" y="1828800"/>
            <a:ext cx="904775" cy="327259"/>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2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EACR form</a:t>
            </a:r>
            <a:endParaRPr lang="en-US" dirty="0"/>
          </a:p>
        </p:txBody>
      </p:sp>
      <p:sp>
        <p:nvSpPr>
          <p:cNvPr id="3" name="Slide Number Placeholder 2"/>
          <p:cNvSpPr>
            <a:spLocks noGrp="1"/>
          </p:cNvSpPr>
          <p:nvPr>
            <p:ph type="sldNum" sz="quarter" idx="12"/>
          </p:nvPr>
        </p:nvSpPr>
        <p:spPr/>
        <p:txBody>
          <a:bodyPr/>
          <a:lstStyle/>
          <a:p>
            <a:fld id="{9F717DBC-F27F-4E54-AB9F-FF747D6F8423}" type="slidenum">
              <a:rPr lang="en-US" smtClean="0"/>
              <a:t>7</a:t>
            </a:fld>
            <a:endParaRPr lang="en-US" dirty="0"/>
          </a:p>
        </p:txBody>
      </p:sp>
      <p:pic>
        <p:nvPicPr>
          <p:cNvPr id="4" name="Picture 3"/>
          <p:cNvPicPr>
            <a:picLocks noChangeAspect="1"/>
          </p:cNvPicPr>
          <p:nvPr/>
        </p:nvPicPr>
        <p:blipFill rotWithShape="1">
          <a:blip r:embed="rId2"/>
          <a:srcRect l="15254" t="9800" r="14314" b="673"/>
          <a:stretch/>
        </p:blipFill>
        <p:spPr>
          <a:xfrm>
            <a:off x="2676144" y="1417321"/>
            <a:ext cx="6839712" cy="5266944"/>
          </a:xfrm>
          <a:prstGeom prst="rect">
            <a:avLst/>
          </a:prstGeom>
        </p:spPr>
      </p:pic>
      <p:sp>
        <p:nvSpPr>
          <p:cNvPr id="5" name="TextBox 4"/>
          <p:cNvSpPr txBox="1"/>
          <p:nvPr/>
        </p:nvSpPr>
        <p:spPr>
          <a:xfrm>
            <a:off x="4078224" y="5751576"/>
            <a:ext cx="905256"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66376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4112"/>
            <a:ext cx="8997018" cy="1320800"/>
          </a:xfrm>
        </p:spPr>
        <p:txBody>
          <a:bodyPr/>
          <a:lstStyle/>
          <a:p>
            <a:r>
              <a:rPr lang="en-US" dirty="0" smtClean="0"/>
              <a:t>Paper forms and Authorized signer sheets</a:t>
            </a:r>
            <a:endParaRPr lang="en-US" dirty="0"/>
          </a:p>
        </p:txBody>
      </p:sp>
      <p:pic>
        <p:nvPicPr>
          <p:cNvPr id="3" name="Picture 2"/>
          <p:cNvPicPr>
            <a:picLocks noChangeAspect="1"/>
          </p:cNvPicPr>
          <p:nvPr/>
        </p:nvPicPr>
        <p:blipFill rotWithShape="1">
          <a:blip r:embed="rId3"/>
          <a:srcRect l="13867" t="10823" r="1985" b="1464"/>
          <a:stretch/>
        </p:blipFill>
        <p:spPr>
          <a:xfrm>
            <a:off x="269606" y="1065277"/>
            <a:ext cx="8616981" cy="5678423"/>
          </a:xfrm>
          <a:prstGeom prst="rect">
            <a:avLst/>
          </a:prstGeom>
        </p:spPr>
      </p:pic>
      <p:pic>
        <p:nvPicPr>
          <p:cNvPr id="4" name="Picture 3"/>
          <p:cNvPicPr>
            <a:picLocks noChangeAspect="1"/>
          </p:cNvPicPr>
          <p:nvPr/>
        </p:nvPicPr>
        <p:blipFill rotWithShape="1">
          <a:blip r:embed="rId4"/>
          <a:srcRect t="15164"/>
          <a:stretch/>
        </p:blipFill>
        <p:spPr>
          <a:xfrm>
            <a:off x="3424999" y="3337560"/>
            <a:ext cx="3476625" cy="2917126"/>
          </a:xfrm>
          <a:prstGeom prst="rect">
            <a:avLst/>
          </a:prstGeom>
        </p:spPr>
      </p:pic>
      <p:pic>
        <p:nvPicPr>
          <p:cNvPr id="6" name="Picture 5"/>
          <p:cNvPicPr>
            <a:picLocks noChangeAspect="1"/>
          </p:cNvPicPr>
          <p:nvPr/>
        </p:nvPicPr>
        <p:blipFill rotWithShape="1">
          <a:blip r:embed="rId5"/>
          <a:srcRect t="2900"/>
          <a:stretch/>
        </p:blipFill>
        <p:spPr>
          <a:xfrm>
            <a:off x="719529" y="4160520"/>
            <a:ext cx="158295" cy="151340"/>
          </a:xfrm>
          <a:prstGeom prst="rect">
            <a:avLst/>
          </a:prstGeom>
        </p:spPr>
      </p:pic>
      <p:pic>
        <p:nvPicPr>
          <p:cNvPr id="7" name="Picture 6"/>
          <p:cNvPicPr>
            <a:picLocks noChangeAspect="1"/>
          </p:cNvPicPr>
          <p:nvPr/>
        </p:nvPicPr>
        <p:blipFill rotWithShape="1">
          <a:blip r:embed="rId5"/>
          <a:srcRect t="2900"/>
          <a:stretch/>
        </p:blipFill>
        <p:spPr>
          <a:xfrm>
            <a:off x="4011369" y="5888736"/>
            <a:ext cx="158295" cy="151340"/>
          </a:xfrm>
          <a:prstGeom prst="rect">
            <a:avLst/>
          </a:prstGeom>
        </p:spPr>
      </p:pic>
      <p:sp>
        <p:nvSpPr>
          <p:cNvPr id="9" name="Slide Number Placeholder 8"/>
          <p:cNvSpPr>
            <a:spLocks noGrp="1"/>
          </p:cNvSpPr>
          <p:nvPr>
            <p:ph type="sldNum" sz="quarter" idx="12"/>
          </p:nvPr>
        </p:nvSpPr>
        <p:spPr/>
        <p:txBody>
          <a:bodyPr/>
          <a:lstStyle/>
          <a:p>
            <a:fld id="{9F717DBC-F27F-4E54-AB9F-FF747D6F8423}" type="slidenum">
              <a:rPr lang="en-US" smtClean="0"/>
              <a:t>8</a:t>
            </a:fld>
            <a:endParaRPr lang="en-US" dirty="0"/>
          </a:p>
        </p:txBody>
      </p:sp>
      <p:pic>
        <p:nvPicPr>
          <p:cNvPr id="8" name="Picture 7"/>
          <p:cNvPicPr>
            <a:picLocks noChangeAspect="1"/>
          </p:cNvPicPr>
          <p:nvPr/>
        </p:nvPicPr>
        <p:blipFill>
          <a:blip r:embed="rId6"/>
          <a:stretch>
            <a:fillRect/>
          </a:stretch>
        </p:blipFill>
        <p:spPr>
          <a:xfrm>
            <a:off x="7303882" y="4311860"/>
            <a:ext cx="3552825" cy="1838325"/>
          </a:xfrm>
          <a:prstGeom prst="rect">
            <a:avLst/>
          </a:prstGeom>
        </p:spPr>
      </p:pic>
    </p:spTree>
    <p:extLst>
      <p:ext uri="{BB962C8B-B14F-4D97-AF65-F5344CB8AC3E}">
        <p14:creationId xmlns:p14="http://schemas.microsoft.com/office/powerpoint/2010/main" val="346454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Property Accountability </a:t>
            </a:r>
            <a:br>
              <a:rPr lang="en-US" dirty="0" smtClean="0"/>
            </a:br>
            <a:r>
              <a:rPr lang="en-US" dirty="0" smtClean="0"/>
              <a:t>Designation Form</a:t>
            </a:r>
            <a:endParaRPr lang="en-US" dirty="0"/>
          </a:p>
        </p:txBody>
      </p:sp>
      <p:pic>
        <p:nvPicPr>
          <p:cNvPr id="3" name="Picture 2"/>
          <p:cNvPicPr>
            <a:picLocks noChangeAspect="1"/>
          </p:cNvPicPr>
          <p:nvPr/>
        </p:nvPicPr>
        <p:blipFill rotWithShape="1">
          <a:blip r:embed="rId3"/>
          <a:srcRect l="17248" t="14834" r="15009" b="632"/>
          <a:stretch/>
        </p:blipFill>
        <p:spPr>
          <a:xfrm>
            <a:off x="5822526" y="35244"/>
            <a:ext cx="5232570" cy="6822756"/>
          </a:xfrm>
          <a:prstGeom prst="rect">
            <a:avLst/>
          </a:prstGeom>
        </p:spPr>
      </p:pic>
      <p:sp>
        <p:nvSpPr>
          <p:cNvPr id="5" name="Slide Number Placeholder 4"/>
          <p:cNvSpPr>
            <a:spLocks noGrp="1"/>
          </p:cNvSpPr>
          <p:nvPr>
            <p:ph type="sldNum" sz="quarter" idx="12"/>
          </p:nvPr>
        </p:nvSpPr>
        <p:spPr/>
        <p:txBody>
          <a:bodyPr/>
          <a:lstStyle/>
          <a:p>
            <a:fld id="{9F717DBC-F27F-4E54-AB9F-FF747D6F8423}" type="slidenum">
              <a:rPr lang="en-US" smtClean="0"/>
              <a:t>9</a:t>
            </a:fld>
            <a:endParaRPr lang="en-US" dirty="0"/>
          </a:p>
        </p:txBody>
      </p:sp>
      <p:sp>
        <p:nvSpPr>
          <p:cNvPr id="6" name="Footer Placeholder 5"/>
          <p:cNvSpPr>
            <a:spLocks noGrp="1"/>
          </p:cNvSpPr>
          <p:nvPr>
            <p:ph type="ftr" sz="quarter" idx="11"/>
          </p:nvPr>
        </p:nvSpPr>
        <p:spPr/>
        <p:txBody>
          <a:bodyPr/>
          <a:lstStyle/>
          <a:p>
            <a:r>
              <a:rPr lang="en-US" smtClean="0"/>
              <a:t>Rachel Drenth Property Managment</a:t>
            </a:r>
            <a:endParaRPr lang="en-US" dirty="0"/>
          </a:p>
        </p:txBody>
      </p:sp>
    </p:spTree>
    <p:extLst>
      <p:ext uri="{BB962C8B-B14F-4D97-AF65-F5344CB8AC3E}">
        <p14:creationId xmlns:p14="http://schemas.microsoft.com/office/powerpoint/2010/main" val="2185407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1084</TotalTime>
  <Words>1863</Words>
  <Application>Microsoft Office PowerPoint</Application>
  <PresentationFormat>Widescreen</PresentationFormat>
  <Paragraphs>268</Paragraphs>
  <Slides>48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Times New Roman</vt:lpstr>
      <vt:lpstr>Trebuchet MS</vt:lpstr>
      <vt:lpstr>Wingdings 3</vt:lpstr>
      <vt:lpstr>Facet</vt:lpstr>
      <vt:lpstr>Electronic EACR </vt:lpstr>
      <vt:lpstr>Important facts: </vt:lpstr>
      <vt:lpstr>Log on: EACR.colostate.edu</vt:lpstr>
      <vt:lpstr>Designate approvers</vt:lpstr>
      <vt:lpstr>Current PAAS form</vt:lpstr>
      <vt:lpstr>Paper forms and Authorized signer sheets</vt:lpstr>
      <vt:lpstr>Paper EACR form</vt:lpstr>
      <vt:lpstr>Paper forms and Authorized signer sheets</vt:lpstr>
      <vt:lpstr>Property Accountability  Designation Form</vt:lpstr>
      <vt:lpstr>Designate approvers</vt:lpstr>
      <vt:lpstr>Test your knowledge!</vt:lpstr>
      <vt:lpstr>Log on: https://wsnetdev.colostate.edu/CWIS12/EACR/_auth/auth.aspx </vt:lpstr>
      <vt:lpstr>Home Screen</vt:lpstr>
      <vt:lpstr>Trade in or warranty replacement</vt:lpstr>
      <vt:lpstr>Property Transfer form</vt:lpstr>
      <vt:lpstr>To begin, click EACR entry</vt:lpstr>
      <vt:lpstr>EACR entry screen</vt:lpstr>
      <vt:lpstr>EACR entry instructions</vt:lpstr>
      <vt:lpstr>EACR entry Section 1:</vt:lpstr>
      <vt:lpstr>Surplus Fee Schedule</vt:lpstr>
      <vt:lpstr>EACR entry Section 2: </vt:lpstr>
      <vt:lpstr>EACR entry Section 3:</vt:lpstr>
      <vt:lpstr>EACR entry Create New EACR Number</vt:lpstr>
      <vt:lpstr>EACR entry Error message</vt:lpstr>
      <vt:lpstr>New EACR number Created</vt:lpstr>
      <vt:lpstr>Update Department Details</vt:lpstr>
      <vt:lpstr>Line item entry screen</vt:lpstr>
      <vt:lpstr>PowerPoint Presentation</vt:lpstr>
      <vt:lpstr>PowerPoint Presentation</vt:lpstr>
      <vt:lpstr>Multiple EACR’s in queue</vt:lpstr>
      <vt:lpstr>Delete EACR in queue</vt:lpstr>
      <vt:lpstr>All EACR’s submitted by “me” regardless of dept.</vt:lpstr>
      <vt:lpstr>All EACR’s submitted for “my” org code</vt:lpstr>
      <vt:lpstr>Export feature for EACR’s from your department</vt:lpstr>
      <vt:lpstr>Status</vt:lpstr>
      <vt:lpstr>Test your EACR entry knowledge!</vt:lpstr>
      <vt:lpstr>Approver notification</vt:lpstr>
      <vt:lpstr>Approver screen, pending approvals</vt:lpstr>
      <vt:lpstr>Update Department Details</vt:lpstr>
      <vt:lpstr>Approver screen, view request</vt:lpstr>
      <vt:lpstr>Approver Authorization</vt:lpstr>
      <vt:lpstr>PowerPoint Presentation</vt:lpstr>
      <vt:lpstr>PowerPoint Presentation</vt:lpstr>
      <vt:lpstr>Approval Screen line items</vt:lpstr>
      <vt:lpstr>Approver screen, completed approvals</vt:lpstr>
      <vt:lpstr>Approver screen, completed approvals export</vt:lpstr>
      <vt:lpstr>Test your Approver knowledge!</vt:lpstr>
      <vt:lpstr>Additional Resources</vt:lpstr>
    </vt:vector>
  </TitlesOfParts>
  <Company>Colorado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Drenth,Rachel</dc:creator>
  <cp:lastModifiedBy>Drenth,Rachel</cp:lastModifiedBy>
  <cp:revision>142</cp:revision>
  <cp:lastPrinted>2015-12-10T15:09:11Z</cp:lastPrinted>
  <dcterms:created xsi:type="dcterms:W3CDTF">2015-09-22T17:33:34Z</dcterms:created>
  <dcterms:modified xsi:type="dcterms:W3CDTF">2015-12-10T19:04:28Z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