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9" r:id="rId4"/>
    <p:sldId id="260" r:id="rId5"/>
    <p:sldId id="293" r:id="rId6"/>
    <p:sldId id="364" r:id="rId7"/>
    <p:sldId id="361" r:id="rId8"/>
    <p:sldId id="262" r:id="rId9"/>
    <p:sldId id="263" r:id="rId10"/>
    <p:sldId id="264" r:id="rId11"/>
    <p:sldId id="308" r:id="rId12"/>
    <p:sldId id="265" r:id="rId13"/>
    <p:sldId id="266" r:id="rId14"/>
    <p:sldId id="271" r:id="rId15"/>
    <p:sldId id="270" r:id="rId16"/>
    <p:sldId id="354" r:id="rId17"/>
    <p:sldId id="272" r:id="rId18"/>
    <p:sldId id="309" r:id="rId19"/>
    <p:sldId id="356" r:id="rId20"/>
    <p:sldId id="357" r:id="rId21"/>
    <p:sldId id="358" r:id="rId22"/>
    <p:sldId id="359" r:id="rId23"/>
    <p:sldId id="360" r:id="rId24"/>
    <p:sldId id="346" r:id="rId25"/>
    <p:sldId id="315" r:id="rId26"/>
    <p:sldId id="316" r:id="rId27"/>
    <p:sldId id="310" r:id="rId28"/>
    <p:sldId id="345" r:id="rId29"/>
    <p:sldId id="343" r:id="rId30"/>
    <p:sldId id="322" r:id="rId31"/>
    <p:sldId id="323" r:id="rId32"/>
    <p:sldId id="320" r:id="rId33"/>
    <p:sldId id="318" r:id="rId34"/>
    <p:sldId id="319" r:id="rId35"/>
    <p:sldId id="324" r:id="rId36"/>
    <p:sldId id="339" r:id="rId37"/>
    <p:sldId id="340" r:id="rId38"/>
    <p:sldId id="351" r:id="rId39"/>
    <p:sldId id="353" r:id="rId40"/>
    <p:sldId id="325" r:id="rId41"/>
    <p:sldId id="342" r:id="rId42"/>
    <p:sldId id="333" r:id="rId43"/>
    <p:sldId id="347" r:id="rId44"/>
    <p:sldId id="355" r:id="rId45"/>
    <p:sldId id="327" r:id="rId46"/>
    <p:sldId id="365" r:id="rId47"/>
    <p:sldId id="291" r:id="rId48"/>
    <p:sldId id="363" r:id="rId49"/>
    <p:sldId id="295" r:id="rId50"/>
    <p:sldId id="311" r:id="rId51"/>
    <p:sldId id="296" r:id="rId52"/>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84807"/>
    <a:srgbClr val="4C00A1"/>
    <a:srgbClr val="00ABB2"/>
    <a:srgbClr val="0031AD"/>
    <a:srgbClr val="000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52" autoAdjust="0"/>
  </p:normalViewPr>
  <p:slideViewPr>
    <p:cSldViewPr>
      <p:cViewPr varScale="1">
        <p:scale>
          <a:sx n="67" d="100"/>
          <a:sy n="67" d="100"/>
        </p:scale>
        <p:origin x="1656" y="66"/>
      </p:cViewPr>
      <p:guideLst>
        <p:guide orient="horz" pos="2160"/>
        <p:guide pos="2880"/>
      </p:guideLst>
    </p:cSldViewPr>
  </p:slideViewPr>
  <p:notesTextViewPr>
    <p:cViewPr>
      <p:scale>
        <a:sx n="3" d="2"/>
        <a:sy n="3" d="2"/>
      </p:scale>
      <p:origin x="0" y="0"/>
    </p:cViewPr>
  </p:notesTextViewPr>
  <p:sorterViewPr>
    <p:cViewPr>
      <p:scale>
        <a:sx n="100" d="100"/>
        <a:sy n="100" d="100"/>
      </p:scale>
      <p:origin x="0" y="7758"/>
    </p:cViewPr>
  </p:sorterViewPr>
  <p:notesViewPr>
    <p:cSldViewPr>
      <p:cViewPr varScale="1">
        <p:scale>
          <a:sx n="83" d="100"/>
          <a:sy n="83" d="100"/>
        </p:scale>
        <p:origin x="-1992" y="-72"/>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 Id="rId4" Type="http://schemas.openxmlformats.org/officeDocument/2006/relationships/image" Target="../media/image4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 Id="rId4"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0FB651-1916-490D-9758-545065E80BD8}" type="doc">
      <dgm:prSet loTypeId="urn:microsoft.com/office/officeart/2005/8/layout/venn2" loCatId="relationship" qsTypeId="urn:microsoft.com/office/officeart/2005/8/quickstyle/3d4" qsCatId="3D" csTypeId="urn:microsoft.com/office/officeart/2005/8/colors/accent2_3" csCatId="accent2" phldr="1"/>
      <dgm:spPr/>
      <dgm:t>
        <a:bodyPr/>
        <a:lstStyle/>
        <a:p>
          <a:endParaRPr lang="en-US"/>
        </a:p>
      </dgm:t>
    </dgm:pt>
    <dgm:pt modelId="{EFC2E768-9183-4C1E-9CA2-AEAF435CCBA2}">
      <dgm:prSet custT="1"/>
      <dgm:spPr/>
      <dgm:t>
        <a:bodyPr/>
        <a:lstStyle/>
        <a:p>
          <a:pPr rtl="0"/>
          <a:r>
            <a:rPr lang="en-US" sz="1500" dirty="0" smtClean="0">
              <a:solidFill>
                <a:srgbClr val="F8F8F8"/>
              </a:solidFill>
            </a:rPr>
            <a:t>Procurement, Sponsored Programs, Property Management, Surplus Property</a:t>
          </a:r>
          <a:endParaRPr lang="en-US" sz="1500" dirty="0">
            <a:solidFill>
              <a:srgbClr val="F8F8F8"/>
            </a:solidFill>
          </a:endParaRPr>
        </a:p>
      </dgm:t>
    </dgm:pt>
    <dgm:pt modelId="{280EFDCD-3D38-4719-9F61-DBDBB581A61C}" type="parTrans" cxnId="{6B70A89D-A774-41CB-88F5-4B5FBD19BA2C}">
      <dgm:prSet/>
      <dgm:spPr/>
      <dgm:t>
        <a:bodyPr/>
        <a:lstStyle/>
        <a:p>
          <a:endParaRPr lang="en-US"/>
        </a:p>
      </dgm:t>
    </dgm:pt>
    <dgm:pt modelId="{B9ABCEC5-50B1-4805-A6DF-0398B758F4B1}" type="sibTrans" cxnId="{6B70A89D-A774-41CB-88F5-4B5FBD19BA2C}">
      <dgm:prSet/>
      <dgm:spPr/>
      <dgm:t>
        <a:bodyPr/>
        <a:lstStyle/>
        <a:p>
          <a:endParaRPr lang="en-US"/>
        </a:p>
      </dgm:t>
    </dgm:pt>
    <dgm:pt modelId="{3994DFB7-6DC1-4EC0-90A5-60A284D413B3}">
      <dgm:prSet custT="1"/>
      <dgm:spPr/>
      <dgm:t>
        <a:bodyPr/>
        <a:lstStyle/>
        <a:p>
          <a:pPr rtl="0"/>
          <a:r>
            <a:rPr lang="en-US" sz="1600" dirty="0" smtClean="0">
              <a:solidFill>
                <a:srgbClr val="F8F8F8"/>
              </a:solidFill>
            </a:rPr>
            <a:t>Accountable Property Officer (APO)</a:t>
          </a:r>
          <a:endParaRPr lang="en-US" sz="1600" dirty="0">
            <a:solidFill>
              <a:srgbClr val="F8F8F8"/>
            </a:solidFill>
          </a:endParaRPr>
        </a:p>
      </dgm:t>
    </dgm:pt>
    <dgm:pt modelId="{5F2A7F19-D03E-49D8-B9FE-C55E29CDF570}" type="parTrans" cxnId="{D3A3B9E1-750B-4681-ABB0-41EF9E73136D}">
      <dgm:prSet/>
      <dgm:spPr/>
      <dgm:t>
        <a:bodyPr/>
        <a:lstStyle/>
        <a:p>
          <a:endParaRPr lang="en-US"/>
        </a:p>
      </dgm:t>
    </dgm:pt>
    <dgm:pt modelId="{FC01A7CE-0EEA-4BDD-B292-8A691D7E0624}" type="sibTrans" cxnId="{D3A3B9E1-750B-4681-ABB0-41EF9E73136D}">
      <dgm:prSet/>
      <dgm:spPr/>
      <dgm:t>
        <a:bodyPr/>
        <a:lstStyle/>
        <a:p>
          <a:endParaRPr lang="en-US"/>
        </a:p>
      </dgm:t>
    </dgm:pt>
    <dgm:pt modelId="{4A3AE884-ED39-476F-B5A3-8260F64C7D7A}">
      <dgm:prSet custT="1"/>
      <dgm:spPr/>
      <dgm:t>
        <a:bodyPr/>
        <a:lstStyle/>
        <a:p>
          <a:pPr rtl="0"/>
          <a:r>
            <a:rPr lang="en-US" sz="1600" dirty="0" smtClean="0">
              <a:solidFill>
                <a:srgbClr val="F8F8F8"/>
              </a:solidFill>
            </a:rPr>
            <a:t>Department Property Contact (DPC)</a:t>
          </a:r>
          <a:endParaRPr lang="en-US" sz="1600" dirty="0">
            <a:solidFill>
              <a:srgbClr val="F8F8F8"/>
            </a:solidFill>
          </a:endParaRPr>
        </a:p>
      </dgm:t>
    </dgm:pt>
    <dgm:pt modelId="{2333DBBD-6941-4E24-9083-291B779C239F}" type="parTrans" cxnId="{56373436-E0EC-423D-9025-5EB274BF768E}">
      <dgm:prSet/>
      <dgm:spPr/>
      <dgm:t>
        <a:bodyPr/>
        <a:lstStyle/>
        <a:p>
          <a:endParaRPr lang="en-US"/>
        </a:p>
      </dgm:t>
    </dgm:pt>
    <dgm:pt modelId="{668E294B-4B6F-4E6F-A23C-74607E5EDB01}" type="sibTrans" cxnId="{56373436-E0EC-423D-9025-5EB274BF768E}">
      <dgm:prSet/>
      <dgm:spPr/>
      <dgm:t>
        <a:bodyPr/>
        <a:lstStyle/>
        <a:p>
          <a:endParaRPr lang="en-US"/>
        </a:p>
      </dgm:t>
    </dgm:pt>
    <dgm:pt modelId="{EE2A46DB-6D7A-4E2C-ABAD-F5581ECF07D2}">
      <dgm:prSet custT="1"/>
      <dgm:spPr/>
      <dgm:t>
        <a:bodyPr/>
        <a:lstStyle/>
        <a:p>
          <a:pPr rtl="0"/>
          <a:r>
            <a:rPr lang="en-US" sz="1600" dirty="0" smtClean="0">
              <a:solidFill>
                <a:srgbClr val="F8F8F8"/>
              </a:solidFill>
            </a:rPr>
            <a:t>Responsible Party</a:t>
          </a:r>
          <a:endParaRPr lang="en-US" sz="1600" dirty="0">
            <a:solidFill>
              <a:srgbClr val="F8F8F8"/>
            </a:solidFill>
          </a:endParaRPr>
        </a:p>
      </dgm:t>
    </dgm:pt>
    <dgm:pt modelId="{1A74AB69-1812-49FA-81A0-9BA839027B46}" type="parTrans" cxnId="{48A70EB0-12F4-4477-ACC9-6E0AA9C67F00}">
      <dgm:prSet/>
      <dgm:spPr/>
      <dgm:t>
        <a:bodyPr/>
        <a:lstStyle/>
        <a:p>
          <a:endParaRPr lang="en-US"/>
        </a:p>
      </dgm:t>
    </dgm:pt>
    <dgm:pt modelId="{AB2BAA1E-FD40-44EE-8500-A0FB789F0285}" type="sibTrans" cxnId="{48A70EB0-12F4-4477-ACC9-6E0AA9C67F00}">
      <dgm:prSet/>
      <dgm:spPr/>
      <dgm:t>
        <a:bodyPr/>
        <a:lstStyle/>
        <a:p>
          <a:endParaRPr lang="en-US"/>
        </a:p>
      </dgm:t>
    </dgm:pt>
    <dgm:pt modelId="{35E94E61-2981-49B5-977B-C5E1A6B1E894}" type="pres">
      <dgm:prSet presAssocID="{D60FB651-1916-490D-9758-545065E80BD8}" presName="Name0" presStyleCnt="0">
        <dgm:presLayoutVars>
          <dgm:chMax val="7"/>
          <dgm:resizeHandles val="exact"/>
        </dgm:presLayoutVars>
      </dgm:prSet>
      <dgm:spPr/>
      <dgm:t>
        <a:bodyPr/>
        <a:lstStyle/>
        <a:p>
          <a:endParaRPr lang="en-US"/>
        </a:p>
      </dgm:t>
    </dgm:pt>
    <dgm:pt modelId="{EBFE772E-4E39-4333-AC36-60FB9C52983C}" type="pres">
      <dgm:prSet presAssocID="{D60FB651-1916-490D-9758-545065E80BD8}" presName="comp1" presStyleCnt="0"/>
      <dgm:spPr/>
    </dgm:pt>
    <dgm:pt modelId="{94C2F3D7-37E8-43B8-829D-3B04D7098D67}" type="pres">
      <dgm:prSet presAssocID="{D60FB651-1916-490D-9758-545065E80BD8}" presName="circle1" presStyleLbl="node1" presStyleIdx="0" presStyleCnt="4" custScaleX="153125"/>
      <dgm:spPr/>
      <dgm:t>
        <a:bodyPr/>
        <a:lstStyle/>
        <a:p>
          <a:endParaRPr lang="en-US"/>
        </a:p>
      </dgm:t>
    </dgm:pt>
    <dgm:pt modelId="{A2AFDDB3-1D55-4475-A641-56FF8EA342B9}" type="pres">
      <dgm:prSet presAssocID="{D60FB651-1916-490D-9758-545065E80BD8}" presName="c1text" presStyleLbl="node1" presStyleIdx="0" presStyleCnt="4">
        <dgm:presLayoutVars>
          <dgm:bulletEnabled val="1"/>
        </dgm:presLayoutVars>
      </dgm:prSet>
      <dgm:spPr/>
      <dgm:t>
        <a:bodyPr/>
        <a:lstStyle/>
        <a:p>
          <a:endParaRPr lang="en-US"/>
        </a:p>
      </dgm:t>
    </dgm:pt>
    <dgm:pt modelId="{D7B2957E-6279-4FC7-B06B-AECB9E3884FD}" type="pres">
      <dgm:prSet presAssocID="{D60FB651-1916-490D-9758-545065E80BD8}" presName="comp2" presStyleCnt="0"/>
      <dgm:spPr/>
    </dgm:pt>
    <dgm:pt modelId="{A9F2B288-597C-42D5-B1FC-5FF1EE774B06}" type="pres">
      <dgm:prSet presAssocID="{D60FB651-1916-490D-9758-545065E80BD8}" presName="circle2" presStyleLbl="node1" presStyleIdx="1" presStyleCnt="4" custScaleX="140625"/>
      <dgm:spPr/>
      <dgm:t>
        <a:bodyPr/>
        <a:lstStyle/>
        <a:p>
          <a:endParaRPr lang="en-US"/>
        </a:p>
      </dgm:t>
    </dgm:pt>
    <dgm:pt modelId="{64F4C735-1B97-4B92-8354-F318E3AF5593}" type="pres">
      <dgm:prSet presAssocID="{D60FB651-1916-490D-9758-545065E80BD8}" presName="c2text" presStyleLbl="node1" presStyleIdx="1" presStyleCnt="4">
        <dgm:presLayoutVars>
          <dgm:bulletEnabled val="1"/>
        </dgm:presLayoutVars>
      </dgm:prSet>
      <dgm:spPr/>
      <dgm:t>
        <a:bodyPr/>
        <a:lstStyle/>
        <a:p>
          <a:endParaRPr lang="en-US"/>
        </a:p>
      </dgm:t>
    </dgm:pt>
    <dgm:pt modelId="{243C1B17-233F-44B0-9AC7-71F4DF85E51A}" type="pres">
      <dgm:prSet presAssocID="{D60FB651-1916-490D-9758-545065E80BD8}" presName="comp3" presStyleCnt="0"/>
      <dgm:spPr/>
    </dgm:pt>
    <dgm:pt modelId="{711D7962-28BA-494E-B501-056BE4E4C82C}" type="pres">
      <dgm:prSet presAssocID="{D60FB651-1916-490D-9758-545065E80BD8}" presName="circle3" presStyleLbl="node1" presStyleIdx="2" presStyleCnt="4" custScaleX="140625"/>
      <dgm:spPr/>
      <dgm:t>
        <a:bodyPr/>
        <a:lstStyle/>
        <a:p>
          <a:endParaRPr lang="en-US"/>
        </a:p>
      </dgm:t>
    </dgm:pt>
    <dgm:pt modelId="{232522E7-346D-46E8-B0E2-D80362565390}" type="pres">
      <dgm:prSet presAssocID="{D60FB651-1916-490D-9758-545065E80BD8}" presName="c3text" presStyleLbl="node1" presStyleIdx="2" presStyleCnt="4">
        <dgm:presLayoutVars>
          <dgm:bulletEnabled val="1"/>
        </dgm:presLayoutVars>
      </dgm:prSet>
      <dgm:spPr/>
      <dgm:t>
        <a:bodyPr/>
        <a:lstStyle/>
        <a:p>
          <a:endParaRPr lang="en-US"/>
        </a:p>
      </dgm:t>
    </dgm:pt>
    <dgm:pt modelId="{8BCC5372-EDAE-438D-8FD9-9FB6D33BE562}" type="pres">
      <dgm:prSet presAssocID="{D60FB651-1916-490D-9758-545065E80BD8}" presName="comp4" presStyleCnt="0"/>
      <dgm:spPr/>
    </dgm:pt>
    <dgm:pt modelId="{53130283-8341-4239-8F89-36418E7B654C}" type="pres">
      <dgm:prSet presAssocID="{D60FB651-1916-490D-9758-545065E80BD8}" presName="circle4" presStyleLbl="node1" presStyleIdx="3" presStyleCnt="4" custScaleX="132813"/>
      <dgm:spPr/>
      <dgm:t>
        <a:bodyPr/>
        <a:lstStyle/>
        <a:p>
          <a:endParaRPr lang="en-US"/>
        </a:p>
      </dgm:t>
    </dgm:pt>
    <dgm:pt modelId="{02B0860D-0660-4A51-B223-122C79950215}" type="pres">
      <dgm:prSet presAssocID="{D60FB651-1916-490D-9758-545065E80BD8}" presName="c4text" presStyleLbl="node1" presStyleIdx="3" presStyleCnt="4">
        <dgm:presLayoutVars>
          <dgm:bulletEnabled val="1"/>
        </dgm:presLayoutVars>
      </dgm:prSet>
      <dgm:spPr/>
      <dgm:t>
        <a:bodyPr/>
        <a:lstStyle/>
        <a:p>
          <a:endParaRPr lang="en-US"/>
        </a:p>
      </dgm:t>
    </dgm:pt>
  </dgm:ptLst>
  <dgm:cxnLst>
    <dgm:cxn modelId="{7D5EA611-8BE2-4428-82D9-1B488E997E7E}" type="presOf" srcId="{3994DFB7-6DC1-4EC0-90A5-60A284D413B3}" destId="{64F4C735-1B97-4B92-8354-F318E3AF5593}" srcOrd="1" destOrd="0" presId="urn:microsoft.com/office/officeart/2005/8/layout/venn2"/>
    <dgm:cxn modelId="{B712BEE8-56BF-4E01-9C16-BF3F86417F3F}" type="presOf" srcId="{4A3AE884-ED39-476F-B5A3-8260F64C7D7A}" destId="{711D7962-28BA-494E-B501-056BE4E4C82C}" srcOrd="0" destOrd="0" presId="urn:microsoft.com/office/officeart/2005/8/layout/venn2"/>
    <dgm:cxn modelId="{A7C7DB57-4FEB-47F1-BF28-4780FC8AE574}" type="presOf" srcId="{EE2A46DB-6D7A-4E2C-ABAD-F5581ECF07D2}" destId="{53130283-8341-4239-8F89-36418E7B654C}" srcOrd="0" destOrd="0" presId="urn:microsoft.com/office/officeart/2005/8/layout/venn2"/>
    <dgm:cxn modelId="{6B70A89D-A774-41CB-88F5-4B5FBD19BA2C}" srcId="{D60FB651-1916-490D-9758-545065E80BD8}" destId="{EFC2E768-9183-4C1E-9CA2-AEAF435CCBA2}" srcOrd="0" destOrd="0" parTransId="{280EFDCD-3D38-4719-9F61-DBDBB581A61C}" sibTransId="{B9ABCEC5-50B1-4805-A6DF-0398B758F4B1}"/>
    <dgm:cxn modelId="{C5334193-1D4D-45ED-889F-70C8F28B86D1}" type="presOf" srcId="{4A3AE884-ED39-476F-B5A3-8260F64C7D7A}" destId="{232522E7-346D-46E8-B0E2-D80362565390}" srcOrd="1" destOrd="0" presId="urn:microsoft.com/office/officeart/2005/8/layout/venn2"/>
    <dgm:cxn modelId="{D3A3B9E1-750B-4681-ABB0-41EF9E73136D}" srcId="{D60FB651-1916-490D-9758-545065E80BD8}" destId="{3994DFB7-6DC1-4EC0-90A5-60A284D413B3}" srcOrd="1" destOrd="0" parTransId="{5F2A7F19-D03E-49D8-B9FE-C55E29CDF570}" sibTransId="{FC01A7CE-0EEA-4BDD-B292-8A691D7E0624}"/>
    <dgm:cxn modelId="{48A70EB0-12F4-4477-ACC9-6E0AA9C67F00}" srcId="{D60FB651-1916-490D-9758-545065E80BD8}" destId="{EE2A46DB-6D7A-4E2C-ABAD-F5581ECF07D2}" srcOrd="3" destOrd="0" parTransId="{1A74AB69-1812-49FA-81A0-9BA839027B46}" sibTransId="{AB2BAA1E-FD40-44EE-8500-A0FB789F0285}"/>
    <dgm:cxn modelId="{F177635B-B694-4E7D-93BA-058391628851}" type="presOf" srcId="{3994DFB7-6DC1-4EC0-90A5-60A284D413B3}" destId="{A9F2B288-597C-42D5-B1FC-5FF1EE774B06}" srcOrd="0" destOrd="0" presId="urn:microsoft.com/office/officeart/2005/8/layout/venn2"/>
    <dgm:cxn modelId="{B3D9E7C8-995B-4658-AB6F-38DA4704E94C}" type="presOf" srcId="{EE2A46DB-6D7A-4E2C-ABAD-F5581ECF07D2}" destId="{02B0860D-0660-4A51-B223-122C79950215}" srcOrd="1" destOrd="0" presId="urn:microsoft.com/office/officeart/2005/8/layout/venn2"/>
    <dgm:cxn modelId="{02DAC357-4054-4BF8-83A8-F6D7FFB81BC2}" type="presOf" srcId="{EFC2E768-9183-4C1E-9CA2-AEAF435CCBA2}" destId="{94C2F3D7-37E8-43B8-829D-3B04D7098D67}" srcOrd="0" destOrd="0" presId="urn:microsoft.com/office/officeart/2005/8/layout/venn2"/>
    <dgm:cxn modelId="{AADF954C-3D49-4C73-A4D8-59C725AC0C4F}" type="presOf" srcId="{D60FB651-1916-490D-9758-545065E80BD8}" destId="{35E94E61-2981-49B5-977B-C5E1A6B1E894}" srcOrd="0" destOrd="0" presId="urn:microsoft.com/office/officeart/2005/8/layout/venn2"/>
    <dgm:cxn modelId="{56373436-E0EC-423D-9025-5EB274BF768E}" srcId="{D60FB651-1916-490D-9758-545065E80BD8}" destId="{4A3AE884-ED39-476F-B5A3-8260F64C7D7A}" srcOrd="2" destOrd="0" parTransId="{2333DBBD-6941-4E24-9083-291B779C239F}" sibTransId="{668E294B-4B6F-4E6F-A23C-74607E5EDB01}"/>
    <dgm:cxn modelId="{C5AF1814-0691-4AB0-A3B5-87404FE6ED5B}" type="presOf" srcId="{EFC2E768-9183-4C1E-9CA2-AEAF435CCBA2}" destId="{A2AFDDB3-1D55-4475-A641-56FF8EA342B9}" srcOrd="1" destOrd="0" presId="urn:microsoft.com/office/officeart/2005/8/layout/venn2"/>
    <dgm:cxn modelId="{411F508C-275A-4050-85EF-43DB671F1ED6}" type="presParOf" srcId="{35E94E61-2981-49B5-977B-C5E1A6B1E894}" destId="{EBFE772E-4E39-4333-AC36-60FB9C52983C}" srcOrd="0" destOrd="0" presId="urn:microsoft.com/office/officeart/2005/8/layout/venn2"/>
    <dgm:cxn modelId="{99C795D4-A035-42CA-B947-2D107C6FDE3F}" type="presParOf" srcId="{EBFE772E-4E39-4333-AC36-60FB9C52983C}" destId="{94C2F3D7-37E8-43B8-829D-3B04D7098D67}" srcOrd="0" destOrd="0" presId="urn:microsoft.com/office/officeart/2005/8/layout/venn2"/>
    <dgm:cxn modelId="{5E0E51EB-636B-481A-B824-1BC275F12343}" type="presParOf" srcId="{EBFE772E-4E39-4333-AC36-60FB9C52983C}" destId="{A2AFDDB3-1D55-4475-A641-56FF8EA342B9}" srcOrd="1" destOrd="0" presId="urn:microsoft.com/office/officeart/2005/8/layout/venn2"/>
    <dgm:cxn modelId="{F25ECD2C-0537-41F7-AF4F-984DC9610853}" type="presParOf" srcId="{35E94E61-2981-49B5-977B-C5E1A6B1E894}" destId="{D7B2957E-6279-4FC7-B06B-AECB9E3884FD}" srcOrd="1" destOrd="0" presId="urn:microsoft.com/office/officeart/2005/8/layout/venn2"/>
    <dgm:cxn modelId="{CBD32D0C-264C-4EE1-8568-DA12FB9BAC0C}" type="presParOf" srcId="{D7B2957E-6279-4FC7-B06B-AECB9E3884FD}" destId="{A9F2B288-597C-42D5-B1FC-5FF1EE774B06}" srcOrd="0" destOrd="0" presId="urn:microsoft.com/office/officeart/2005/8/layout/venn2"/>
    <dgm:cxn modelId="{B4A93E4A-C1E5-4850-9554-F063108587F4}" type="presParOf" srcId="{D7B2957E-6279-4FC7-B06B-AECB9E3884FD}" destId="{64F4C735-1B97-4B92-8354-F318E3AF5593}" srcOrd="1" destOrd="0" presId="urn:microsoft.com/office/officeart/2005/8/layout/venn2"/>
    <dgm:cxn modelId="{10E4D9B0-01A7-4DA1-BF03-A48F952CE96E}" type="presParOf" srcId="{35E94E61-2981-49B5-977B-C5E1A6B1E894}" destId="{243C1B17-233F-44B0-9AC7-71F4DF85E51A}" srcOrd="2" destOrd="0" presId="urn:microsoft.com/office/officeart/2005/8/layout/venn2"/>
    <dgm:cxn modelId="{AE4D32B6-4EFB-4FB2-84A5-5FDFCE4DA598}" type="presParOf" srcId="{243C1B17-233F-44B0-9AC7-71F4DF85E51A}" destId="{711D7962-28BA-494E-B501-056BE4E4C82C}" srcOrd="0" destOrd="0" presId="urn:microsoft.com/office/officeart/2005/8/layout/venn2"/>
    <dgm:cxn modelId="{BB317879-FD8A-4606-B4DA-759E9F66E352}" type="presParOf" srcId="{243C1B17-233F-44B0-9AC7-71F4DF85E51A}" destId="{232522E7-346D-46E8-B0E2-D80362565390}" srcOrd="1" destOrd="0" presId="urn:microsoft.com/office/officeart/2005/8/layout/venn2"/>
    <dgm:cxn modelId="{1ED728C7-DE7A-44DF-BCD1-40EE0E33F731}" type="presParOf" srcId="{35E94E61-2981-49B5-977B-C5E1A6B1E894}" destId="{8BCC5372-EDAE-438D-8FD9-9FB6D33BE562}" srcOrd="3" destOrd="0" presId="urn:microsoft.com/office/officeart/2005/8/layout/venn2"/>
    <dgm:cxn modelId="{CDE71CFB-3792-4A6B-8523-96F1B9908BEE}" type="presParOf" srcId="{8BCC5372-EDAE-438D-8FD9-9FB6D33BE562}" destId="{53130283-8341-4239-8F89-36418E7B654C}" srcOrd="0" destOrd="0" presId="urn:microsoft.com/office/officeart/2005/8/layout/venn2"/>
    <dgm:cxn modelId="{D7092A65-A923-4C20-B6D5-B87F59AD890B}" type="presParOf" srcId="{8BCC5372-EDAE-438D-8FD9-9FB6D33BE562}" destId="{02B0860D-0660-4A51-B223-122C7995021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A9BC59-1B4F-48BF-8015-51897B94BEA6}" type="doc">
      <dgm:prSet loTypeId="urn:microsoft.com/office/officeart/2008/layout/BendingPictureBlocks" loCatId="picture" qsTypeId="urn:microsoft.com/office/officeart/2005/8/quickstyle/simple1" qsCatId="simple" csTypeId="urn:microsoft.com/office/officeart/2005/8/colors/colorful1" csCatId="colorful" phldr="1"/>
      <dgm:spPr/>
      <dgm:t>
        <a:bodyPr/>
        <a:lstStyle/>
        <a:p>
          <a:endParaRPr lang="en-US"/>
        </a:p>
      </dgm:t>
    </dgm:pt>
    <dgm:pt modelId="{F56696F7-A068-4B79-9353-0C1D03A135AE}">
      <dgm:prSet phldrT="[Text]"/>
      <dgm:spPr/>
      <dgm:t>
        <a:bodyPr/>
        <a:lstStyle/>
        <a:p>
          <a:r>
            <a:rPr lang="en-US" dirty="0" smtClean="0">
              <a:solidFill>
                <a:srgbClr val="F8F8F8"/>
              </a:solidFill>
            </a:rPr>
            <a:t>Acquisition	</a:t>
          </a:r>
          <a:endParaRPr lang="en-US" dirty="0">
            <a:solidFill>
              <a:srgbClr val="F8F8F8"/>
            </a:solidFill>
          </a:endParaRPr>
        </a:p>
      </dgm:t>
    </dgm:pt>
    <dgm:pt modelId="{E92BFA73-03E3-454B-BE92-2A96548F49CA}" type="parTrans" cxnId="{369C1719-10C3-4847-8A47-CD4C66C8585F}">
      <dgm:prSet/>
      <dgm:spPr/>
      <dgm:t>
        <a:bodyPr/>
        <a:lstStyle/>
        <a:p>
          <a:endParaRPr lang="en-US"/>
        </a:p>
      </dgm:t>
    </dgm:pt>
    <dgm:pt modelId="{F3D7E308-8025-4F3A-949E-98735CEA1810}" type="sibTrans" cxnId="{369C1719-10C3-4847-8A47-CD4C66C8585F}">
      <dgm:prSet/>
      <dgm:spPr/>
      <dgm:t>
        <a:bodyPr/>
        <a:lstStyle/>
        <a:p>
          <a:endParaRPr lang="en-US"/>
        </a:p>
      </dgm:t>
    </dgm:pt>
    <dgm:pt modelId="{F53726D1-56C7-49F4-BE65-805F38E3011E}">
      <dgm:prSet phldrT="[Text]"/>
      <dgm:spPr>
        <a:solidFill>
          <a:srgbClr val="0031AD"/>
        </a:solidFill>
      </dgm:spPr>
      <dgm:t>
        <a:bodyPr/>
        <a:lstStyle/>
        <a:p>
          <a:r>
            <a:rPr lang="en-US" dirty="0" smtClean="0">
              <a:solidFill>
                <a:srgbClr val="F8F8F8"/>
              </a:solidFill>
            </a:rPr>
            <a:t>Receiving triggers Payment</a:t>
          </a:r>
          <a:endParaRPr lang="en-US" dirty="0">
            <a:solidFill>
              <a:srgbClr val="F8F8F8"/>
            </a:solidFill>
          </a:endParaRPr>
        </a:p>
      </dgm:t>
    </dgm:pt>
    <dgm:pt modelId="{BA09E50A-3DC3-46DB-BCEC-47050DE96D56}" type="parTrans" cxnId="{466B21BA-7E9C-4D1F-B078-37B11F19F3C8}">
      <dgm:prSet/>
      <dgm:spPr/>
      <dgm:t>
        <a:bodyPr/>
        <a:lstStyle/>
        <a:p>
          <a:endParaRPr lang="en-US"/>
        </a:p>
      </dgm:t>
    </dgm:pt>
    <dgm:pt modelId="{EFBA48AB-38EE-4A31-A70F-8414E53B6DC7}" type="sibTrans" cxnId="{466B21BA-7E9C-4D1F-B078-37B11F19F3C8}">
      <dgm:prSet/>
      <dgm:spPr/>
      <dgm:t>
        <a:bodyPr/>
        <a:lstStyle/>
        <a:p>
          <a:endParaRPr lang="en-US"/>
        </a:p>
      </dgm:t>
    </dgm:pt>
    <dgm:pt modelId="{587C1D47-19CF-4E6D-B055-FDA2ABFB8AFF}">
      <dgm:prSet phldrT="[Text]"/>
      <dgm:spPr>
        <a:solidFill>
          <a:srgbClr val="4C00A1"/>
        </a:solidFill>
      </dgm:spPr>
      <dgm:t>
        <a:bodyPr/>
        <a:lstStyle/>
        <a:p>
          <a:r>
            <a:rPr lang="en-US" dirty="0" smtClean="0">
              <a:solidFill>
                <a:srgbClr val="F8F8F8"/>
              </a:solidFill>
            </a:rPr>
            <a:t>Property will contact  Rep. to place the Decal</a:t>
          </a:r>
          <a:endParaRPr lang="en-US" dirty="0">
            <a:solidFill>
              <a:srgbClr val="F8F8F8"/>
            </a:solidFill>
          </a:endParaRPr>
        </a:p>
      </dgm:t>
    </dgm:pt>
    <dgm:pt modelId="{12FA46F5-A9C9-4031-B93F-9415AAC6E360}" type="parTrans" cxnId="{598D728C-96C5-46C8-972D-A052C5A46986}">
      <dgm:prSet/>
      <dgm:spPr/>
      <dgm:t>
        <a:bodyPr/>
        <a:lstStyle/>
        <a:p>
          <a:endParaRPr lang="en-US"/>
        </a:p>
      </dgm:t>
    </dgm:pt>
    <dgm:pt modelId="{B3DC481E-F695-40AA-B6B9-1588756DEB62}" type="sibTrans" cxnId="{598D728C-96C5-46C8-972D-A052C5A46986}">
      <dgm:prSet/>
      <dgm:spPr/>
      <dgm:t>
        <a:bodyPr/>
        <a:lstStyle/>
        <a:p>
          <a:endParaRPr lang="en-US"/>
        </a:p>
      </dgm:t>
    </dgm:pt>
    <dgm:pt modelId="{96AFFCFE-7A9B-41A2-AC2F-AA7E904B1C74}">
      <dgm:prSet/>
      <dgm:spPr>
        <a:solidFill>
          <a:srgbClr val="0031AD"/>
        </a:solidFill>
      </dgm:spPr>
      <dgm:t>
        <a:bodyPr/>
        <a:lstStyle/>
        <a:p>
          <a:r>
            <a:rPr lang="en-US" dirty="0" smtClean="0">
              <a:solidFill>
                <a:srgbClr val="F8F8F8"/>
              </a:solidFill>
            </a:rPr>
            <a:t>Movement</a:t>
          </a:r>
          <a:endParaRPr lang="en-US" dirty="0">
            <a:solidFill>
              <a:srgbClr val="F8F8F8"/>
            </a:solidFill>
          </a:endParaRPr>
        </a:p>
      </dgm:t>
    </dgm:pt>
    <dgm:pt modelId="{E561C15B-76C6-4F68-8637-F42F91F2E7F5}" type="parTrans" cxnId="{2722FD33-A7AB-40E2-9953-CD6C5343A524}">
      <dgm:prSet/>
      <dgm:spPr/>
      <dgm:t>
        <a:bodyPr/>
        <a:lstStyle/>
        <a:p>
          <a:endParaRPr lang="en-US"/>
        </a:p>
      </dgm:t>
    </dgm:pt>
    <dgm:pt modelId="{BC372474-9BD6-42E5-9429-C763ADE57C67}" type="sibTrans" cxnId="{2722FD33-A7AB-40E2-9953-CD6C5343A524}">
      <dgm:prSet/>
      <dgm:spPr/>
      <dgm:t>
        <a:bodyPr/>
        <a:lstStyle/>
        <a:p>
          <a:endParaRPr lang="en-US"/>
        </a:p>
      </dgm:t>
    </dgm:pt>
    <dgm:pt modelId="{D6AE7CC9-4CCE-42E4-B9B5-87F8F752E01A}">
      <dgm:prSet/>
      <dgm:spPr>
        <a:solidFill>
          <a:srgbClr val="00ABB2"/>
        </a:solidFill>
      </dgm:spPr>
      <dgm:t>
        <a:bodyPr/>
        <a:lstStyle/>
        <a:p>
          <a:r>
            <a:rPr lang="en-US" dirty="0" smtClean="0">
              <a:solidFill>
                <a:srgbClr val="F8F8F8"/>
              </a:solidFill>
            </a:rPr>
            <a:t>Maintenance</a:t>
          </a:r>
          <a:endParaRPr lang="en-US" dirty="0">
            <a:solidFill>
              <a:srgbClr val="F8F8F8"/>
            </a:solidFill>
          </a:endParaRPr>
        </a:p>
      </dgm:t>
    </dgm:pt>
    <dgm:pt modelId="{4BAD5931-A591-48C6-8783-11DCADC88767}" type="parTrans" cxnId="{B216CE33-97E4-42EA-A9D0-F2BCC7DA76B1}">
      <dgm:prSet/>
      <dgm:spPr/>
      <dgm:t>
        <a:bodyPr/>
        <a:lstStyle/>
        <a:p>
          <a:endParaRPr lang="en-US"/>
        </a:p>
      </dgm:t>
    </dgm:pt>
    <dgm:pt modelId="{ED4BE928-5DC1-45D2-8E7E-B04066AAF33A}" type="sibTrans" cxnId="{B216CE33-97E4-42EA-A9D0-F2BCC7DA76B1}">
      <dgm:prSet/>
      <dgm:spPr/>
      <dgm:t>
        <a:bodyPr/>
        <a:lstStyle/>
        <a:p>
          <a:endParaRPr lang="en-US"/>
        </a:p>
      </dgm:t>
    </dgm:pt>
    <dgm:pt modelId="{609D0666-5F40-4E23-8363-CF2ADFE09729}">
      <dgm:prSet/>
      <dgm:spPr>
        <a:solidFill>
          <a:schemeClr val="accent3"/>
        </a:solidFill>
      </dgm:spPr>
      <dgm:t>
        <a:bodyPr/>
        <a:lstStyle/>
        <a:p>
          <a:r>
            <a:rPr lang="en-US" dirty="0" smtClean="0">
              <a:solidFill>
                <a:srgbClr val="F8F8F8"/>
              </a:solidFill>
            </a:rPr>
            <a:t>Inventory</a:t>
          </a:r>
        </a:p>
      </dgm:t>
    </dgm:pt>
    <dgm:pt modelId="{CB71238F-3026-4E21-A753-0E662637DEFF}" type="parTrans" cxnId="{8EC02946-344C-4FAA-B9EA-3FD19CD65076}">
      <dgm:prSet/>
      <dgm:spPr/>
      <dgm:t>
        <a:bodyPr/>
        <a:lstStyle/>
        <a:p>
          <a:endParaRPr lang="en-US"/>
        </a:p>
      </dgm:t>
    </dgm:pt>
    <dgm:pt modelId="{C1573D37-678B-47EA-8317-CF9A3CC8623A}" type="sibTrans" cxnId="{8EC02946-344C-4FAA-B9EA-3FD19CD65076}">
      <dgm:prSet/>
      <dgm:spPr/>
      <dgm:t>
        <a:bodyPr/>
        <a:lstStyle/>
        <a:p>
          <a:endParaRPr lang="en-US"/>
        </a:p>
      </dgm:t>
    </dgm:pt>
    <dgm:pt modelId="{44AD6975-2367-4C01-84BB-11034F14F746}">
      <dgm:prSet/>
      <dgm:spPr>
        <a:solidFill>
          <a:srgbClr val="00ABB2"/>
        </a:solidFill>
      </dgm:spPr>
      <dgm:t>
        <a:bodyPr/>
        <a:lstStyle/>
        <a:p>
          <a:r>
            <a:rPr lang="en-US" dirty="0" smtClean="0">
              <a:solidFill>
                <a:srgbClr val="F8F8F8"/>
              </a:solidFill>
            </a:rPr>
            <a:t>Utilization</a:t>
          </a:r>
          <a:endParaRPr lang="en-US" dirty="0">
            <a:solidFill>
              <a:srgbClr val="F8F8F8"/>
            </a:solidFill>
          </a:endParaRPr>
        </a:p>
      </dgm:t>
    </dgm:pt>
    <dgm:pt modelId="{345AF935-A143-44E6-A32F-36A3BA816544}" type="parTrans" cxnId="{103AE7C8-58FE-43CA-86EA-F392BFBF3BD5}">
      <dgm:prSet/>
      <dgm:spPr/>
      <dgm:t>
        <a:bodyPr/>
        <a:lstStyle/>
        <a:p>
          <a:endParaRPr lang="en-US"/>
        </a:p>
      </dgm:t>
    </dgm:pt>
    <dgm:pt modelId="{E3DDA66E-8FF5-4DE8-AC96-6D7F5DD3F3CD}" type="sibTrans" cxnId="{103AE7C8-58FE-43CA-86EA-F392BFBF3BD5}">
      <dgm:prSet/>
      <dgm:spPr/>
      <dgm:t>
        <a:bodyPr/>
        <a:lstStyle/>
        <a:p>
          <a:endParaRPr lang="en-US"/>
        </a:p>
      </dgm:t>
    </dgm:pt>
    <dgm:pt modelId="{C2BD37C1-5E6A-4C35-BE87-712596ABE437}">
      <dgm:prSet/>
      <dgm:spPr>
        <a:solidFill>
          <a:srgbClr val="4C00A1"/>
        </a:solidFill>
      </dgm:spPr>
      <dgm:t>
        <a:bodyPr/>
        <a:lstStyle/>
        <a:p>
          <a:r>
            <a:rPr lang="en-US" dirty="0" smtClean="0">
              <a:solidFill>
                <a:srgbClr val="F8F8F8"/>
              </a:solidFill>
            </a:rPr>
            <a:t>Disposition</a:t>
          </a:r>
          <a:endParaRPr lang="en-US" dirty="0">
            <a:solidFill>
              <a:srgbClr val="F8F8F8"/>
            </a:solidFill>
          </a:endParaRPr>
        </a:p>
      </dgm:t>
    </dgm:pt>
    <dgm:pt modelId="{BA3E9C42-BFB2-4709-8E7F-BD4DF502091F}" type="parTrans" cxnId="{F6104FF8-F640-47DD-A736-243ED30A7A90}">
      <dgm:prSet/>
      <dgm:spPr/>
      <dgm:t>
        <a:bodyPr/>
        <a:lstStyle/>
        <a:p>
          <a:endParaRPr lang="en-US"/>
        </a:p>
      </dgm:t>
    </dgm:pt>
    <dgm:pt modelId="{AC66C105-5101-440E-8AC7-19119D9F8EB1}" type="sibTrans" cxnId="{F6104FF8-F640-47DD-A736-243ED30A7A90}">
      <dgm:prSet/>
      <dgm:spPr/>
      <dgm:t>
        <a:bodyPr/>
        <a:lstStyle/>
        <a:p>
          <a:endParaRPr lang="en-US"/>
        </a:p>
      </dgm:t>
    </dgm:pt>
    <dgm:pt modelId="{6B1145E7-9351-4618-A04F-CD1D61B8240A}" type="pres">
      <dgm:prSet presAssocID="{34A9BC59-1B4F-48BF-8015-51897B94BEA6}" presName="Name0" presStyleCnt="0">
        <dgm:presLayoutVars>
          <dgm:dir/>
          <dgm:resizeHandles/>
        </dgm:presLayoutVars>
      </dgm:prSet>
      <dgm:spPr/>
      <dgm:t>
        <a:bodyPr/>
        <a:lstStyle/>
        <a:p>
          <a:endParaRPr lang="en-US"/>
        </a:p>
      </dgm:t>
    </dgm:pt>
    <dgm:pt modelId="{12D46D7E-896E-4FC1-9736-174750A49472}" type="pres">
      <dgm:prSet presAssocID="{F56696F7-A068-4B79-9353-0C1D03A135AE}" presName="composite" presStyleCnt="0"/>
      <dgm:spPr/>
    </dgm:pt>
    <dgm:pt modelId="{DAA7B3A5-F14A-408C-B15F-A8CAEF8BA8A5}" type="pres">
      <dgm:prSet presAssocID="{F56696F7-A068-4B79-9353-0C1D03A135AE}" presName="rect1" presStyleLbl="bgImgPlace1" presStyleIdx="0" presStyleCnt="8"/>
      <dgm:spPr/>
      <dgm:t>
        <a:bodyPr/>
        <a:lstStyle/>
        <a:p>
          <a:endParaRPr lang="en-US"/>
        </a:p>
      </dgm:t>
    </dgm:pt>
    <dgm:pt modelId="{1A64473D-A1DE-4DE6-95E8-D36E00C27CF6}" type="pres">
      <dgm:prSet presAssocID="{F56696F7-A068-4B79-9353-0C1D03A135AE}" presName="rect2" presStyleLbl="node1" presStyleIdx="0" presStyleCnt="8" custLinFactNeighborX="-33731">
        <dgm:presLayoutVars>
          <dgm:bulletEnabled val="1"/>
        </dgm:presLayoutVars>
      </dgm:prSet>
      <dgm:spPr/>
      <dgm:t>
        <a:bodyPr/>
        <a:lstStyle/>
        <a:p>
          <a:endParaRPr lang="en-US"/>
        </a:p>
      </dgm:t>
    </dgm:pt>
    <dgm:pt modelId="{5075656D-5E77-4177-B347-852BE32795AC}" type="pres">
      <dgm:prSet presAssocID="{F3D7E308-8025-4F3A-949E-98735CEA1810}" presName="sibTrans" presStyleCnt="0"/>
      <dgm:spPr/>
    </dgm:pt>
    <dgm:pt modelId="{E84541B0-4CE9-4A2C-A422-605D0E7054C2}" type="pres">
      <dgm:prSet presAssocID="{F53726D1-56C7-49F4-BE65-805F38E3011E}" presName="composite" presStyleCnt="0"/>
      <dgm:spPr/>
    </dgm:pt>
    <dgm:pt modelId="{63EB2ABB-D286-43D7-8D18-26246E666B0C}" type="pres">
      <dgm:prSet presAssocID="{F53726D1-56C7-49F4-BE65-805F38E3011E}" presName="rect1" presStyleLbl="bgImgPlace1" presStyleIdx="1" presStyleCnt="8"/>
      <dgm:spPr/>
    </dgm:pt>
    <dgm:pt modelId="{B6DB8398-4CBB-48C2-8A87-B718D3A86AF1}" type="pres">
      <dgm:prSet presAssocID="{F53726D1-56C7-49F4-BE65-805F38E3011E}" presName="rect2" presStyleLbl="node1" presStyleIdx="1" presStyleCnt="8" custLinFactNeighborX="-34716">
        <dgm:presLayoutVars>
          <dgm:bulletEnabled val="1"/>
        </dgm:presLayoutVars>
      </dgm:prSet>
      <dgm:spPr/>
      <dgm:t>
        <a:bodyPr/>
        <a:lstStyle/>
        <a:p>
          <a:endParaRPr lang="en-US"/>
        </a:p>
      </dgm:t>
    </dgm:pt>
    <dgm:pt modelId="{5969DF58-B843-4AD8-9646-A9C69182980A}" type="pres">
      <dgm:prSet presAssocID="{EFBA48AB-38EE-4A31-A70F-8414E53B6DC7}" presName="sibTrans" presStyleCnt="0"/>
      <dgm:spPr/>
    </dgm:pt>
    <dgm:pt modelId="{7E418425-5470-4F70-BB4E-E77C48A1AE91}" type="pres">
      <dgm:prSet presAssocID="{587C1D47-19CF-4E6D-B055-FDA2ABFB8AFF}" presName="composite" presStyleCnt="0"/>
      <dgm:spPr/>
    </dgm:pt>
    <dgm:pt modelId="{B1A5BCE2-018B-49F9-881C-E2E076113A61}" type="pres">
      <dgm:prSet presAssocID="{587C1D47-19CF-4E6D-B055-FDA2ABFB8AFF}" presName="rect1" presStyleLbl="bgImgPlace1" presStyleIdx="2" presStyleCnt="8"/>
      <dgm:spPr>
        <a:blipFill rotWithShape="1">
          <a:blip xmlns:r="http://schemas.openxmlformats.org/officeDocument/2006/relationships" r:embed="rId1"/>
          <a:stretch>
            <a:fillRect/>
          </a:stretch>
        </a:blipFill>
      </dgm:spPr>
    </dgm:pt>
    <dgm:pt modelId="{E2D478DF-450A-45B8-A59C-0B6DE77760DC}" type="pres">
      <dgm:prSet presAssocID="{587C1D47-19CF-4E6D-B055-FDA2ABFB8AFF}" presName="rect2" presStyleLbl="node1" presStyleIdx="2" presStyleCnt="8" custLinFactNeighborX="-29298">
        <dgm:presLayoutVars>
          <dgm:bulletEnabled val="1"/>
        </dgm:presLayoutVars>
      </dgm:prSet>
      <dgm:spPr/>
      <dgm:t>
        <a:bodyPr/>
        <a:lstStyle/>
        <a:p>
          <a:endParaRPr lang="en-US"/>
        </a:p>
      </dgm:t>
    </dgm:pt>
    <dgm:pt modelId="{DD6EF63F-54B3-4CBD-8145-DC7974647768}" type="pres">
      <dgm:prSet presAssocID="{B3DC481E-F695-40AA-B6B9-1588756DEB62}" presName="sibTrans" presStyleCnt="0"/>
      <dgm:spPr/>
    </dgm:pt>
    <dgm:pt modelId="{C0261A74-7540-447D-A784-18B192EAB635}" type="pres">
      <dgm:prSet presAssocID="{96AFFCFE-7A9B-41A2-AC2F-AA7E904B1C74}" presName="composite" presStyleCnt="0"/>
      <dgm:spPr/>
    </dgm:pt>
    <dgm:pt modelId="{4ADE3B37-92CB-432D-9F5C-73476C9F45B1}" type="pres">
      <dgm:prSet presAssocID="{96AFFCFE-7A9B-41A2-AC2F-AA7E904B1C74}" presName="rect1" presStyleLbl="bgImgPlace1" presStyleIdx="3" presStyleCnt="8"/>
      <dgm:spPr/>
      <dgm:t>
        <a:bodyPr/>
        <a:lstStyle/>
        <a:p>
          <a:endParaRPr lang="en-US"/>
        </a:p>
      </dgm:t>
    </dgm:pt>
    <dgm:pt modelId="{515CF133-C916-4057-848C-1038B7AC544D}" type="pres">
      <dgm:prSet presAssocID="{96AFFCFE-7A9B-41A2-AC2F-AA7E904B1C74}" presName="rect2" presStyleLbl="node1" presStyleIdx="3" presStyleCnt="8" custLinFactNeighborX="-30283">
        <dgm:presLayoutVars>
          <dgm:bulletEnabled val="1"/>
        </dgm:presLayoutVars>
      </dgm:prSet>
      <dgm:spPr/>
      <dgm:t>
        <a:bodyPr/>
        <a:lstStyle/>
        <a:p>
          <a:endParaRPr lang="en-US"/>
        </a:p>
      </dgm:t>
    </dgm:pt>
    <dgm:pt modelId="{379BFC57-4B90-43A8-9761-29F7BF0891C5}" type="pres">
      <dgm:prSet presAssocID="{BC372474-9BD6-42E5-9429-C763ADE57C67}" presName="sibTrans" presStyleCnt="0"/>
      <dgm:spPr/>
    </dgm:pt>
    <dgm:pt modelId="{5DCE2597-B3B8-44A6-B7B9-93EE23252501}" type="pres">
      <dgm:prSet presAssocID="{D6AE7CC9-4CCE-42E4-B9B5-87F8F752E01A}" presName="composite" presStyleCnt="0"/>
      <dgm:spPr/>
    </dgm:pt>
    <dgm:pt modelId="{AB3A14A4-9834-4B36-B27F-7943060E1BF1}" type="pres">
      <dgm:prSet presAssocID="{D6AE7CC9-4CCE-42E4-B9B5-87F8F752E01A}" presName="rect1" presStyleLbl="bgImgPlace1" presStyleIdx="4" presStyleCnt="8"/>
      <dgm:spPr/>
      <dgm:t>
        <a:bodyPr/>
        <a:lstStyle/>
        <a:p>
          <a:endParaRPr lang="en-US"/>
        </a:p>
      </dgm:t>
    </dgm:pt>
    <dgm:pt modelId="{6F4FCF87-5BF8-4EEE-A1A7-979DEC822E61}" type="pres">
      <dgm:prSet presAssocID="{D6AE7CC9-4CCE-42E4-B9B5-87F8F752E01A}" presName="rect2" presStyleLbl="node1" presStyleIdx="4" presStyleCnt="8" custLinFactNeighborX="-31501">
        <dgm:presLayoutVars>
          <dgm:bulletEnabled val="1"/>
        </dgm:presLayoutVars>
      </dgm:prSet>
      <dgm:spPr/>
      <dgm:t>
        <a:bodyPr/>
        <a:lstStyle/>
        <a:p>
          <a:endParaRPr lang="en-US"/>
        </a:p>
      </dgm:t>
    </dgm:pt>
    <dgm:pt modelId="{C9F4AADE-C551-4854-B45A-F60BDAA09A26}" type="pres">
      <dgm:prSet presAssocID="{ED4BE928-5DC1-45D2-8E7E-B04066AAF33A}" presName="sibTrans" presStyleCnt="0"/>
      <dgm:spPr/>
    </dgm:pt>
    <dgm:pt modelId="{5A5D8A03-4E05-4A51-ACD9-2DE6984ECEE7}" type="pres">
      <dgm:prSet presAssocID="{609D0666-5F40-4E23-8363-CF2ADFE09729}" presName="composite" presStyleCnt="0"/>
      <dgm:spPr/>
    </dgm:pt>
    <dgm:pt modelId="{569CF5D1-7093-482A-9903-71971FCA1128}" type="pres">
      <dgm:prSet presAssocID="{609D0666-5F40-4E23-8363-CF2ADFE09729}" presName="rect1" presStyleLbl="bgImgPlace1" presStyleIdx="5" presStyleCnt="8"/>
      <dgm:spPr>
        <a:blipFill rotWithShape="1">
          <a:blip xmlns:r="http://schemas.openxmlformats.org/officeDocument/2006/relationships" r:embed="rId2"/>
          <a:stretch>
            <a:fillRect/>
          </a:stretch>
        </a:blipFill>
      </dgm:spPr>
    </dgm:pt>
    <dgm:pt modelId="{4A6BC469-BEB4-4D1B-9E05-FCA2A339ACF6}" type="pres">
      <dgm:prSet presAssocID="{609D0666-5F40-4E23-8363-CF2ADFE09729}" presName="rect2" presStyleLbl="node1" presStyleIdx="5" presStyleCnt="8" custLinFactNeighborX="-34716">
        <dgm:presLayoutVars>
          <dgm:bulletEnabled val="1"/>
        </dgm:presLayoutVars>
      </dgm:prSet>
      <dgm:spPr/>
      <dgm:t>
        <a:bodyPr/>
        <a:lstStyle/>
        <a:p>
          <a:endParaRPr lang="en-US"/>
        </a:p>
      </dgm:t>
    </dgm:pt>
    <dgm:pt modelId="{5A10EC69-B50D-45D1-8092-35FE68C672A0}" type="pres">
      <dgm:prSet presAssocID="{C1573D37-678B-47EA-8317-CF9A3CC8623A}" presName="sibTrans" presStyleCnt="0"/>
      <dgm:spPr/>
    </dgm:pt>
    <dgm:pt modelId="{ED62FB1B-9FA4-4FA4-BBF5-87DEF89444B1}" type="pres">
      <dgm:prSet presAssocID="{44AD6975-2367-4C01-84BB-11034F14F746}" presName="composite" presStyleCnt="0"/>
      <dgm:spPr/>
    </dgm:pt>
    <dgm:pt modelId="{339D8023-5FC0-4A7D-AE10-0967F52FCF4E}" type="pres">
      <dgm:prSet presAssocID="{44AD6975-2367-4C01-84BB-11034F14F746}" presName="rect1" presStyleLbl="bgImgPlace1" presStyleIdx="6"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l="-41000" r="-41000"/>
          </a:stretch>
        </a:blipFill>
      </dgm:spPr>
      <dgm:t>
        <a:bodyPr/>
        <a:lstStyle/>
        <a:p>
          <a:endParaRPr lang="en-US"/>
        </a:p>
      </dgm:t>
    </dgm:pt>
    <dgm:pt modelId="{D06E288F-ED93-4F7D-8B22-65C44419B280}" type="pres">
      <dgm:prSet presAssocID="{44AD6975-2367-4C01-84BB-11034F14F746}" presName="rect2" presStyleLbl="node1" presStyleIdx="6" presStyleCnt="8" custLinFactNeighborX="-29298">
        <dgm:presLayoutVars>
          <dgm:bulletEnabled val="1"/>
        </dgm:presLayoutVars>
      </dgm:prSet>
      <dgm:spPr/>
      <dgm:t>
        <a:bodyPr/>
        <a:lstStyle/>
        <a:p>
          <a:endParaRPr lang="en-US"/>
        </a:p>
      </dgm:t>
    </dgm:pt>
    <dgm:pt modelId="{6EDFDD6E-A60B-412E-B600-5ED56B85F6D7}" type="pres">
      <dgm:prSet presAssocID="{E3DDA66E-8FF5-4DE8-AC96-6D7F5DD3F3CD}" presName="sibTrans" presStyleCnt="0"/>
      <dgm:spPr/>
    </dgm:pt>
    <dgm:pt modelId="{6B013471-18FF-42CA-901A-660569C37D6A}" type="pres">
      <dgm:prSet presAssocID="{C2BD37C1-5E6A-4C35-BE87-712596ABE437}" presName="composite" presStyleCnt="0"/>
      <dgm:spPr/>
    </dgm:pt>
    <dgm:pt modelId="{88D5C941-64F2-42F5-8277-AB682B5CA45F}" type="pres">
      <dgm:prSet presAssocID="{C2BD37C1-5E6A-4C35-BE87-712596ABE437}" presName="rect1" presStyleLbl="bgImgPlace1" presStyleIdx="7" presStyleCnt="8"/>
      <dgm:spPr>
        <a:blipFill rotWithShape="1">
          <a:blip xmlns:r="http://schemas.openxmlformats.org/officeDocument/2006/relationships" r:embed="rId4"/>
          <a:stretch>
            <a:fillRect/>
          </a:stretch>
        </a:blipFill>
      </dgm:spPr>
    </dgm:pt>
    <dgm:pt modelId="{E6BA5CCA-8F67-47BD-B729-E73BBD1287BA}" type="pres">
      <dgm:prSet presAssocID="{C2BD37C1-5E6A-4C35-BE87-712596ABE437}" presName="rect2" presStyleLbl="node1" presStyleIdx="7" presStyleCnt="8" custLinFactNeighborX="-30283">
        <dgm:presLayoutVars>
          <dgm:bulletEnabled val="1"/>
        </dgm:presLayoutVars>
      </dgm:prSet>
      <dgm:spPr/>
      <dgm:t>
        <a:bodyPr/>
        <a:lstStyle/>
        <a:p>
          <a:endParaRPr lang="en-US"/>
        </a:p>
      </dgm:t>
    </dgm:pt>
  </dgm:ptLst>
  <dgm:cxnLst>
    <dgm:cxn modelId="{3635A07E-8F18-441A-9E9E-0EBEAB5678F3}" type="presOf" srcId="{44AD6975-2367-4C01-84BB-11034F14F746}" destId="{D06E288F-ED93-4F7D-8B22-65C44419B280}" srcOrd="0" destOrd="0" presId="urn:microsoft.com/office/officeart/2008/layout/BendingPictureBlocks"/>
    <dgm:cxn modelId="{F0C605BC-757D-4082-B8CF-86DF46110F50}" type="presOf" srcId="{C2BD37C1-5E6A-4C35-BE87-712596ABE437}" destId="{E6BA5CCA-8F67-47BD-B729-E73BBD1287BA}" srcOrd="0" destOrd="0" presId="urn:microsoft.com/office/officeart/2008/layout/BendingPictureBlocks"/>
    <dgm:cxn modelId="{103AE7C8-58FE-43CA-86EA-F392BFBF3BD5}" srcId="{34A9BC59-1B4F-48BF-8015-51897B94BEA6}" destId="{44AD6975-2367-4C01-84BB-11034F14F746}" srcOrd="6" destOrd="0" parTransId="{345AF935-A143-44E6-A32F-36A3BA816544}" sibTransId="{E3DDA66E-8FF5-4DE8-AC96-6D7F5DD3F3CD}"/>
    <dgm:cxn modelId="{2722FD33-A7AB-40E2-9953-CD6C5343A524}" srcId="{34A9BC59-1B4F-48BF-8015-51897B94BEA6}" destId="{96AFFCFE-7A9B-41A2-AC2F-AA7E904B1C74}" srcOrd="3" destOrd="0" parTransId="{E561C15B-76C6-4F68-8637-F42F91F2E7F5}" sibTransId="{BC372474-9BD6-42E5-9429-C763ADE57C67}"/>
    <dgm:cxn modelId="{466B21BA-7E9C-4D1F-B078-37B11F19F3C8}" srcId="{34A9BC59-1B4F-48BF-8015-51897B94BEA6}" destId="{F53726D1-56C7-49F4-BE65-805F38E3011E}" srcOrd="1" destOrd="0" parTransId="{BA09E50A-3DC3-46DB-BCEC-47050DE96D56}" sibTransId="{EFBA48AB-38EE-4A31-A70F-8414E53B6DC7}"/>
    <dgm:cxn modelId="{D84B9109-ABAC-46A8-A611-2AB57D2627E3}" type="presOf" srcId="{D6AE7CC9-4CCE-42E4-B9B5-87F8F752E01A}" destId="{6F4FCF87-5BF8-4EEE-A1A7-979DEC822E61}" srcOrd="0" destOrd="0" presId="urn:microsoft.com/office/officeart/2008/layout/BendingPictureBlocks"/>
    <dgm:cxn modelId="{00093A0A-464F-4C61-9833-721B18B0E77C}" type="presOf" srcId="{34A9BC59-1B4F-48BF-8015-51897B94BEA6}" destId="{6B1145E7-9351-4618-A04F-CD1D61B8240A}" srcOrd="0" destOrd="0" presId="urn:microsoft.com/office/officeart/2008/layout/BendingPictureBlocks"/>
    <dgm:cxn modelId="{691D7A37-A013-4528-93A2-666078B442C9}" type="presOf" srcId="{F56696F7-A068-4B79-9353-0C1D03A135AE}" destId="{1A64473D-A1DE-4DE6-95E8-D36E00C27CF6}" srcOrd="0" destOrd="0" presId="urn:microsoft.com/office/officeart/2008/layout/BendingPictureBlocks"/>
    <dgm:cxn modelId="{598D728C-96C5-46C8-972D-A052C5A46986}" srcId="{34A9BC59-1B4F-48BF-8015-51897B94BEA6}" destId="{587C1D47-19CF-4E6D-B055-FDA2ABFB8AFF}" srcOrd="2" destOrd="0" parTransId="{12FA46F5-A9C9-4031-B93F-9415AAC6E360}" sibTransId="{B3DC481E-F695-40AA-B6B9-1588756DEB62}"/>
    <dgm:cxn modelId="{0A7E2D47-AB52-4992-A53F-70921360EE09}" type="presOf" srcId="{587C1D47-19CF-4E6D-B055-FDA2ABFB8AFF}" destId="{E2D478DF-450A-45B8-A59C-0B6DE77760DC}" srcOrd="0" destOrd="0" presId="urn:microsoft.com/office/officeart/2008/layout/BendingPictureBlocks"/>
    <dgm:cxn modelId="{B216CE33-97E4-42EA-A9D0-F2BCC7DA76B1}" srcId="{34A9BC59-1B4F-48BF-8015-51897B94BEA6}" destId="{D6AE7CC9-4CCE-42E4-B9B5-87F8F752E01A}" srcOrd="4" destOrd="0" parTransId="{4BAD5931-A591-48C6-8783-11DCADC88767}" sibTransId="{ED4BE928-5DC1-45D2-8E7E-B04066AAF33A}"/>
    <dgm:cxn modelId="{97FD8A9E-A494-4B99-A9E2-32C0543BA22E}" type="presOf" srcId="{609D0666-5F40-4E23-8363-CF2ADFE09729}" destId="{4A6BC469-BEB4-4D1B-9E05-FCA2A339ACF6}" srcOrd="0" destOrd="0" presId="urn:microsoft.com/office/officeart/2008/layout/BendingPictureBlocks"/>
    <dgm:cxn modelId="{78FD1900-EA2F-4BC6-994C-9ABED1B439C9}" type="presOf" srcId="{F53726D1-56C7-49F4-BE65-805F38E3011E}" destId="{B6DB8398-4CBB-48C2-8A87-B718D3A86AF1}" srcOrd="0" destOrd="0" presId="urn:microsoft.com/office/officeart/2008/layout/BendingPictureBlocks"/>
    <dgm:cxn modelId="{7DC80C02-EB2B-45F8-BCF2-3389B6AA079B}" type="presOf" srcId="{96AFFCFE-7A9B-41A2-AC2F-AA7E904B1C74}" destId="{515CF133-C916-4057-848C-1038B7AC544D}" srcOrd="0" destOrd="0" presId="urn:microsoft.com/office/officeart/2008/layout/BendingPictureBlocks"/>
    <dgm:cxn modelId="{8EC02946-344C-4FAA-B9EA-3FD19CD65076}" srcId="{34A9BC59-1B4F-48BF-8015-51897B94BEA6}" destId="{609D0666-5F40-4E23-8363-CF2ADFE09729}" srcOrd="5" destOrd="0" parTransId="{CB71238F-3026-4E21-A753-0E662637DEFF}" sibTransId="{C1573D37-678B-47EA-8317-CF9A3CC8623A}"/>
    <dgm:cxn modelId="{F6104FF8-F640-47DD-A736-243ED30A7A90}" srcId="{34A9BC59-1B4F-48BF-8015-51897B94BEA6}" destId="{C2BD37C1-5E6A-4C35-BE87-712596ABE437}" srcOrd="7" destOrd="0" parTransId="{BA3E9C42-BFB2-4709-8E7F-BD4DF502091F}" sibTransId="{AC66C105-5101-440E-8AC7-19119D9F8EB1}"/>
    <dgm:cxn modelId="{369C1719-10C3-4847-8A47-CD4C66C8585F}" srcId="{34A9BC59-1B4F-48BF-8015-51897B94BEA6}" destId="{F56696F7-A068-4B79-9353-0C1D03A135AE}" srcOrd="0" destOrd="0" parTransId="{E92BFA73-03E3-454B-BE92-2A96548F49CA}" sibTransId="{F3D7E308-8025-4F3A-949E-98735CEA1810}"/>
    <dgm:cxn modelId="{1E7E5088-2264-47C7-8638-CE7DC393D851}" type="presParOf" srcId="{6B1145E7-9351-4618-A04F-CD1D61B8240A}" destId="{12D46D7E-896E-4FC1-9736-174750A49472}" srcOrd="0" destOrd="0" presId="urn:microsoft.com/office/officeart/2008/layout/BendingPictureBlocks"/>
    <dgm:cxn modelId="{4A6929D5-DDB4-4540-AB3C-E306B2B06DDD}" type="presParOf" srcId="{12D46D7E-896E-4FC1-9736-174750A49472}" destId="{DAA7B3A5-F14A-408C-B15F-A8CAEF8BA8A5}" srcOrd="0" destOrd="0" presId="urn:microsoft.com/office/officeart/2008/layout/BendingPictureBlocks"/>
    <dgm:cxn modelId="{E4227EAA-5695-4556-9F70-D0DEBFFE356A}" type="presParOf" srcId="{12D46D7E-896E-4FC1-9736-174750A49472}" destId="{1A64473D-A1DE-4DE6-95E8-D36E00C27CF6}" srcOrd="1" destOrd="0" presId="urn:microsoft.com/office/officeart/2008/layout/BendingPictureBlocks"/>
    <dgm:cxn modelId="{DD10B4F7-A490-4A0B-8415-F3C0C4C779F8}" type="presParOf" srcId="{6B1145E7-9351-4618-A04F-CD1D61B8240A}" destId="{5075656D-5E77-4177-B347-852BE32795AC}" srcOrd="1" destOrd="0" presId="urn:microsoft.com/office/officeart/2008/layout/BendingPictureBlocks"/>
    <dgm:cxn modelId="{9A85B6C0-04B4-4010-A4AA-C7C527935083}" type="presParOf" srcId="{6B1145E7-9351-4618-A04F-CD1D61B8240A}" destId="{E84541B0-4CE9-4A2C-A422-605D0E7054C2}" srcOrd="2" destOrd="0" presId="urn:microsoft.com/office/officeart/2008/layout/BendingPictureBlocks"/>
    <dgm:cxn modelId="{BF46BF2A-BF3E-47DA-8794-CEB2E017567D}" type="presParOf" srcId="{E84541B0-4CE9-4A2C-A422-605D0E7054C2}" destId="{63EB2ABB-D286-43D7-8D18-26246E666B0C}" srcOrd="0" destOrd="0" presId="urn:microsoft.com/office/officeart/2008/layout/BendingPictureBlocks"/>
    <dgm:cxn modelId="{265A16B2-A11C-47F7-91FE-6822E204FC32}" type="presParOf" srcId="{E84541B0-4CE9-4A2C-A422-605D0E7054C2}" destId="{B6DB8398-4CBB-48C2-8A87-B718D3A86AF1}" srcOrd="1" destOrd="0" presId="urn:microsoft.com/office/officeart/2008/layout/BendingPictureBlocks"/>
    <dgm:cxn modelId="{80E5A979-E413-4C7A-A85D-2FDDB99079A1}" type="presParOf" srcId="{6B1145E7-9351-4618-A04F-CD1D61B8240A}" destId="{5969DF58-B843-4AD8-9646-A9C69182980A}" srcOrd="3" destOrd="0" presId="urn:microsoft.com/office/officeart/2008/layout/BendingPictureBlocks"/>
    <dgm:cxn modelId="{54D6B7CC-37B0-47FC-9223-C2EF098126E8}" type="presParOf" srcId="{6B1145E7-9351-4618-A04F-CD1D61B8240A}" destId="{7E418425-5470-4F70-BB4E-E77C48A1AE91}" srcOrd="4" destOrd="0" presId="urn:microsoft.com/office/officeart/2008/layout/BendingPictureBlocks"/>
    <dgm:cxn modelId="{91A0E1F7-9A56-4183-8B04-91E7D7076C09}" type="presParOf" srcId="{7E418425-5470-4F70-BB4E-E77C48A1AE91}" destId="{B1A5BCE2-018B-49F9-881C-E2E076113A61}" srcOrd="0" destOrd="0" presId="urn:microsoft.com/office/officeart/2008/layout/BendingPictureBlocks"/>
    <dgm:cxn modelId="{76AA98C2-A0AE-4D55-81E7-C7FE1E082068}" type="presParOf" srcId="{7E418425-5470-4F70-BB4E-E77C48A1AE91}" destId="{E2D478DF-450A-45B8-A59C-0B6DE77760DC}" srcOrd="1" destOrd="0" presId="urn:microsoft.com/office/officeart/2008/layout/BendingPictureBlocks"/>
    <dgm:cxn modelId="{23DA470B-690D-462E-8F0B-867AC89F4F83}" type="presParOf" srcId="{6B1145E7-9351-4618-A04F-CD1D61B8240A}" destId="{DD6EF63F-54B3-4CBD-8145-DC7974647768}" srcOrd="5" destOrd="0" presId="urn:microsoft.com/office/officeart/2008/layout/BendingPictureBlocks"/>
    <dgm:cxn modelId="{5D578807-706E-4E5B-8ABB-320074BBD9C1}" type="presParOf" srcId="{6B1145E7-9351-4618-A04F-CD1D61B8240A}" destId="{C0261A74-7540-447D-A784-18B192EAB635}" srcOrd="6" destOrd="0" presId="urn:microsoft.com/office/officeart/2008/layout/BendingPictureBlocks"/>
    <dgm:cxn modelId="{6D562C83-B30E-41F3-B0CA-52A8BF89E31F}" type="presParOf" srcId="{C0261A74-7540-447D-A784-18B192EAB635}" destId="{4ADE3B37-92CB-432D-9F5C-73476C9F45B1}" srcOrd="0" destOrd="0" presId="urn:microsoft.com/office/officeart/2008/layout/BendingPictureBlocks"/>
    <dgm:cxn modelId="{8F240AAE-C554-48B3-80C6-C409FB0B23F4}" type="presParOf" srcId="{C0261A74-7540-447D-A784-18B192EAB635}" destId="{515CF133-C916-4057-848C-1038B7AC544D}" srcOrd="1" destOrd="0" presId="urn:microsoft.com/office/officeart/2008/layout/BendingPictureBlocks"/>
    <dgm:cxn modelId="{9702EE37-1B26-46B2-B842-B7DD387FCA5D}" type="presParOf" srcId="{6B1145E7-9351-4618-A04F-CD1D61B8240A}" destId="{379BFC57-4B90-43A8-9761-29F7BF0891C5}" srcOrd="7" destOrd="0" presId="urn:microsoft.com/office/officeart/2008/layout/BendingPictureBlocks"/>
    <dgm:cxn modelId="{C6B065BE-CA20-4188-ABD2-3D734FDF4147}" type="presParOf" srcId="{6B1145E7-9351-4618-A04F-CD1D61B8240A}" destId="{5DCE2597-B3B8-44A6-B7B9-93EE23252501}" srcOrd="8" destOrd="0" presId="urn:microsoft.com/office/officeart/2008/layout/BendingPictureBlocks"/>
    <dgm:cxn modelId="{D37670F8-3ED4-4E7C-B92F-1095B8014BD4}" type="presParOf" srcId="{5DCE2597-B3B8-44A6-B7B9-93EE23252501}" destId="{AB3A14A4-9834-4B36-B27F-7943060E1BF1}" srcOrd="0" destOrd="0" presId="urn:microsoft.com/office/officeart/2008/layout/BendingPictureBlocks"/>
    <dgm:cxn modelId="{7A6F9376-7A8B-4856-9613-949B6841964A}" type="presParOf" srcId="{5DCE2597-B3B8-44A6-B7B9-93EE23252501}" destId="{6F4FCF87-5BF8-4EEE-A1A7-979DEC822E61}" srcOrd="1" destOrd="0" presId="urn:microsoft.com/office/officeart/2008/layout/BendingPictureBlocks"/>
    <dgm:cxn modelId="{A4796961-2AAA-4DB6-BA9A-A5FDBE7B7C7F}" type="presParOf" srcId="{6B1145E7-9351-4618-A04F-CD1D61B8240A}" destId="{C9F4AADE-C551-4854-B45A-F60BDAA09A26}" srcOrd="9" destOrd="0" presId="urn:microsoft.com/office/officeart/2008/layout/BendingPictureBlocks"/>
    <dgm:cxn modelId="{7AD95015-B735-441D-9C33-2B825A7B04FD}" type="presParOf" srcId="{6B1145E7-9351-4618-A04F-CD1D61B8240A}" destId="{5A5D8A03-4E05-4A51-ACD9-2DE6984ECEE7}" srcOrd="10" destOrd="0" presId="urn:microsoft.com/office/officeart/2008/layout/BendingPictureBlocks"/>
    <dgm:cxn modelId="{C39DA0A8-3873-42E8-B294-B788323B7773}" type="presParOf" srcId="{5A5D8A03-4E05-4A51-ACD9-2DE6984ECEE7}" destId="{569CF5D1-7093-482A-9903-71971FCA1128}" srcOrd="0" destOrd="0" presId="urn:microsoft.com/office/officeart/2008/layout/BendingPictureBlocks"/>
    <dgm:cxn modelId="{EE322874-27C6-4296-8256-072C8CEE6BD0}" type="presParOf" srcId="{5A5D8A03-4E05-4A51-ACD9-2DE6984ECEE7}" destId="{4A6BC469-BEB4-4D1B-9E05-FCA2A339ACF6}" srcOrd="1" destOrd="0" presId="urn:microsoft.com/office/officeart/2008/layout/BendingPictureBlocks"/>
    <dgm:cxn modelId="{7EA22C36-D182-4807-B537-7E73A3731951}" type="presParOf" srcId="{6B1145E7-9351-4618-A04F-CD1D61B8240A}" destId="{5A10EC69-B50D-45D1-8092-35FE68C672A0}" srcOrd="11" destOrd="0" presId="urn:microsoft.com/office/officeart/2008/layout/BendingPictureBlocks"/>
    <dgm:cxn modelId="{92B65584-E5A0-4451-9A92-B0F4A94DD766}" type="presParOf" srcId="{6B1145E7-9351-4618-A04F-CD1D61B8240A}" destId="{ED62FB1B-9FA4-4FA4-BBF5-87DEF89444B1}" srcOrd="12" destOrd="0" presId="urn:microsoft.com/office/officeart/2008/layout/BendingPictureBlocks"/>
    <dgm:cxn modelId="{96FF28A4-82CE-44C3-B90C-C30A3B97401C}" type="presParOf" srcId="{ED62FB1B-9FA4-4FA4-BBF5-87DEF89444B1}" destId="{339D8023-5FC0-4A7D-AE10-0967F52FCF4E}" srcOrd="0" destOrd="0" presId="urn:microsoft.com/office/officeart/2008/layout/BendingPictureBlocks"/>
    <dgm:cxn modelId="{AD4AF382-0330-46E9-A703-CE9BFB3114C5}" type="presParOf" srcId="{ED62FB1B-9FA4-4FA4-BBF5-87DEF89444B1}" destId="{D06E288F-ED93-4F7D-8B22-65C44419B280}" srcOrd="1" destOrd="0" presId="urn:microsoft.com/office/officeart/2008/layout/BendingPictureBlocks"/>
    <dgm:cxn modelId="{FEF00B57-1FCD-429B-A0BC-2018051D2889}" type="presParOf" srcId="{6B1145E7-9351-4618-A04F-CD1D61B8240A}" destId="{6EDFDD6E-A60B-412E-B600-5ED56B85F6D7}" srcOrd="13" destOrd="0" presId="urn:microsoft.com/office/officeart/2008/layout/BendingPictureBlocks"/>
    <dgm:cxn modelId="{32ABEF7D-BBB3-4821-AB02-606BEA916607}" type="presParOf" srcId="{6B1145E7-9351-4618-A04F-CD1D61B8240A}" destId="{6B013471-18FF-42CA-901A-660569C37D6A}" srcOrd="14" destOrd="0" presId="urn:microsoft.com/office/officeart/2008/layout/BendingPictureBlocks"/>
    <dgm:cxn modelId="{FCD54A75-EC75-4838-929D-2DDCC56C2B4E}" type="presParOf" srcId="{6B013471-18FF-42CA-901A-660569C37D6A}" destId="{88D5C941-64F2-42F5-8277-AB682B5CA45F}" srcOrd="0" destOrd="0" presId="urn:microsoft.com/office/officeart/2008/layout/BendingPictureBlocks"/>
    <dgm:cxn modelId="{D63B20D4-D6C6-4318-9AC1-3D2299768219}" type="presParOf" srcId="{6B013471-18FF-42CA-901A-660569C37D6A}" destId="{E6BA5CCA-8F67-47BD-B729-E73BBD1287BA}"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DE5FDB-C6C8-4AF7-935F-CCDF887B8DAC}"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8D8A28FF-DC67-472B-9417-E43E46922764}">
      <dgm:prSet/>
      <dgm:spPr/>
      <dgm:t>
        <a:bodyPr/>
        <a:lstStyle/>
        <a:p>
          <a:pPr rtl="0"/>
          <a:r>
            <a:rPr lang="en-US" dirty="0" smtClean="0"/>
            <a:t>CAM Financial Documents Training</a:t>
          </a:r>
          <a:endParaRPr lang="en-US" dirty="0"/>
        </a:p>
      </dgm:t>
    </dgm:pt>
    <dgm:pt modelId="{9AB1BD37-6320-42ED-AFBE-FD6C66091D1A}" type="parTrans" cxnId="{CAF0F88D-69F3-4289-8078-374B9329CA92}">
      <dgm:prSet/>
      <dgm:spPr/>
      <dgm:t>
        <a:bodyPr/>
        <a:lstStyle/>
        <a:p>
          <a:endParaRPr lang="en-US"/>
        </a:p>
      </dgm:t>
    </dgm:pt>
    <dgm:pt modelId="{437BCA57-7E8B-4B51-9957-7F7075D3F3BD}" type="sibTrans" cxnId="{CAF0F88D-69F3-4289-8078-374B9329CA92}">
      <dgm:prSet/>
      <dgm:spPr/>
      <dgm:t>
        <a:bodyPr/>
        <a:lstStyle/>
        <a:p>
          <a:endParaRPr lang="en-US"/>
        </a:p>
      </dgm:t>
    </dgm:pt>
    <dgm:pt modelId="{4A82173E-D019-418F-AE35-76775F270E8E}">
      <dgm:prSet/>
      <dgm:spPr/>
      <dgm:t>
        <a:bodyPr/>
        <a:lstStyle/>
        <a:p>
          <a:pPr rtl="0"/>
          <a:r>
            <a:rPr lang="en-US" dirty="0" smtClean="0">
              <a:solidFill>
                <a:srgbClr val="F8F8F8"/>
              </a:solidFill>
            </a:rPr>
            <a:t>Purchasing Capital Equipment</a:t>
          </a:r>
          <a:endParaRPr lang="en-US" dirty="0">
            <a:solidFill>
              <a:srgbClr val="F8F8F8"/>
            </a:solidFill>
          </a:endParaRPr>
        </a:p>
      </dgm:t>
    </dgm:pt>
    <dgm:pt modelId="{BBD4F460-EA2F-4798-8628-FA309458A73B}" type="parTrans" cxnId="{FB718389-AB41-4855-9D29-F1867E5E0297}">
      <dgm:prSet/>
      <dgm:spPr/>
      <dgm:t>
        <a:bodyPr/>
        <a:lstStyle/>
        <a:p>
          <a:endParaRPr lang="en-US"/>
        </a:p>
      </dgm:t>
    </dgm:pt>
    <dgm:pt modelId="{5B3453DD-8C50-4053-AD58-F8EFA80D640C}" type="sibTrans" cxnId="{FB718389-AB41-4855-9D29-F1867E5E0297}">
      <dgm:prSet/>
      <dgm:spPr/>
      <dgm:t>
        <a:bodyPr/>
        <a:lstStyle/>
        <a:p>
          <a:endParaRPr lang="en-US"/>
        </a:p>
      </dgm:t>
    </dgm:pt>
    <dgm:pt modelId="{A8246D36-CD89-4583-83F2-4479326C061C}">
      <dgm:prSet/>
      <dgm:spPr/>
      <dgm:t>
        <a:bodyPr/>
        <a:lstStyle/>
        <a:p>
          <a:pPr rtl="0"/>
          <a:r>
            <a:rPr lang="en-US" dirty="0" smtClean="0"/>
            <a:t>Creating GEC’s and DI’s</a:t>
          </a:r>
          <a:endParaRPr lang="en-US" dirty="0"/>
        </a:p>
      </dgm:t>
    </dgm:pt>
    <dgm:pt modelId="{2ED7266F-8AD2-4140-83A3-B2D6EDFFAE78}" type="parTrans" cxnId="{60777FEF-BE62-463B-98D4-9A5A97CDF6D8}">
      <dgm:prSet/>
      <dgm:spPr/>
      <dgm:t>
        <a:bodyPr/>
        <a:lstStyle/>
        <a:p>
          <a:endParaRPr lang="en-US"/>
        </a:p>
      </dgm:t>
    </dgm:pt>
    <dgm:pt modelId="{BC5A95A7-9EEA-4453-A0BD-7A20D9649FCF}" type="sibTrans" cxnId="{60777FEF-BE62-463B-98D4-9A5A97CDF6D8}">
      <dgm:prSet/>
      <dgm:spPr/>
      <dgm:t>
        <a:bodyPr/>
        <a:lstStyle/>
        <a:p>
          <a:endParaRPr lang="en-US"/>
        </a:p>
      </dgm:t>
    </dgm:pt>
    <dgm:pt modelId="{258FB81F-066A-4A78-A2D6-A78A7D830D96}">
      <dgm:prSet/>
      <dgm:spPr/>
      <dgm:t>
        <a:bodyPr/>
        <a:lstStyle/>
        <a:p>
          <a:pPr rtl="0"/>
          <a:r>
            <a:rPr lang="en-US" dirty="0" smtClean="0"/>
            <a:t>Asset Management Training</a:t>
          </a:r>
          <a:endParaRPr lang="en-US" dirty="0"/>
        </a:p>
      </dgm:t>
    </dgm:pt>
    <dgm:pt modelId="{E707977E-07F9-4E87-B180-7A9F8EA1729B}" type="parTrans" cxnId="{C6E3461E-AFD7-4722-8C07-A51FC4911EB6}">
      <dgm:prSet/>
      <dgm:spPr/>
      <dgm:t>
        <a:bodyPr/>
        <a:lstStyle/>
        <a:p>
          <a:endParaRPr lang="en-US"/>
        </a:p>
      </dgm:t>
    </dgm:pt>
    <dgm:pt modelId="{DA7C3E54-8E59-45D1-AEB2-18C5EA801CBC}" type="sibTrans" cxnId="{C6E3461E-AFD7-4722-8C07-A51FC4911EB6}">
      <dgm:prSet/>
      <dgm:spPr/>
      <dgm:t>
        <a:bodyPr/>
        <a:lstStyle/>
        <a:p>
          <a:endParaRPr lang="en-US"/>
        </a:p>
      </dgm:t>
    </dgm:pt>
    <dgm:pt modelId="{BE0E80D8-CBE2-4273-A3D2-D48F49211A03}">
      <dgm:prSet/>
      <dgm:spPr/>
      <dgm:t>
        <a:bodyPr/>
        <a:lstStyle/>
        <a:p>
          <a:pPr rtl="0"/>
          <a:r>
            <a:rPr lang="en-US" dirty="0" smtClean="0"/>
            <a:t>CAM Processor</a:t>
          </a:r>
          <a:endParaRPr lang="en-US" dirty="0"/>
        </a:p>
      </dgm:t>
    </dgm:pt>
    <dgm:pt modelId="{0E456B8F-3869-4B5E-BCCE-46984BF58DA9}" type="parTrans" cxnId="{A561C629-3FAE-4DE6-87BA-6EC0093B1E69}">
      <dgm:prSet/>
      <dgm:spPr/>
      <dgm:t>
        <a:bodyPr/>
        <a:lstStyle/>
        <a:p>
          <a:endParaRPr lang="en-US"/>
        </a:p>
      </dgm:t>
    </dgm:pt>
    <dgm:pt modelId="{D4AB1652-0C8B-486E-83FF-A9EEE2BA5971}" type="sibTrans" cxnId="{A561C629-3FAE-4DE6-87BA-6EC0093B1E69}">
      <dgm:prSet/>
      <dgm:spPr/>
      <dgm:t>
        <a:bodyPr/>
        <a:lstStyle/>
        <a:p>
          <a:endParaRPr lang="en-US"/>
        </a:p>
      </dgm:t>
    </dgm:pt>
    <dgm:pt modelId="{72698DF2-98C5-47E3-BC58-D4C9AC5833B5}">
      <dgm:prSet/>
      <dgm:spPr/>
      <dgm:t>
        <a:bodyPr/>
        <a:lstStyle/>
        <a:p>
          <a:pPr rtl="0"/>
          <a:r>
            <a:rPr lang="en-US" dirty="0" smtClean="0"/>
            <a:t>Equipment Inventory</a:t>
          </a:r>
          <a:endParaRPr lang="en-US" dirty="0"/>
        </a:p>
      </dgm:t>
    </dgm:pt>
    <dgm:pt modelId="{66FE2949-30C3-40C9-8A39-A6943AAC36A6}" type="parTrans" cxnId="{702006EB-F71D-446A-B3EF-259652F3B97B}">
      <dgm:prSet/>
      <dgm:spPr/>
      <dgm:t>
        <a:bodyPr/>
        <a:lstStyle/>
        <a:p>
          <a:endParaRPr lang="en-US"/>
        </a:p>
      </dgm:t>
    </dgm:pt>
    <dgm:pt modelId="{D50BF8B7-DD01-4DF2-B48C-163D3DADC387}" type="sibTrans" cxnId="{702006EB-F71D-446A-B3EF-259652F3B97B}">
      <dgm:prSet/>
      <dgm:spPr/>
      <dgm:t>
        <a:bodyPr/>
        <a:lstStyle/>
        <a:p>
          <a:endParaRPr lang="en-US"/>
        </a:p>
      </dgm:t>
    </dgm:pt>
    <dgm:pt modelId="{3E0DC93D-2B1D-4B32-8BC3-34915EF880BD}" type="pres">
      <dgm:prSet presAssocID="{4CDE5FDB-C6C8-4AF7-935F-CCDF887B8DAC}" presName="theList" presStyleCnt="0">
        <dgm:presLayoutVars>
          <dgm:dir/>
          <dgm:animLvl val="lvl"/>
          <dgm:resizeHandles val="exact"/>
        </dgm:presLayoutVars>
      </dgm:prSet>
      <dgm:spPr/>
      <dgm:t>
        <a:bodyPr/>
        <a:lstStyle/>
        <a:p>
          <a:endParaRPr lang="en-US"/>
        </a:p>
      </dgm:t>
    </dgm:pt>
    <dgm:pt modelId="{43F30F13-4A4D-4A6E-B819-756152C3A2BE}" type="pres">
      <dgm:prSet presAssocID="{8D8A28FF-DC67-472B-9417-E43E46922764}" presName="compNode" presStyleCnt="0"/>
      <dgm:spPr/>
    </dgm:pt>
    <dgm:pt modelId="{7AF755CC-7FF4-475F-BB5F-44391550D374}" type="pres">
      <dgm:prSet presAssocID="{8D8A28FF-DC67-472B-9417-E43E46922764}" presName="aNode" presStyleLbl="bgShp" presStyleIdx="0" presStyleCnt="2"/>
      <dgm:spPr/>
      <dgm:t>
        <a:bodyPr/>
        <a:lstStyle/>
        <a:p>
          <a:endParaRPr lang="en-US"/>
        </a:p>
      </dgm:t>
    </dgm:pt>
    <dgm:pt modelId="{78367439-802C-4A8B-9536-E92D4F8A22FC}" type="pres">
      <dgm:prSet presAssocID="{8D8A28FF-DC67-472B-9417-E43E46922764}" presName="textNode" presStyleLbl="bgShp" presStyleIdx="0" presStyleCnt="2"/>
      <dgm:spPr/>
      <dgm:t>
        <a:bodyPr/>
        <a:lstStyle/>
        <a:p>
          <a:endParaRPr lang="en-US"/>
        </a:p>
      </dgm:t>
    </dgm:pt>
    <dgm:pt modelId="{6106198F-4B41-4007-95E2-A34066AA9F93}" type="pres">
      <dgm:prSet presAssocID="{8D8A28FF-DC67-472B-9417-E43E46922764}" presName="compChildNode" presStyleCnt="0"/>
      <dgm:spPr/>
    </dgm:pt>
    <dgm:pt modelId="{DC31B9CE-0A89-4A7D-B64C-93862D6BD494}" type="pres">
      <dgm:prSet presAssocID="{8D8A28FF-DC67-472B-9417-E43E46922764}" presName="theInnerList" presStyleCnt="0"/>
      <dgm:spPr/>
    </dgm:pt>
    <dgm:pt modelId="{22635A73-B628-4FFD-94BE-8334940E5C83}" type="pres">
      <dgm:prSet presAssocID="{4A82173E-D019-418F-AE35-76775F270E8E}" presName="childNode" presStyleLbl="node1" presStyleIdx="0" presStyleCnt="4">
        <dgm:presLayoutVars>
          <dgm:bulletEnabled val="1"/>
        </dgm:presLayoutVars>
      </dgm:prSet>
      <dgm:spPr/>
      <dgm:t>
        <a:bodyPr/>
        <a:lstStyle/>
        <a:p>
          <a:endParaRPr lang="en-US"/>
        </a:p>
      </dgm:t>
    </dgm:pt>
    <dgm:pt modelId="{582D029C-0119-478E-B728-AB1A0D2E8D50}" type="pres">
      <dgm:prSet presAssocID="{4A82173E-D019-418F-AE35-76775F270E8E}" presName="aSpace2" presStyleCnt="0"/>
      <dgm:spPr/>
    </dgm:pt>
    <dgm:pt modelId="{6961E566-7D95-4D0C-B151-B8C1AEF8E6FC}" type="pres">
      <dgm:prSet presAssocID="{A8246D36-CD89-4583-83F2-4479326C061C}" presName="childNode" presStyleLbl="node1" presStyleIdx="1" presStyleCnt="4">
        <dgm:presLayoutVars>
          <dgm:bulletEnabled val="1"/>
        </dgm:presLayoutVars>
      </dgm:prSet>
      <dgm:spPr/>
      <dgm:t>
        <a:bodyPr/>
        <a:lstStyle/>
        <a:p>
          <a:endParaRPr lang="en-US"/>
        </a:p>
      </dgm:t>
    </dgm:pt>
    <dgm:pt modelId="{6D934F84-3A2D-4D1E-BC80-10F5D4797387}" type="pres">
      <dgm:prSet presAssocID="{8D8A28FF-DC67-472B-9417-E43E46922764}" presName="aSpace" presStyleCnt="0"/>
      <dgm:spPr/>
    </dgm:pt>
    <dgm:pt modelId="{793351FB-AA07-4375-A703-447390F741BE}" type="pres">
      <dgm:prSet presAssocID="{258FB81F-066A-4A78-A2D6-A78A7D830D96}" presName="compNode" presStyleCnt="0"/>
      <dgm:spPr/>
    </dgm:pt>
    <dgm:pt modelId="{F3ACCA84-9864-47BA-9B43-7206C1032CDD}" type="pres">
      <dgm:prSet presAssocID="{258FB81F-066A-4A78-A2D6-A78A7D830D96}" presName="aNode" presStyleLbl="bgShp" presStyleIdx="1" presStyleCnt="2"/>
      <dgm:spPr/>
      <dgm:t>
        <a:bodyPr/>
        <a:lstStyle/>
        <a:p>
          <a:endParaRPr lang="en-US"/>
        </a:p>
      </dgm:t>
    </dgm:pt>
    <dgm:pt modelId="{396C55ED-4C64-4FF8-8734-5A47793BFA1E}" type="pres">
      <dgm:prSet presAssocID="{258FB81F-066A-4A78-A2D6-A78A7D830D96}" presName="textNode" presStyleLbl="bgShp" presStyleIdx="1" presStyleCnt="2"/>
      <dgm:spPr/>
      <dgm:t>
        <a:bodyPr/>
        <a:lstStyle/>
        <a:p>
          <a:endParaRPr lang="en-US"/>
        </a:p>
      </dgm:t>
    </dgm:pt>
    <dgm:pt modelId="{891412BA-EDA2-4911-8A8B-0C5DE53A09BF}" type="pres">
      <dgm:prSet presAssocID="{258FB81F-066A-4A78-A2D6-A78A7D830D96}" presName="compChildNode" presStyleCnt="0"/>
      <dgm:spPr/>
    </dgm:pt>
    <dgm:pt modelId="{52665935-B165-4166-A75D-C0394AB6947C}" type="pres">
      <dgm:prSet presAssocID="{258FB81F-066A-4A78-A2D6-A78A7D830D96}" presName="theInnerList" presStyleCnt="0"/>
      <dgm:spPr/>
    </dgm:pt>
    <dgm:pt modelId="{F7C9C55F-E1C0-4751-95F8-CA21A9756DB7}" type="pres">
      <dgm:prSet presAssocID="{BE0E80D8-CBE2-4273-A3D2-D48F49211A03}" presName="childNode" presStyleLbl="node1" presStyleIdx="2" presStyleCnt="4">
        <dgm:presLayoutVars>
          <dgm:bulletEnabled val="1"/>
        </dgm:presLayoutVars>
      </dgm:prSet>
      <dgm:spPr/>
      <dgm:t>
        <a:bodyPr/>
        <a:lstStyle/>
        <a:p>
          <a:endParaRPr lang="en-US"/>
        </a:p>
      </dgm:t>
    </dgm:pt>
    <dgm:pt modelId="{EF6E9F9C-E701-4092-9C37-449149CA0E6E}" type="pres">
      <dgm:prSet presAssocID="{BE0E80D8-CBE2-4273-A3D2-D48F49211A03}" presName="aSpace2" presStyleCnt="0"/>
      <dgm:spPr/>
    </dgm:pt>
    <dgm:pt modelId="{DCA9F5B3-74C6-4A41-B8FB-D0EF9B1F4A94}" type="pres">
      <dgm:prSet presAssocID="{72698DF2-98C5-47E3-BC58-D4C9AC5833B5}" presName="childNode" presStyleLbl="node1" presStyleIdx="3" presStyleCnt="4">
        <dgm:presLayoutVars>
          <dgm:bulletEnabled val="1"/>
        </dgm:presLayoutVars>
      </dgm:prSet>
      <dgm:spPr/>
      <dgm:t>
        <a:bodyPr/>
        <a:lstStyle/>
        <a:p>
          <a:endParaRPr lang="en-US"/>
        </a:p>
      </dgm:t>
    </dgm:pt>
  </dgm:ptLst>
  <dgm:cxnLst>
    <dgm:cxn modelId="{D17A23DE-B298-41EC-96DA-28DF02D6C99A}" type="presOf" srcId="{A8246D36-CD89-4583-83F2-4479326C061C}" destId="{6961E566-7D95-4D0C-B151-B8C1AEF8E6FC}" srcOrd="0" destOrd="0" presId="urn:microsoft.com/office/officeart/2005/8/layout/lProcess2"/>
    <dgm:cxn modelId="{A561C629-3FAE-4DE6-87BA-6EC0093B1E69}" srcId="{258FB81F-066A-4A78-A2D6-A78A7D830D96}" destId="{BE0E80D8-CBE2-4273-A3D2-D48F49211A03}" srcOrd="0" destOrd="0" parTransId="{0E456B8F-3869-4B5E-BCCE-46984BF58DA9}" sibTransId="{D4AB1652-0C8B-486E-83FF-A9EEE2BA5971}"/>
    <dgm:cxn modelId="{B5F785AA-9127-43AF-B26C-9C6020B0401A}" type="presOf" srcId="{BE0E80D8-CBE2-4273-A3D2-D48F49211A03}" destId="{F7C9C55F-E1C0-4751-95F8-CA21A9756DB7}" srcOrd="0" destOrd="0" presId="urn:microsoft.com/office/officeart/2005/8/layout/lProcess2"/>
    <dgm:cxn modelId="{80DBB224-02A0-4539-BD50-77C746563795}" type="presOf" srcId="{8D8A28FF-DC67-472B-9417-E43E46922764}" destId="{78367439-802C-4A8B-9536-E92D4F8A22FC}" srcOrd="1" destOrd="0" presId="urn:microsoft.com/office/officeart/2005/8/layout/lProcess2"/>
    <dgm:cxn modelId="{702006EB-F71D-446A-B3EF-259652F3B97B}" srcId="{258FB81F-066A-4A78-A2D6-A78A7D830D96}" destId="{72698DF2-98C5-47E3-BC58-D4C9AC5833B5}" srcOrd="1" destOrd="0" parTransId="{66FE2949-30C3-40C9-8A39-A6943AAC36A6}" sibTransId="{D50BF8B7-DD01-4DF2-B48C-163D3DADC387}"/>
    <dgm:cxn modelId="{95D956AC-2EFF-43DE-B707-FA091BBC390E}" type="presOf" srcId="{4A82173E-D019-418F-AE35-76775F270E8E}" destId="{22635A73-B628-4FFD-94BE-8334940E5C83}" srcOrd="0" destOrd="0" presId="urn:microsoft.com/office/officeart/2005/8/layout/lProcess2"/>
    <dgm:cxn modelId="{CAF0F88D-69F3-4289-8078-374B9329CA92}" srcId="{4CDE5FDB-C6C8-4AF7-935F-CCDF887B8DAC}" destId="{8D8A28FF-DC67-472B-9417-E43E46922764}" srcOrd="0" destOrd="0" parTransId="{9AB1BD37-6320-42ED-AFBE-FD6C66091D1A}" sibTransId="{437BCA57-7E8B-4B51-9957-7F7075D3F3BD}"/>
    <dgm:cxn modelId="{DF57D72C-37AE-4102-BF17-3F9A857B6B9B}" type="presOf" srcId="{4CDE5FDB-C6C8-4AF7-935F-CCDF887B8DAC}" destId="{3E0DC93D-2B1D-4B32-8BC3-34915EF880BD}" srcOrd="0" destOrd="0" presId="urn:microsoft.com/office/officeart/2005/8/layout/lProcess2"/>
    <dgm:cxn modelId="{C6E3461E-AFD7-4722-8C07-A51FC4911EB6}" srcId="{4CDE5FDB-C6C8-4AF7-935F-CCDF887B8DAC}" destId="{258FB81F-066A-4A78-A2D6-A78A7D830D96}" srcOrd="1" destOrd="0" parTransId="{E707977E-07F9-4E87-B180-7A9F8EA1729B}" sibTransId="{DA7C3E54-8E59-45D1-AEB2-18C5EA801CBC}"/>
    <dgm:cxn modelId="{20256A07-2136-474E-A735-FAF1A5A0168B}" type="presOf" srcId="{8D8A28FF-DC67-472B-9417-E43E46922764}" destId="{7AF755CC-7FF4-475F-BB5F-44391550D374}" srcOrd="0" destOrd="0" presId="urn:microsoft.com/office/officeart/2005/8/layout/lProcess2"/>
    <dgm:cxn modelId="{17A1C9E9-CC97-444F-AEFD-B76171D7BC2C}" type="presOf" srcId="{258FB81F-066A-4A78-A2D6-A78A7D830D96}" destId="{396C55ED-4C64-4FF8-8734-5A47793BFA1E}" srcOrd="1" destOrd="0" presId="urn:microsoft.com/office/officeart/2005/8/layout/lProcess2"/>
    <dgm:cxn modelId="{60777FEF-BE62-463B-98D4-9A5A97CDF6D8}" srcId="{8D8A28FF-DC67-472B-9417-E43E46922764}" destId="{A8246D36-CD89-4583-83F2-4479326C061C}" srcOrd="1" destOrd="0" parTransId="{2ED7266F-8AD2-4140-83A3-B2D6EDFFAE78}" sibTransId="{BC5A95A7-9EEA-4453-A0BD-7A20D9649FCF}"/>
    <dgm:cxn modelId="{FB718389-AB41-4855-9D29-F1867E5E0297}" srcId="{8D8A28FF-DC67-472B-9417-E43E46922764}" destId="{4A82173E-D019-418F-AE35-76775F270E8E}" srcOrd="0" destOrd="0" parTransId="{BBD4F460-EA2F-4798-8628-FA309458A73B}" sibTransId="{5B3453DD-8C50-4053-AD58-F8EFA80D640C}"/>
    <dgm:cxn modelId="{AAA74E73-11FB-4A27-9CD2-879767C561D5}" type="presOf" srcId="{72698DF2-98C5-47E3-BC58-D4C9AC5833B5}" destId="{DCA9F5B3-74C6-4A41-B8FB-D0EF9B1F4A94}" srcOrd="0" destOrd="0" presId="urn:microsoft.com/office/officeart/2005/8/layout/lProcess2"/>
    <dgm:cxn modelId="{102173E1-5183-44C2-8550-15E58187402C}" type="presOf" srcId="{258FB81F-066A-4A78-A2D6-A78A7D830D96}" destId="{F3ACCA84-9864-47BA-9B43-7206C1032CDD}" srcOrd="0" destOrd="0" presId="urn:microsoft.com/office/officeart/2005/8/layout/lProcess2"/>
    <dgm:cxn modelId="{352FAB05-570E-48FB-8086-FBE5B1D93776}" type="presParOf" srcId="{3E0DC93D-2B1D-4B32-8BC3-34915EF880BD}" destId="{43F30F13-4A4D-4A6E-B819-756152C3A2BE}" srcOrd="0" destOrd="0" presId="urn:microsoft.com/office/officeart/2005/8/layout/lProcess2"/>
    <dgm:cxn modelId="{6E325ECA-41EB-4012-AA6D-0AA8B5D41C64}" type="presParOf" srcId="{43F30F13-4A4D-4A6E-B819-756152C3A2BE}" destId="{7AF755CC-7FF4-475F-BB5F-44391550D374}" srcOrd="0" destOrd="0" presId="urn:microsoft.com/office/officeart/2005/8/layout/lProcess2"/>
    <dgm:cxn modelId="{F348D6B3-0730-4E4B-913F-53E31C86AF7B}" type="presParOf" srcId="{43F30F13-4A4D-4A6E-B819-756152C3A2BE}" destId="{78367439-802C-4A8B-9536-E92D4F8A22FC}" srcOrd="1" destOrd="0" presId="urn:microsoft.com/office/officeart/2005/8/layout/lProcess2"/>
    <dgm:cxn modelId="{477C0411-DFAB-43E1-B06D-E74C269CBA2C}" type="presParOf" srcId="{43F30F13-4A4D-4A6E-B819-756152C3A2BE}" destId="{6106198F-4B41-4007-95E2-A34066AA9F93}" srcOrd="2" destOrd="0" presId="urn:microsoft.com/office/officeart/2005/8/layout/lProcess2"/>
    <dgm:cxn modelId="{4B6F2A89-9980-4174-9B8A-6473AA537287}" type="presParOf" srcId="{6106198F-4B41-4007-95E2-A34066AA9F93}" destId="{DC31B9CE-0A89-4A7D-B64C-93862D6BD494}" srcOrd="0" destOrd="0" presId="urn:microsoft.com/office/officeart/2005/8/layout/lProcess2"/>
    <dgm:cxn modelId="{0A6A5065-4337-4BAC-AA4A-F669E05CDF43}" type="presParOf" srcId="{DC31B9CE-0A89-4A7D-B64C-93862D6BD494}" destId="{22635A73-B628-4FFD-94BE-8334940E5C83}" srcOrd="0" destOrd="0" presId="urn:microsoft.com/office/officeart/2005/8/layout/lProcess2"/>
    <dgm:cxn modelId="{2D8BDBF0-ABCD-4B41-9E59-E0490630D4CD}" type="presParOf" srcId="{DC31B9CE-0A89-4A7D-B64C-93862D6BD494}" destId="{582D029C-0119-478E-B728-AB1A0D2E8D50}" srcOrd="1" destOrd="0" presId="urn:microsoft.com/office/officeart/2005/8/layout/lProcess2"/>
    <dgm:cxn modelId="{D2313A1B-EB25-456F-99FB-AABD906065E4}" type="presParOf" srcId="{DC31B9CE-0A89-4A7D-B64C-93862D6BD494}" destId="{6961E566-7D95-4D0C-B151-B8C1AEF8E6FC}" srcOrd="2" destOrd="0" presId="urn:microsoft.com/office/officeart/2005/8/layout/lProcess2"/>
    <dgm:cxn modelId="{CFC6AD53-163F-4472-AB78-241BCFC6F140}" type="presParOf" srcId="{3E0DC93D-2B1D-4B32-8BC3-34915EF880BD}" destId="{6D934F84-3A2D-4D1E-BC80-10F5D4797387}" srcOrd="1" destOrd="0" presId="urn:microsoft.com/office/officeart/2005/8/layout/lProcess2"/>
    <dgm:cxn modelId="{3C4D40F7-920A-44DE-AA69-13743AC0E743}" type="presParOf" srcId="{3E0DC93D-2B1D-4B32-8BC3-34915EF880BD}" destId="{793351FB-AA07-4375-A703-447390F741BE}" srcOrd="2" destOrd="0" presId="urn:microsoft.com/office/officeart/2005/8/layout/lProcess2"/>
    <dgm:cxn modelId="{734F78D7-3261-4C6E-B9FE-D09303EE434B}" type="presParOf" srcId="{793351FB-AA07-4375-A703-447390F741BE}" destId="{F3ACCA84-9864-47BA-9B43-7206C1032CDD}" srcOrd="0" destOrd="0" presId="urn:microsoft.com/office/officeart/2005/8/layout/lProcess2"/>
    <dgm:cxn modelId="{36AE978A-6F79-4BFA-B725-2F35E67FD8B3}" type="presParOf" srcId="{793351FB-AA07-4375-A703-447390F741BE}" destId="{396C55ED-4C64-4FF8-8734-5A47793BFA1E}" srcOrd="1" destOrd="0" presId="urn:microsoft.com/office/officeart/2005/8/layout/lProcess2"/>
    <dgm:cxn modelId="{B263C106-785C-4613-8F1D-15F6A009066C}" type="presParOf" srcId="{793351FB-AA07-4375-A703-447390F741BE}" destId="{891412BA-EDA2-4911-8A8B-0C5DE53A09BF}" srcOrd="2" destOrd="0" presId="urn:microsoft.com/office/officeart/2005/8/layout/lProcess2"/>
    <dgm:cxn modelId="{DE263D3A-E8B5-4A6D-955D-B3E5DE4ADA5E}" type="presParOf" srcId="{891412BA-EDA2-4911-8A8B-0C5DE53A09BF}" destId="{52665935-B165-4166-A75D-C0394AB6947C}" srcOrd="0" destOrd="0" presId="urn:microsoft.com/office/officeart/2005/8/layout/lProcess2"/>
    <dgm:cxn modelId="{45280C6D-902A-4F15-B594-03D304A10B11}" type="presParOf" srcId="{52665935-B165-4166-A75D-C0394AB6947C}" destId="{F7C9C55F-E1C0-4751-95F8-CA21A9756DB7}" srcOrd="0" destOrd="0" presId="urn:microsoft.com/office/officeart/2005/8/layout/lProcess2"/>
    <dgm:cxn modelId="{C3A3F3B2-9817-4542-913C-A45A19BA128D}" type="presParOf" srcId="{52665935-B165-4166-A75D-C0394AB6947C}" destId="{EF6E9F9C-E701-4092-9C37-449149CA0E6E}" srcOrd="1" destOrd="0" presId="urn:microsoft.com/office/officeart/2005/8/layout/lProcess2"/>
    <dgm:cxn modelId="{93DCFCC2-E9FE-4C31-A213-9692654984ED}" type="presParOf" srcId="{52665935-B165-4166-A75D-C0394AB6947C}" destId="{DCA9F5B3-74C6-4A41-B8FB-D0EF9B1F4A94}"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2F3D7-37E8-43B8-829D-3B04D7098D67}">
      <dsp:nvSpPr>
        <dsp:cNvPr id="0" name=""/>
        <dsp:cNvSpPr/>
      </dsp:nvSpPr>
      <dsp:spPr>
        <a:xfrm>
          <a:off x="264318" y="0"/>
          <a:ext cx="7700962" cy="5029199"/>
        </a:xfrm>
        <a:prstGeom prst="ellipse">
          <a:avLst/>
        </a:prstGeom>
        <a:solidFill>
          <a:schemeClr val="accent2">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solidFill>
                <a:srgbClr val="F8F8F8"/>
              </a:solidFill>
            </a:rPr>
            <a:t>Procurement, Sponsored Programs, Property Management, Surplus Property</a:t>
          </a:r>
          <a:endParaRPr lang="en-US" sz="1500" kern="1200" dirty="0">
            <a:solidFill>
              <a:srgbClr val="F8F8F8"/>
            </a:solidFill>
          </a:endParaRPr>
        </a:p>
      </dsp:txBody>
      <dsp:txXfrm>
        <a:off x="3038205" y="251460"/>
        <a:ext cx="2153189" cy="754380"/>
      </dsp:txXfrm>
    </dsp:sp>
    <dsp:sp modelId="{A9F2B288-597C-42D5-B1FC-5FF1EE774B06}">
      <dsp:nvSpPr>
        <dsp:cNvPr id="0" name=""/>
        <dsp:cNvSpPr/>
      </dsp:nvSpPr>
      <dsp:spPr>
        <a:xfrm>
          <a:off x="1285875" y="1005840"/>
          <a:ext cx="5657850" cy="4023360"/>
        </a:xfrm>
        <a:prstGeom prst="ellipse">
          <a:avLst/>
        </a:prstGeom>
        <a:solidFill>
          <a:schemeClr val="accent2">
            <a:shade val="80000"/>
            <a:hueOff val="0"/>
            <a:satOff val="-27808"/>
            <a:lumOff val="138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rgbClr val="F8F8F8"/>
              </a:solidFill>
            </a:rPr>
            <a:t>Accountable Property Officer (APO)</a:t>
          </a:r>
          <a:endParaRPr lang="en-US" sz="1600" kern="1200" dirty="0">
            <a:solidFill>
              <a:srgbClr val="F8F8F8"/>
            </a:solidFill>
          </a:endParaRPr>
        </a:p>
      </dsp:txBody>
      <dsp:txXfrm>
        <a:off x="3126090" y="1247241"/>
        <a:ext cx="1977418" cy="724204"/>
      </dsp:txXfrm>
    </dsp:sp>
    <dsp:sp modelId="{711D7962-28BA-494E-B501-056BE4E4C82C}">
      <dsp:nvSpPr>
        <dsp:cNvPr id="0" name=""/>
        <dsp:cNvSpPr/>
      </dsp:nvSpPr>
      <dsp:spPr>
        <a:xfrm>
          <a:off x="1993106" y="2011679"/>
          <a:ext cx="4243387" cy="3017520"/>
        </a:xfrm>
        <a:prstGeom prst="ellipse">
          <a:avLst/>
        </a:prstGeom>
        <a:solidFill>
          <a:schemeClr val="accent2">
            <a:shade val="80000"/>
            <a:hueOff val="0"/>
            <a:satOff val="-55616"/>
            <a:lumOff val="277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rgbClr val="F8F8F8"/>
              </a:solidFill>
            </a:rPr>
            <a:t>Department Property Contact (DPC)</a:t>
          </a:r>
          <a:endParaRPr lang="en-US" sz="1600" kern="1200" dirty="0">
            <a:solidFill>
              <a:srgbClr val="F8F8F8"/>
            </a:solidFill>
          </a:endParaRPr>
        </a:p>
      </dsp:txBody>
      <dsp:txXfrm>
        <a:off x="3126090" y="2237993"/>
        <a:ext cx="1977418" cy="678942"/>
      </dsp:txXfrm>
    </dsp:sp>
    <dsp:sp modelId="{53130283-8341-4239-8F89-36418E7B654C}">
      <dsp:nvSpPr>
        <dsp:cNvPr id="0" name=""/>
        <dsp:cNvSpPr/>
      </dsp:nvSpPr>
      <dsp:spPr>
        <a:xfrm>
          <a:off x="2778913" y="3017519"/>
          <a:ext cx="2671772" cy="2011680"/>
        </a:xfrm>
        <a:prstGeom prst="ellipse">
          <a:avLst/>
        </a:prstGeom>
        <a:solidFill>
          <a:schemeClr val="accent2">
            <a:shade val="80000"/>
            <a:hueOff val="0"/>
            <a:satOff val="-83424"/>
            <a:lumOff val="4167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rgbClr val="F8F8F8"/>
              </a:solidFill>
            </a:rPr>
            <a:t>Responsible Party</a:t>
          </a:r>
          <a:endParaRPr lang="en-US" sz="1600" kern="1200" dirty="0">
            <a:solidFill>
              <a:srgbClr val="F8F8F8"/>
            </a:solidFill>
          </a:endParaRPr>
        </a:p>
      </dsp:txBody>
      <dsp:txXfrm>
        <a:off x="3170185" y="3520440"/>
        <a:ext cx="1889228" cy="1005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7B3A5-F14A-408C-B15F-A8CAEF8BA8A5}">
      <dsp:nvSpPr>
        <dsp:cNvPr id="0" name=""/>
        <dsp:cNvSpPr/>
      </dsp:nvSpPr>
      <dsp:spPr>
        <a:xfrm>
          <a:off x="1456973" y="272960"/>
          <a:ext cx="1652560" cy="1389921"/>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64473D-A1DE-4DE6-95E8-D36E00C27CF6}">
      <dsp:nvSpPr>
        <dsp:cNvPr id="0" name=""/>
        <dsp:cNvSpPr/>
      </dsp:nvSpPr>
      <dsp:spPr>
        <a:xfrm>
          <a:off x="539231" y="857258"/>
          <a:ext cx="895628" cy="8956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F8F8F8"/>
              </a:solidFill>
            </a:rPr>
            <a:t>Acquisition	</a:t>
          </a:r>
          <a:endParaRPr lang="en-US" sz="1100" kern="1200" dirty="0">
            <a:solidFill>
              <a:srgbClr val="F8F8F8"/>
            </a:solidFill>
          </a:endParaRPr>
        </a:p>
      </dsp:txBody>
      <dsp:txXfrm>
        <a:off x="539231" y="857258"/>
        <a:ext cx="895628" cy="895628"/>
      </dsp:txXfrm>
    </dsp:sp>
    <dsp:sp modelId="{63EB2ABB-D286-43D7-8D18-26246E666B0C}">
      <dsp:nvSpPr>
        <dsp:cNvPr id="0" name=""/>
        <dsp:cNvSpPr/>
      </dsp:nvSpPr>
      <dsp:spPr>
        <a:xfrm>
          <a:off x="4015438" y="272960"/>
          <a:ext cx="1652560" cy="1389921"/>
        </a:xfrm>
        <a:prstGeom prst="rect">
          <a:avLst/>
        </a:prstGeom>
        <a:solidFill>
          <a:schemeClr val="accent1">
            <a:tint val="50000"/>
            <a:hueOff val="-848384"/>
            <a:satOff val="-3084"/>
            <a:lumOff val="1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DB8398-4CBB-48C2-8A87-B718D3A86AF1}">
      <dsp:nvSpPr>
        <dsp:cNvPr id="0" name=""/>
        <dsp:cNvSpPr/>
      </dsp:nvSpPr>
      <dsp:spPr>
        <a:xfrm>
          <a:off x="3088874" y="857258"/>
          <a:ext cx="895628" cy="895628"/>
        </a:xfrm>
        <a:prstGeom prst="rect">
          <a:avLst/>
        </a:prstGeom>
        <a:solidFill>
          <a:srgbClr val="0031A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F8F8F8"/>
              </a:solidFill>
            </a:rPr>
            <a:t>Receiving triggers Payment</a:t>
          </a:r>
          <a:endParaRPr lang="en-US" sz="1100" kern="1200" dirty="0">
            <a:solidFill>
              <a:srgbClr val="F8F8F8"/>
            </a:solidFill>
          </a:endParaRPr>
        </a:p>
      </dsp:txBody>
      <dsp:txXfrm>
        <a:off x="3088874" y="857258"/>
        <a:ext cx="895628" cy="895628"/>
      </dsp:txXfrm>
    </dsp:sp>
    <dsp:sp modelId="{B1A5BCE2-018B-49F9-881C-E2E076113A61}">
      <dsp:nvSpPr>
        <dsp:cNvPr id="0" name=""/>
        <dsp:cNvSpPr/>
      </dsp:nvSpPr>
      <dsp:spPr>
        <a:xfrm>
          <a:off x="6573904" y="272960"/>
          <a:ext cx="1652560" cy="138992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D478DF-450A-45B8-A59C-0B6DE77760DC}">
      <dsp:nvSpPr>
        <dsp:cNvPr id="0" name=""/>
        <dsp:cNvSpPr/>
      </dsp:nvSpPr>
      <dsp:spPr>
        <a:xfrm>
          <a:off x="5695865" y="857258"/>
          <a:ext cx="895628" cy="895628"/>
        </a:xfrm>
        <a:prstGeom prst="rect">
          <a:avLst/>
        </a:prstGeom>
        <a:solidFill>
          <a:srgbClr val="4C00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F8F8F8"/>
              </a:solidFill>
            </a:rPr>
            <a:t>Property will contact  Rep. to place the Decal</a:t>
          </a:r>
          <a:endParaRPr lang="en-US" sz="1100" kern="1200" dirty="0">
            <a:solidFill>
              <a:srgbClr val="F8F8F8"/>
            </a:solidFill>
          </a:endParaRPr>
        </a:p>
      </dsp:txBody>
      <dsp:txXfrm>
        <a:off x="5695865" y="857258"/>
        <a:ext cx="895628" cy="895628"/>
      </dsp:txXfrm>
    </dsp:sp>
    <dsp:sp modelId="{4ADE3B37-92CB-432D-9F5C-73476C9F45B1}">
      <dsp:nvSpPr>
        <dsp:cNvPr id="0" name=""/>
        <dsp:cNvSpPr/>
      </dsp:nvSpPr>
      <dsp:spPr>
        <a:xfrm>
          <a:off x="1456973" y="2003236"/>
          <a:ext cx="1652560" cy="1389921"/>
        </a:xfrm>
        <a:prstGeom prst="rect">
          <a:avLst/>
        </a:prstGeom>
        <a:solidFill>
          <a:schemeClr val="accent1">
            <a:tint val="50000"/>
            <a:hueOff val="-2545152"/>
            <a:satOff val="-9251"/>
            <a:lumOff val="4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5CF133-C916-4057-848C-1038B7AC544D}">
      <dsp:nvSpPr>
        <dsp:cNvPr id="0" name=""/>
        <dsp:cNvSpPr/>
      </dsp:nvSpPr>
      <dsp:spPr>
        <a:xfrm>
          <a:off x="570112" y="2587534"/>
          <a:ext cx="895628" cy="895628"/>
        </a:xfrm>
        <a:prstGeom prst="rect">
          <a:avLst/>
        </a:prstGeom>
        <a:solidFill>
          <a:srgbClr val="0031A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F8F8F8"/>
              </a:solidFill>
            </a:rPr>
            <a:t>Movement</a:t>
          </a:r>
          <a:endParaRPr lang="en-US" sz="1100" kern="1200" dirty="0">
            <a:solidFill>
              <a:srgbClr val="F8F8F8"/>
            </a:solidFill>
          </a:endParaRPr>
        </a:p>
      </dsp:txBody>
      <dsp:txXfrm>
        <a:off x="570112" y="2587534"/>
        <a:ext cx="895628" cy="895628"/>
      </dsp:txXfrm>
    </dsp:sp>
    <dsp:sp modelId="{AB3A14A4-9834-4B36-B27F-7943060E1BF1}">
      <dsp:nvSpPr>
        <dsp:cNvPr id="0" name=""/>
        <dsp:cNvSpPr/>
      </dsp:nvSpPr>
      <dsp:spPr>
        <a:xfrm>
          <a:off x="4015438" y="2003236"/>
          <a:ext cx="1652560" cy="1389921"/>
        </a:xfrm>
        <a:prstGeom prst="rect">
          <a:avLst/>
        </a:prstGeom>
        <a:solidFill>
          <a:schemeClr val="accent1">
            <a:tint val="50000"/>
            <a:hueOff val="-3393536"/>
            <a:satOff val="-12334"/>
            <a:lumOff val="5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4FCF87-5BF8-4EEE-A1A7-979DEC822E61}">
      <dsp:nvSpPr>
        <dsp:cNvPr id="0" name=""/>
        <dsp:cNvSpPr/>
      </dsp:nvSpPr>
      <dsp:spPr>
        <a:xfrm>
          <a:off x="3117669" y="2587534"/>
          <a:ext cx="895628" cy="895628"/>
        </a:xfrm>
        <a:prstGeom prst="rect">
          <a:avLst/>
        </a:prstGeom>
        <a:solidFill>
          <a:srgbClr val="00AB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F8F8F8"/>
              </a:solidFill>
            </a:rPr>
            <a:t>Maintenance</a:t>
          </a:r>
          <a:endParaRPr lang="en-US" sz="1100" kern="1200" dirty="0">
            <a:solidFill>
              <a:srgbClr val="F8F8F8"/>
            </a:solidFill>
          </a:endParaRPr>
        </a:p>
      </dsp:txBody>
      <dsp:txXfrm>
        <a:off x="3117669" y="2587534"/>
        <a:ext cx="895628" cy="895628"/>
      </dsp:txXfrm>
    </dsp:sp>
    <dsp:sp modelId="{569CF5D1-7093-482A-9903-71971FCA1128}">
      <dsp:nvSpPr>
        <dsp:cNvPr id="0" name=""/>
        <dsp:cNvSpPr/>
      </dsp:nvSpPr>
      <dsp:spPr>
        <a:xfrm>
          <a:off x="6573904" y="2003236"/>
          <a:ext cx="1652560" cy="1389921"/>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6BC469-BEB4-4D1B-9E05-FCA2A339ACF6}">
      <dsp:nvSpPr>
        <dsp:cNvPr id="0" name=""/>
        <dsp:cNvSpPr/>
      </dsp:nvSpPr>
      <dsp:spPr>
        <a:xfrm>
          <a:off x="5647340" y="2587534"/>
          <a:ext cx="895628" cy="895628"/>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F8F8F8"/>
              </a:solidFill>
            </a:rPr>
            <a:t>Inventory</a:t>
          </a:r>
        </a:p>
      </dsp:txBody>
      <dsp:txXfrm>
        <a:off x="5647340" y="2587534"/>
        <a:ext cx="895628" cy="895628"/>
      </dsp:txXfrm>
    </dsp:sp>
    <dsp:sp modelId="{339D8023-5FC0-4A7D-AE10-0967F52FCF4E}">
      <dsp:nvSpPr>
        <dsp:cNvPr id="0" name=""/>
        <dsp:cNvSpPr/>
      </dsp:nvSpPr>
      <dsp:spPr>
        <a:xfrm>
          <a:off x="2736206" y="3733513"/>
          <a:ext cx="1652560" cy="138992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1000" r="-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6E288F-ED93-4F7D-8B22-65C44419B280}">
      <dsp:nvSpPr>
        <dsp:cNvPr id="0" name=""/>
        <dsp:cNvSpPr/>
      </dsp:nvSpPr>
      <dsp:spPr>
        <a:xfrm>
          <a:off x="1858167" y="4317811"/>
          <a:ext cx="895628" cy="895628"/>
        </a:xfrm>
        <a:prstGeom prst="rect">
          <a:avLst/>
        </a:prstGeom>
        <a:solidFill>
          <a:srgbClr val="00AB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F8F8F8"/>
              </a:solidFill>
            </a:rPr>
            <a:t>Utilization</a:t>
          </a:r>
          <a:endParaRPr lang="en-US" sz="1100" kern="1200" dirty="0">
            <a:solidFill>
              <a:srgbClr val="F8F8F8"/>
            </a:solidFill>
          </a:endParaRPr>
        </a:p>
      </dsp:txBody>
      <dsp:txXfrm>
        <a:off x="1858167" y="4317811"/>
        <a:ext cx="895628" cy="895628"/>
      </dsp:txXfrm>
    </dsp:sp>
    <dsp:sp modelId="{88D5C941-64F2-42F5-8277-AB682B5CA45F}">
      <dsp:nvSpPr>
        <dsp:cNvPr id="0" name=""/>
        <dsp:cNvSpPr/>
      </dsp:nvSpPr>
      <dsp:spPr>
        <a:xfrm>
          <a:off x="5294671" y="3733513"/>
          <a:ext cx="1652560" cy="1389921"/>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BA5CCA-8F67-47BD-B729-E73BBD1287BA}">
      <dsp:nvSpPr>
        <dsp:cNvPr id="0" name=""/>
        <dsp:cNvSpPr/>
      </dsp:nvSpPr>
      <dsp:spPr>
        <a:xfrm>
          <a:off x="4407810" y="4317811"/>
          <a:ext cx="895628" cy="895628"/>
        </a:xfrm>
        <a:prstGeom prst="rect">
          <a:avLst/>
        </a:prstGeom>
        <a:solidFill>
          <a:srgbClr val="4C00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F8F8F8"/>
              </a:solidFill>
            </a:rPr>
            <a:t>Disposition</a:t>
          </a:r>
          <a:endParaRPr lang="en-US" sz="1100" kern="1200" dirty="0">
            <a:solidFill>
              <a:srgbClr val="F8F8F8"/>
            </a:solidFill>
          </a:endParaRPr>
        </a:p>
      </dsp:txBody>
      <dsp:txXfrm>
        <a:off x="4407810" y="4317811"/>
        <a:ext cx="895628" cy="895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755CC-7FF4-475F-BB5F-44391550D374}">
      <dsp:nvSpPr>
        <dsp:cNvPr id="0" name=""/>
        <dsp:cNvSpPr/>
      </dsp:nvSpPr>
      <dsp:spPr>
        <a:xfrm>
          <a:off x="3623" y="0"/>
          <a:ext cx="3485182" cy="381000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CAM Financial Documents Training</a:t>
          </a:r>
          <a:endParaRPr lang="en-US" sz="2800" kern="1200" dirty="0"/>
        </a:p>
      </dsp:txBody>
      <dsp:txXfrm>
        <a:off x="3623" y="0"/>
        <a:ext cx="3485182" cy="1143000"/>
      </dsp:txXfrm>
    </dsp:sp>
    <dsp:sp modelId="{22635A73-B628-4FFD-94BE-8334940E5C83}">
      <dsp:nvSpPr>
        <dsp:cNvPr id="0" name=""/>
        <dsp:cNvSpPr/>
      </dsp:nvSpPr>
      <dsp:spPr>
        <a:xfrm>
          <a:off x="352141" y="1144116"/>
          <a:ext cx="2788146" cy="11487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rtl="0">
            <a:lnSpc>
              <a:spcPct val="90000"/>
            </a:lnSpc>
            <a:spcBef>
              <a:spcPct val="0"/>
            </a:spcBef>
            <a:spcAft>
              <a:spcPct val="35000"/>
            </a:spcAft>
          </a:pPr>
          <a:r>
            <a:rPr lang="en-US" sz="2500" kern="1200" dirty="0" smtClean="0">
              <a:solidFill>
                <a:srgbClr val="F8F8F8"/>
              </a:solidFill>
            </a:rPr>
            <a:t>Purchasing Capital Equipment</a:t>
          </a:r>
          <a:endParaRPr lang="en-US" sz="2500" kern="1200" dirty="0">
            <a:solidFill>
              <a:srgbClr val="F8F8F8"/>
            </a:solidFill>
          </a:endParaRPr>
        </a:p>
      </dsp:txBody>
      <dsp:txXfrm>
        <a:off x="385787" y="1177762"/>
        <a:ext cx="2720854" cy="1081475"/>
      </dsp:txXfrm>
    </dsp:sp>
    <dsp:sp modelId="{6961E566-7D95-4D0C-B151-B8C1AEF8E6FC}">
      <dsp:nvSpPr>
        <dsp:cNvPr id="0" name=""/>
        <dsp:cNvSpPr/>
      </dsp:nvSpPr>
      <dsp:spPr>
        <a:xfrm>
          <a:off x="352141" y="2469617"/>
          <a:ext cx="2788146" cy="1148767"/>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rtl="0">
            <a:lnSpc>
              <a:spcPct val="90000"/>
            </a:lnSpc>
            <a:spcBef>
              <a:spcPct val="0"/>
            </a:spcBef>
            <a:spcAft>
              <a:spcPct val="35000"/>
            </a:spcAft>
          </a:pPr>
          <a:r>
            <a:rPr lang="en-US" sz="2500" kern="1200" dirty="0" smtClean="0"/>
            <a:t>Creating GEC’s and DI’s</a:t>
          </a:r>
          <a:endParaRPr lang="en-US" sz="2500" kern="1200" dirty="0"/>
        </a:p>
      </dsp:txBody>
      <dsp:txXfrm>
        <a:off x="385787" y="2503263"/>
        <a:ext cx="2720854" cy="1081475"/>
      </dsp:txXfrm>
    </dsp:sp>
    <dsp:sp modelId="{F3ACCA84-9864-47BA-9B43-7206C1032CDD}">
      <dsp:nvSpPr>
        <dsp:cNvPr id="0" name=""/>
        <dsp:cNvSpPr/>
      </dsp:nvSpPr>
      <dsp:spPr>
        <a:xfrm>
          <a:off x="3750194" y="0"/>
          <a:ext cx="3485182" cy="381000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Asset Management Training</a:t>
          </a:r>
          <a:endParaRPr lang="en-US" sz="2800" kern="1200" dirty="0"/>
        </a:p>
      </dsp:txBody>
      <dsp:txXfrm>
        <a:off x="3750194" y="0"/>
        <a:ext cx="3485182" cy="1143000"/>
      </dsp:txXfrm>
    </dsp:sp>
    <dsp:sp modelId="{F7C9C55F-E1C0-4751-95F8-CA21A9756DB7}">
      <dsp:nvSpPr>
        <dsp:cNvPr id="0" name=""/>
        <dsp:cNvSpPr/>
      </dsp:nvSpPr>
      <dsp:spPr>
        <a:xfrm>
          <a:off x="4098712" y="1144116"/>
          <a:ext cx="2788146" cy="1148767"/>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rtl="0">
            <a:lnSpc>
              <a:spcPct val="90000"/>
            </a:lnSpc>
            <a:spcBef>
              <a:spcPct val="0"/>
            </a:spcBef>
            <a:spcAft>
              <a:spcPct val="35000"/>
            </a:spcAft>
          </a:pPr>
          <a:r>
            <a:rPr lang="en-US" sz="2500" kern="1200" dirty="0" smtClean="0"/>
            <a:t>CAM Processor</a:t>
          </a:r>
          <a:endParaRPr lang="en-US" sz="2500" kern="1200" dirty="0"/>
        </a:p>
      </dsp:txBody>
      <dsp:txXfrm>
        <a:off x="4132358" y="1177762"/>
        <a:ext cx="2720854" cy="1081475"/>
      </dsp:txXfrm>
    </dsp:sp>
    <dsp:sp modelId="{DCA9F5B3-74C6-4A41-B8FB-D0EF9B1F4A94}">
      <dsp:nvSpPr>
        <dsp:cNvPr id="0" name=""/>
        <dsp:cNvSpPr/>
      </dsp:nvSpPr>
      <dsp:spPr>
        <a:xfrm>
          <a:off x="4098712" y="2469617"/>
          <a:ext cx="2788146" cy="1148767"/>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rtl="0">
            <a:lnSpc>
              <a:spcPct val="90000"/>
            </a:lnSpc>
            <a:spcBef>
              <a:spcPct val="0"/>
            </a:spcBef>
            <a:spcAft>
              <a:spcPct val="35000"/>
            </a:spcAft>
          </a:pPr>
          <a:r>
            <a:rPr lang="en-US" sz="2500" kern="1200" dirty="0" smtClean="0"/>
            <a:t>Equipment Inventory</a:t>
          </a:r>
          <a:endParaRPr lang="en-US" sz="2500" kern="1200" dirty="0"/>
        </a:p>
      </dsp:txBody>
      <dsp:txXfrm>
        <a:off x="4132358" y="2503263"/>
        <a:ext cx="2720854" cy="108147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7D857288-C07D-408C-921C-FBF332111416}" type="datetimeFigureOut">
              <a:rPr lang="en-US" smtClean="0"/>
              <a:t>1/31/2019</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dirty="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6F5F936D-AB87-440C-9645-7AC4BB8C3BA8}" type="slidenum">
              <a:rPr lang="en-US" smtClean="0"/>
              <a:t>‹#›</a:t>
            </a:fld>
            <a:endParaRPr lang="en-US" dirty="0"/>
          </a:p>
        </p:txBody>
      </p:sp>
    </p:spTree>
    <p:extLst>
      <p:ext uri="{BB962C8B-B14F-4D97-AF65-F5344CB8AC3E}">
        <p14:creationId xmlns:p14="http://schemas.microsoft.com/office/powerpoint/2010/main" val="826085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Property Management’s presentation of Capital Assets…Start to Finish</a:t>
            </a:r>
          </a:p>
          <a:p>
            <a:endParaRPr lang="en-US" baseline="0" dirty="0" smtClean="0"/>
          </a:p>
          <a:p>
            <a:r>
              <a:rPr lang="en-US" baseline="0" dirty="0" smtClean="0"/>
              <a:t>Introductions</a:t>
            </a:r>
            <a:endParaRPr lang="en-US" dirty="0" smtClean="0"/>
          </a:p>
          <a:p>
            <a:pPr marL="0" indent="0">
              <a:buFont typeface="Arial" pitchFamily="34" charset="0"/>
              <a:buNone/>
            </a:pPr>
            <a:endParaRPr lang="en-US" baseline="0" dirty="0" smtClean="0"/>
          </a:p>
          <a:p>
            <a:pPr marL="174159" indent="-17415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1</a:t>
            </a:fld>
            <a:endParaRPr lang="en-US" dirty="0"/>
          </a:p>
        </p:txBody>
      </p:sp>
    </p:spTree>
    <p:extLst>
      <p:ext uri="{BB962C8B-B14F-4D97-AF65-F5344CB8AC3E}">
        <p14:creationId xmlns:p14="http://schemas.microsoft.com/office/powerpoint/2010/main" val="2622293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t>Several departments</a:t>
            </a:r>
            <a:r>
              <a:rPr lang="en-US" baseline="0" dirty="0" smtClean="0"/>
              <a:t> on campus play a role in </a:t>
            </a:r>
            <a:r>
              <a:rPr lang="en-US" dirty="0" smtClean="0"/>
              <a:t>CSU’s capital assets; including Procurement</a:t>
            </a:r>
            <a:r>
              <a:rPr lang="en-US" baseline="0" dirty="0" smtClean="0"/>
              <a:t> Services, to service your acquisition needs; Sponsored Programs, </a:t>
            </a:r>
            <a:r>
              <a:rPr lang="en-US" i="0" baseline="0" dirty="0" smtClean="0">
                <a:solidFill>
                  <a:srgbClr val="000000"/>
                </a:solidFill>
              </a:rPr>
              <a:t>through the responsible management of sponsor funds</a:t>
            </a:r>
            <a:r>
              <a:rPr lang="en-US" baseline="0" dirty="0" smtClean="0"/>
              <a:t>; Property Management, for assistance with tracking and movement of equipment; and Surplus Property, who manages the disposal process.  We all work together to help meet our university’s strategic plan.</a:t>
            </a:r>
          </a:p>
          <a:p>
            <a:pPr defTabSz="928848">
              <a:defRPr/>
            </a:pPr>
            <a:endParaRPr lang="en-US" dirty="0" smtClean="0"/>
          </a:p>
          <a:p>
            <a:pPr defTabSz="928848">
              <a:defRPr/>
            </a:pPr>
            <a:r>
              <a:rPr lang="en-US" dirty="0">
                <a:solidFill>
                  <a:srgbClr val="000000"/>
                </a:solidFill>
              </a:rPr>
              <a:t>The Accountable Property Officer, or APO, is primarily the </a:t>
            </a:r>
            <a:r>
              <a:rPr lang="en-US" dirty="0" smtClean="0"/>
              <a:t>Department Head, Dean, or Manager.  The APO is accountable</a:t>
            </a:r>
            <a:r>
              <a:rPr lang="en-US" baseline="0" dirty="0" smtClean="0"/>
              <a:t> and responsible for the physical possession and control of all equipment entrusted to the activities within their respective unit. </a:t>
            </a:r>
            <a:r>
              <a:rPr lang="en-US" i="0" baseline="0" dirty="0" smtClean="0"/>
              <a:t>R</a:t>
            </a:r>
            <a:r>
              <a:rPr lang="en-US" i="0" dirty="0" smtClean="0"/>
              <a:t>esponsibility cannot be delegated from</a:t>
            </a:r>
            <a:r>
              <a:rPr lang="en-US" i="0" baseline="0" dirty="0" smtClean="0"/>
              <a:t> this role.</a:t>
            </a:r>
          </a:p>
          <a:p>
            <a:pPr defTabSz="928848">
              <a:defRPr/>
            </a:pPr>
            <a:endParaRPr lang="en-US" i="0" dirty="0" smtClean="0"/>
          </a:p>
          <a:p>
            <a:pPr defTabSz="928848">
              <a:defRPr/>
            </a:pPr>
            <a:r>
              <a:rPr lang="en-US" dirty="0">
                <a:solidFill>
                  <a:srgbClr val="000000"/>
                </a:solidFill>
              </a:rPr>
              <a:t>The Department Property Contact, or the </a:t>
            </a:r>
            <a:r>
              <a:rPr lang="en-US" dirty="0" smtClean="0"/>
              <a:t>DPC, is the primary contact point regarding property matters within a specific department.  This role is assigned by the Accountable Property Officer,</a:t>
            </a:r>
            <a:r>
              <a:rPr lang="en-US" baseline="0" dirty="0" smtClean="0"/>
              <a:t> allowing the ability of the DPC to act on behalf of the APO.  The DPC is responsible for providing guidance to department personnel concerning property matters such as acquisition, transfers, equipment at alternate locations, maintenance, physical inventory, and disposal.</a:t>
            </a:r>
          </a:p>
          <a:p>
            <a:pPr defTabSz="928848">
              <a:defRPr/>
            </a:pPr>
            <a:endParaRPr lang="en-US" dirty="0" smtClean="0"/>
          </a:p>
          <a:p>
            <a:r>
              <a:rPr lang="en-US" dirty="0" smtClean="0"/>
              <a:t>The Responsible</a:t>
            </a:r>
            <a:r>
              <a:rPr lang="en-US" baseline="0" dirty="0" smtClean="0"/>
              <a:t> Party includes any CSU employee who utilizes, stores, or maintains the equipment in their day-to-day duties.</a:t>
            </a:r>
            <a:endParaRPr lang="en-US" baseline="0"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F5F936D-AB87-440C-9645-7AC4BB8C3BA8}" type="slidenum">
              <a:rPr lang="en-US" smtClean="0"/>
              <a:t>10</a:t>
            </a:fld>
            <a:endParaRPr lang="en-US" dirty="0"/>
          </a:p>
        </p:txBody>
      </p:sp>
    </p:spTree>
    <p:extLst>
      <p:ext uri="{BB962C8B-B14F-4D97-AF65-F5344CB8AC3E}">
        <p14:creationId xmlns:p14="http://schemas.microsoft.com/office/powerpoint/2010/main" val="3148594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rgbClr val="FF0000"/>
                </a:solidFill>
              </a:rPr>
              <a:t>Starting at the beginning phase in the lifecycle of an asset…the acquisition process.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F5F936D-AB87-440C-9645-7AC4BB8C3BA8}" type="slidenum">
              <a:rPr lang="en-US" smtClean="0"/>
              <a:t>11</a:t>
            </a:fld>
            <a:endParaRPr lang="en-US" dirty="0"/>
          </a:p>
        </p:txBody>
      </p:sp>
    </p:spTree>
    <p:extLst>
      <p:ext uri="{BB962C8B-B14F-4D97-AF65-F5344CB8AC3E}">
        <p14:creationId xmlns:p14="http://schemas.microsoft.com/office/powerpoint/2010/main" val="2002965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Besides Purchase Orders, what are some other ways CSU can acquire capital assets?  </a:t>
            </a:r>
            <a:endParaRPr lang="en-US" dirty="0" smtClean="0"/>
          </a:p>
        </p:txBody>
      </p:sp>
      <p:sp>
        <p:nvSpPr>
          <p:cNvPr id="4" name="Slide Number Placeholder 3"/>
          <p:cNvSpPr>
            <a:spLocks noGrp="1"/>
          </p:cNvSpPr>
          <p:nvPr>
            <p:ph type="sldNum" sz="quarter" idx="10"/>
          </p:nvPr>
        </p:nvSpPr>
        <p:spPr/>
        <p:txBody>
          <a:bodyPr/>
          <a:lstStyle/>
          <a:p>
            <a:fld id="{6F5F936D-AB87-440C-9645-7AC4BB8C3BA8}" type="slidenum">
              <a:rPr lang="en-US" smtClean="0"/>
              <a:t>12</a:t>
            </a:fld>
            <a:endParaRPr lang="en-US" dirty="0"/>
          </a:p>
        </p:txBody>
      </p:sp>
    </p:spTree>
    <p:extLst>
      <p:ext uri="{BB962C8B-B14F-4D97-AF65-F5344CB8AC3E}">
        <p14:creationId xmlns:p14="http://schemas.microsoft.com/office/powerpoint/2010/main" val="2910898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Object codes matter for financial reporting purposes. </a:t>
            </a:r>
            <a:r>
              <a:rPr lang="en-US" smtClean="0"/>
              <a:t>They</a:t>
            </a:r>
            <a:r>
              <a:rPr lang="en-US" baseline="0" smtClean="0"/>
              <a:t> are categorized by types of assets, types of funding and title. Can </a:t>
            </a:r>
            <a:r>
              <a:rPr lang="en-US" baseline="0" dirty="0" smtClean="0"/>
              <a:t>anyone tell me the most common capital object code? Hint, capital object codes start with an 8. (8210) A quantity is required when using a capital object code, except for services (i.e. shipping, installation, etc.). When a quote lists individual costs, match the requisition line items to the quote line items. Using a capital object code will prompt you to complete the capital asset tab section. Finally, when using Shop Catalog, upload the quote from the shop catalog site. </a:t>
            </a: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13</a:t>
            </a:fld>
            <a:endParaRPr lang="en-US" dirty="0"/>
          </a:p>
        </p:txBody>
      </p:sp>
    </p:spTree>
    <p:extLst>
      <p:ext uri="{BB962C8B-B14F-4D97-AF65-F5344CB8AC3E}">
        <p14:creationId xmlns:p14="http://schemas.microsoft.com/office/powerpoint/2010/main" val="1289776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Inventory Specialists may notice items not on their inventory lists that appear to be capital equipment.</a:t>
            </a:r>
            <a:r>
              <a:rPr lang="en-US" dirty="0" smtClean="0"/>
              <a:t> The</a:t>
            </a:r>
            <a:r>
              <a:rPr lang="en-US" baseline="0" dirty="0" smtClean="0"/>
              <a:t> department is responsible for reporting assets acquired by other means by completing specific paperwork and submitting it to Property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a PI transfers to CSU, they occasionally bring equipment with them. Also, equipment obtained directly from federal agencies or other universities, will not route through Gift-in-Kind (Advancement) and will be considered transferred-in equipment.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Direct donations differ from Gift-in-Kind because the donor will waive any tax write-off advantage and may not be given proper recognition for the donation.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required, Federal Equipment loaned on a 53 should be tracked and reported, regardless of value.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14</a:t>
            </a:fld>
            <a:endParaRPr lang="en-US" dirty="0"/>
          </a:p>
        </p:txBody>
      </p:sp>
    </p:spTree>
    <p:extLst>
      <p:ext uri="{BB962C8B-B14F-4D97-AF65-F5344CB8AC3E}">
        <p14:creationId xmlns:p14="http://schemas.microsoft.com/office/powerpoint/2010/main" val="2842199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Department heads are authorized signers</a:t>
            </a:r>
            <a:r>
              <a:rPr lang="en-US" baseline="0" dirty="0" smtClean="0"/>
              <a:t> for equipment. When required by terms of an agreement, </a:t>
            </a:r>
            <a:r>
              <a:rPr lang="en-US" dirty="0" smtClean="0"/>
              <a:t>CSU tracks loaned equipment at any value.</a:t>
            </a:r>
          </a:p>
          <a:p>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15</a:t>
            </a:fld>
            <a:endParaRPr lang="en-US" dirty="0"/>
          </a:p>
        </p:txBody>
      </p:sp>
    </p:spTree>
    <p:extLst>
      <p:ext uri="{BB962C8B-B14F-4D97-AF65-F5344CB8AC3E}">
        <p14:creationId xmlns:p14="http://schemas.microsoft.com/office/powerpoint/2010/main" val="60254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t>The Incoming Property Declaration</a:t>
            </a:r>
            <a:r>
              <a:rPr lang="en-US" baseline="0" dirty="0" smtClean="0"/>
              <a:t> Form can be used to help meet the paperwork requirements.</a:t>
            </a: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16</a:t>
            </a:fld>
            <a:endParaRPr lang="en-US" dirty="0"/>
          </a:p>
        </p:txBody>
      </p:sp>
    </p:spTree>
    <p:extLst>
      <p:ext uri="{BB962C8B-B14F-4D97-AF65-F5344CB8AC3E}">
        <p14:creationId xmlns:p14="http://schemas.microsoft.com/office/powerpoint/2010/main" val="848155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GIK’s must</a:t>
            </a:r>
            <a:r>
              <a:rPr lang="en-US" baseline="0" dirty="0" smtClean="0"/>
              <a:t> remain on campus for a minimum of three years.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F5F936D-AB87-440C-9645-7AC4BB8C3BA8}" type="slidenum">
              <a:rPr lang="en-US" smtClean="0"/>
              <a:t>17</a:t>
            </a:fld>
            <a:endParaRPr lang="en-US" dirty="0"/>
          </a:p>
        </p:txBody>
      </p:sp>
    </p:spTree>
    <p:extLst>
      <p:ext uri="{BB962C8B-B14F-4D97-AF65-F5344CB8AC3E}">
        <p14:creationId xmlns:p14="http://schemas.microsoft.com/office/powerpoint/2010/main" val="4284615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any questions regarding</a:t>
            </a:r>
            <a:r>
              <a:rPr lang="en-US" baseline="0" dirty="0" smtClean="0"/>
              <a:t> acquisitions before we move on to tracking? </a:t>
            </a: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18</a:t>
            </a:fld>
            <a:endParaRPr lang="en-US" dirty="0"/>
          </a:p>
        </p:txBody>
      </p:sp>
    </p:spTree>
    <p:extLst>
      <p:ext uri="{BB962C8B-B14F-4D97-AF65-F5344CB8AC3E}">
        <p14:creationId xmlns:p14="http://schemas.microsoft.com/office/powerpoint/2010/main" val="3276137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a:t>
            </a:r>
            <a:r>
              <a:rPr lang="en-US" dirty="0"/>
              <a:t>section </a:t>
            </a:r>
            <a:r>
              <a:rPr lang="en-US" dirty="0" smtClean="0"/>
              <a:t>concerns the </a:t>
            </a:r>
            <a:r>
              <a:rPr lang="en-US" dirty="0"/>
              <a:t>middle life of your assets. </a:t>
            </a:r>
            <a:r>
              <a:rPr lang="en-US" dirty="0" smtClean="0"/>
              <a:t>There </a:t>
            </a:r>
            <a:r>
              <a:rPr lang="en-US" dirty="0"/>
              <a:t>are many different events that </a:t>
            </a:r>
            <a:r>
              <a:rPr lang="en-US" dirty="0" smtClean="0"/>
              <a:t>can happen </a:t>
            </a:r>
            <a:r>
              <a:rPr lang="en-US" dirty="0"/>
              <a:t>to your equipment </a:t>
            </a:r>
            <a:r>
              <a:rPr lang="en-US" dirty="0" smtClean="0"/>
              <a:t>once </a:t>
            </a:r>
            <a:r>
              <a:rPr lang="en-US" dirty="0"/>
              <a:t>it arrives on </a:t>
            </a:r>
            <a:r>
              <a:rPr lang="en-US" dirty="0" smtClean="0"/>
              <a:t>campus.</a:t>
            </a:r>
          </a:p>
        </p:txBody>
      </p:sp>
      <p:sp>
        <p:nvSpPr>
          <p:cNvPr id="4" name="Slide Number Placeholder 3"/>
          <p:cNvSpPr>
            <a:spLocks noGrp="1"/>
          </p:cNvSpPr>
          <p:nvPr>
            <p:ph type="sldNum" sz="quarter" idx="10"/>
          </p:nvPr>
        </p:nvSpPr>
        <p:spPr/>
        <p:txBody>
          <a:bodyPr/>
          <a:lstStyle/>
          <a:p>
            <a:fld id="{6F5F936D-AB87-440C-9645-7AC4BB8C3BA8}" type="slidenum">
              <a:rPr lang="en-US" smtClean="0"/>
              <a:t>19</a:t>
            </a:fld>
            <a:endParaRPr lang="en-US" dirty="0"/>
          </a:p>
        </p:txBody>
      </p:sp>
    </p:spTree>
    <p:extLst>
      <p:ext uri="{BB962C8B-B14F-4D97-AF65-F5344CB8AC3E}">
        <p14:creationId xmlns:p14="http://schemas.microsoft.com/office/powerpoint/2010/main" val="149635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will be covering details about Property</a:t>
            </a:r>
            <a:r>
              <a:rPr lang="en-US" baseline="0" dirty="0" smtClean="0"/>
              <a:t> Management’s </a:t>
            </a:r>
            <a:r>
              <a:rPr lang="en-US" dirty="0" smtClean="0"/>
              <a:t>role in the control of assets, department personnel’s role as asset</a:t>
            </a:r>
            <a:r>
              <a:rPr lang="en-US" baseline="0" dirty="0" smtClean="0"/>
              <a:t> users or administrators, and the life of assets from acquisition to disposal.</a:t>
            </a: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2</a:t>
            </a:fld>
            <a:endParaRPr lang="en-US" dirty="0"/>
          </a:p>
        </p:txBody>
      </p:sp>
    </p:spTree>
    <p:extLst>
      <p:ext uri="{BB962C8B-B14F-4D97-AF65-F5344CB8AC3E}">
        <p14:creationId xmlns:p14="http://schemas.microsoft.com/office/powerpoint/2010/main" val="2527418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t>Asset</a:t>
            </a:r>
            <a:r>
              <a:rPr lang="en-US" baseline="0" dirty="0" smtClean="0"/>
              <a:t> Decal:</a:t>
            </a:r>
          </a:p>
          <a:p>
            <a:pPr marL="0" marR="0" lvl="0" indent="0" algn="l" defTabSz="928848"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Asset Decal-Seems straight forward, but sometimes inventory specialists have to go through several different people to find the one person who knows what and where the equipment is. Occasionally fabricated</a:t>
            </a:r>
            <a:r>
              <a:rPr lang="en-US" sz="1200" kern="1200" baseline="0" dirty="0" smtClean="0">
                <a:solidFill>
                  <a:schemeClr val="tx1"/>
                </a:solidFill>
                <a:effectLst/>
                <a:latin typeface="+mn-lt"/>
                <a:ea typeface="+mn-ea"/>
                <a:cs typeface="+mn-cs"/>
              </a:rPr>
              <a:t> assets (also known as </a:t>
            </a:r>
            <a:r>
              <a:rPr lang="en-US" sz="1200" kern="1200" dirty="0" smtClean="0">
                <a:solidFill>
                  <a:schemeClr val="tx1"/>
                </a:solidFill>
                <a:effectLst/>
                <a:latin typeface="+mn-lt"/>
                <a:ea typeface="+mn-ea"/>
                <a:cs typeface="+mn-cs"/>
              </a:rPr>
              <a:t>Work-in-Progress (WIP) assets) are cannibalized before we even get a decal placed on them. Fabricated</a:t>
            </a:r>
            <a:r>
              <a:rPr lang="en-US" sz="1200" kern="1200" baseline="0" dirty="0" smtClean="0">
                <a:solidFill>
                  <a:schemeClr val="tx1"/>
                </a:solidFill>
                <a:effectLst/>
                <a:latin typeface="+mn-lt"/>
                <a:ea typeface="+mn-ea"/>
                <a:cs typeface="+mn-cs"/>
              </a:rPr>
              <a:t> m</a:t>
            </a:r>
            <a:r>
              <a:rPr lang="en-US" sz="1200" kern="1200" dirty="0" smtClean="0">
                <a:solidFill>
                  <a:schemeClr val="tx1"/>
                </a:solidFill>
                <a:effectLst/>
                <a:latin typeface="+mn-lt"/>
                <a:ea typeface="+mn-ea"/>
                <a:cs typeface="+mn-cs"/>
              </a:rPr>
              <a:t>odels not lasting a year and deliverables should not be capitalized. It is important to capitalize the WIP once it is complete and being used, and not to wait until the 53 is closed or closing.</a:t>
            </a:r>
          </a:p>
          <a:p>
            <a:pPr defTabSz="928848">
              <a:defRPr/>
            </a:pPr>
            <a:endParaRPr lang="en-US" baseline="0" dirty="0" smtClean="0"/>
          </a:p>
        </p:txBody>
      </p:sp>
      <p:sp>
        <p:nvSpPr>
          <p:cNvPr id="4" name="Slide Number Placeholder 3"/>
          <p:cNvSpPr>
            <a:spLocks noGrp="1"/>
          </p:cNvSpPr>
          <p:nvPr>
            <p:ph type="sldNum" sz="quarter" idx="10"/>
          </p:nvPr>
        </p:nvSpPr>
        <p:spPr/>
        <p:txBody>
          <a:bodyPr/>
          <a:lstStyle/>
          <a:p>
            <a:fld id="{6F5F936D-AB87-440C-9645-7AC4BB8C3BA8}" type="slidenum">
              <a:rPr lang="en-US" smtClean="0"/>
              <a:t>20</a:t>
            </a:fld>
            <a:endParaRPr lang="en-US" dirty="0"/>
          </a:p>
        </p:txBody>
      </p:sp>
    </p:spTree>
    <p:extLst>
      <p:ext uri="{BB962C8B-B14F-4D97-AF65-F5344CB8AC3E}">
        <p14:creationId xmlns:p14="http://schemas.microsoft.com/office/powerpoint/2010/main" val="2121042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t>Asset</a:t>
            </a:r>
            <a:r>
              <a:rPr lang="en-US" baseline="0" dirty="0" smtClean="0"/>
              <a:t> Decal:</a:t>
            </a:r>
          </a:p>
          <a:p>
            <a:pPr defTabSz="928848">
              <a:defRPr/>
            </a:pPr>
            <a:r>
              <a:rPr lang="en-US" baseline="0" dirty="0" smtClean="0"/>
              <a:t>The asset decal is assigned by Property Management, this is different than the asset number, which is assigned by Kuali.</a:t>
            </a:r>
            <a:endParaRPr lang="en-US" dirty="0"/>
          </a:p>
          <a:p>
            <a:pPr marL="174159" marR="0" lvl="0" indent="-174159" algn="l" defTabSz="92884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Asset Processor </a:t>
            </a:r>
            <a:r>
              <a:rPr lang="en-US" dirty="0"/>
              <a:t>uses the information provided on the </a:t>
            </a:r>
            <a:r>
              <a:rPr lang="en-US" dirty="0" smtClean="0"/>
              <a:t>purchase order to create an asset. </a:t>
            </a:r>
            <a:r>
              <a:rPr lang="en-US" baseline="0" dirty="0" smtClean="0"/>
              <a:t>This will </a:t>
            </a:r>
            <a:r>
              <a:rPr lang="en-US" dirty="0" smtClean="0"/>
              <a:t>generate a Property Worksheet</a:t>
            </a:r>
            <a:r>
              <a:rPr lang="en-US" baseline="0" dirty="0" smtClean="0"/>
              <a:t> that the Inventory Specialists use to locate and record asset details on. They will then transfer recorded information into the asset record.</a:t>
            </a:r>
            <a:endParaRPr lang="en-US" dirty="0" smtClean="0"/>
          </a:p>
          <a:p>
            <a:pPr marL="174159" indent="-174159" defTabSz="928848">
              <a:buFont typeface="Arial" panose="020B0604020202020204" pitchFamily="34" charset="0"/>
              <a:buChar char="•"/>
              <a:defRPr/>
            </a:pPr>
            <a:r>
              <a:rPr lang="en-US" dirty="0" smtClean="0"/>
              <a:t>It’s helpful when you are inputting requisitions to include where the equipment will be located and who will be responsible</a:t>
            </a:r>
            <a:r>
              <a:rPr lang="en-US" baseline="0" dirty="0" smtClean="0"/>
              <a:t> for it.</a:t>
            </a:r>
            <a:endParaRPr lang="en-US" dirty="0" smtClean="0"/>
          </a:p>
          <a:p>
            <a:pPr marL="174159" indent="-174159" defTabSz="928848">
              <a:buFont typeface="Arial" panose="020B0604020202020204" pitchFamily="34" charset="0"/>
              <a:buChar char="•"/>
              <a:defRPr/>
            </a:pPr>
            <a:r>
              <a:rPr lang="en-US" dirty="0" smtClean="0"/>
              <a:t>You </a:t>
            </a:r>
            <a:r>
              <a:rPr lang="en-US" dirty="0"/>
              <a:t>may notice different formats on the </a:t>
            </a:r>
            <a:r>
              <a:rPr lang="en-US" dirty="0" smtClean="0"/>
              <a:t>tags…we </a:t>
            </a:r>
            <a:r>
              <a:rPr lang="en-US" dirty="0"/>
              <a:t>use a series of numeric indicators called smart coding to easily identify the </a:t>
            </a:r>
            <a:r>
              <a:rPr lang="en-US" dirty="0" smtClean="0"/>
              <a:t>title</a:t>
            </a:r>
            <a:r>
              <a:rPr lang="en-US" baseline="0" dirty="0" smtClean="0"/>
              <a:t> (owner) of the asset.</a:t>
            </a:r>
            <a:endParaRPr lang="en-US" dirty="0"/>
          </a:p>
          <a:p>
            <a:pPr defTabSz="928848">
              <a:defRPr/>
            </a:pPr>
            <a:r>
              <a:rPr lang="en-US" dirty="0" smtClean="0"/>
              <a:t>	Who </a:t>
            </a:r>
            <a:r>
              <a:rPr lang="en-US" dirty="0"/>
              <a:t>can tell me the most common </a:t>
            </a:r>
            <a:r>
              <a:rPr lang="en-US" dirty="0" smtClean="0"/>
              <a:t>decal number </a:t>
            </a:r>
            <a:r>
              <a:rPr lang="en-US" dirty="0"/>
              <a:t>you have seen in your department?</a:t>
            </a:r>
          </a:p>
          <a:p>
            <a:pPr defTabSz="928848">
              <a:defRPr/>
            </a:pPr>
            <a:r>
              <a:rPr lang="en-US" dirty="0"/>
              <a:t>	</a:t>
            </a:r>
            <a:r>
              <a:rPr lang="en-US" dirty="0" smtClean="0"/>
              <a:t>Decals starting with a 3 designate CSU owned. </a:t>
            </a:r>
            <a:r>
              <a:rPr lang="en-US" baseline="0" dirty="0" smtClean="0"/>
              <a:t> D</a:t>
            </a:r>
            <a:r>
              <a:rPr lang="en-US" dirty="0" smtClean="0"/>
              <a:t>epending </a:t>
            </a:r>
            <a:r>
              <a:rPr lang="en-US" dirty="0"/>
              <a:t>on the </a:t>
            </a:r>
            <a:r>
              <a:rPr lang="en-US" dirty="0" smtClean="0"/>
              <a:t>department, these</a:t>
            </a:r>
            <a:r>
              <a:rPr lang="en-US" baseline="0" dirty="0" smtClean="0"/>
              <a:t> are the </a:t>
            </a:r>
            <a:r>
              <a:rPr lang="en-US" dirty="0" smtClean="0"/>
              <a:t>most </a:t>
            </a:r>
            <a:r>
              <a:rPr lang="en-US" dirty="0"/>
              <a:t>common. </a:t>
            </a:r>
            <a:r>
              <a:rPr lang="en-US" dirty="0" smtClean="0"/>
              <a:t>Even though</a:t>
            </a:r>
            <a:r>
              <a:rPr lang="en-US" baseline="0" dirty="0" smtClean="0"/>
              <a:t> we mention </a:t>
            </a:r>
            <a:r>
              <a:rPr lang="en-US" dirty="0" smtClean="0"/>
              <a:t>sponsor </a:t>
            </a:r>
            <a:r>
              <a:rPr lang="en-US" dirty="0"/>
              <a:t>and federal </a:t>
            </a:r>
            <a:r>
              <a:rPr lang="en-US" dirty="0" smtClean="0"/>
              <a:t>title</a:t>
            </a:r>
            <a:r>
              <a:rPr lang="en-US" baseline="0" dirty="0" smtClean="0"/>
              <a:t> without distinguishing them as being separate, </a:t>
            </a:r>
            <a:r>
              <a:rPr lang="en-US" dirty="0" smtClean="0"/>
              <a:t>they are</a:t>
            </a:r>
            <a:r>
              <a:rPr lang="en-US" baseline="0" dirty="0" smtClean="0"/>
              <a:t> separated when it comes to tag numbers.</a:t>
            </a:r>
          </a:p>
          <a:p>
            <a:pPr defTabSz="928848">
              <a:defRPr/>
            </a:pPr>
            <a:r>
              <a:rPr lang="en-US" baseline="0" dirty="0" smtClean="0"/>
              <a:t>	Decals that start with a </a:t>
            </a:r>
            <a:r>
              <a:rPr lang="en-US" dirty="0" smtClean="0"/>
              <a:t>5,</a:t>
            </a:r>
            <a:r>
              <a:rPr lang="en-US" baseline="0" dirty="0" smtClean="0"/>
              <a:t> designate s</a:t>
            </a:r>
            <a:r>
              <a:rPr lang="en-US" dirty="0" smtClean="0"/>
              <a:t>ponsor owned.</a:t>
            </a:r>
            <a:r>
              <a:rPr lang="en-US" baseline="0" dirty="0" smtClean="0"/>
              <a:t> Decals that start with a 6 designate </a:t>
            </a:r>
            <a:r>
              <a:rPr lang="en-US" dirty="0" smtClean="0"/>
              <a:t>federal owned.</a:t>
            </a:r>
            <a:r>
              <a:rPr lang="en-US" baseline="0" dirty="0" smtClean="0"/>
              <a:t> Other decals are </a:t>
            </a:r>
            <a:r>
              <a:rPr lang="en-US" dirty="0" smtClean="0"/>
              <a:t>7=art, 8=leased, and 9=non-cap</a:t>
            </a:r>
            <a:r>
              <a:rPr lang="en-US" baseline="0" dirty="0" smtClean="0"/>
              <a:t> (mostly used for controlled assets requiring </a:t>
            </a:r>
            <a:r>
              <a:rPr lang="en-US" dirty="0" smtClean="0"/>
              <a:t>tracking </a:t>
            </a:r>
            <a:r>
              <a:rPr lang="en-US" dirty="0"/>
              <a:t>by the </a:t>
            </a:r>
            <a:r>
              <a:rPr lang="en-US" dirty="0" smtClean="0"/>
              <a:t>department).</a:t>
            </a:r>
          </a:p>
          <a:p>
            <a:pPr defTabSz="928848">
              <a:defRPr/>
            </a:pPr>
            <a:r>
              <a:rPr lang="en-US" dirty="0" smtClean="0"/>
              <a:t>	We also have a new Restricted</a:t>
            </a:r>
            <a:r>
              <a:rPr lang="en-US" baseline="0" dirty="0" smtClean="0"/>
              <a:t> Use tag for items that need to be labeled for Export Control purposes.</a:t>
            </a:r>
            <a:endParaRPr lang="en-US" dirty="0"/>
          </a:p>
          <a:p>
            <a:pPr defTabSz="928848">
              <a:defRPr/>
            </a:pPr>
            <a:r>
              <a:rPr lang="en-US" dirty="0"/>
              <a:t> </a:t>
            </a:r>
          </a:p>
          <a:p>
            <a:pPr marL="174159" indent="-174159" defTabSz="928848">
              <a:buFont typeface="Arial" panose="020B0604020202020204" pitchFamily="34" charset="0"/>
              <a:buChar char="•"/>
              <a:defRPr/>
            </a:pPr>
            <a:r>
              <a:rPr lang="en-US" dirty="0"/>
              <a:t>Once we locate </a:t>
            </a:r>
            <a:r>
              <a:rPr lang="en-US" dirty="0" smtClean="0"/>
              <a:t>the</a:t>
            </a:r>
            <a:r>
              <a:rPr lang="en-US" baseline="0" dirty="0" smtClean="0"/>
              <a:t> asset </a:t>
            </a:r>
            <a:r>
              <a:rPr lang="en-US" dirty="0" smtClean="0"/>
              <a:t>and </a:t>
            </a:r>
            <a:r>
              <a:rPr lang="en-US" dirty="0"/>
              <a:t>place the decal </a:t>
            </a:r>
            <a:r>
              <a:rPr lang="en-US" dirty="0" smtClean="0"/>
              <a:t>on it, we </a:t>
            </a:r>
            <a:r>
              <a:rPr lang="en-US" dirty="0"/>
              <a:t>establish the official location and </a:t>
            </a:r>
            <a:r>
              <a:rPr lang="en-US" dirty="0" smtClean="0"/>
              <a:t>the asset rep </a:t>
            </a:r>
            <a:r>
              <a:rPr lang="en-US" dirty="0"/>
              <a:t>on the property record. </a:t>
            </a:r>
            <a:r>
              <a:rPr lang="en-US" dirty="0" smtClean="0"/>
              <a:t>The asset record is also used for insurance </a:t>
            </a:r>
            <a:r>
              <a:rPr lang="en-US" dirty="0"/>
              <a:t>coverage </a:t>
            </a:r>
            <a:r>
              <a:rPr lang="en-US" dirty="0" smtClean="0"/>
              <a:t>when processing </a:t>
            </a:r>
            <a:r>
              <a:rPr lang="en-US" dirty="0"/>
              <a:t>claims…if </a:t>
            </a:r>
            <a:r>
              <a:rPr lang="en-US" dirty="0" smtClean="0"/>
              <a:t>the asset </a:t>
            </a:r>
            <a:r>
              <a:rPr lang="en-US" dirty="0"/>
              <a:t>record is not </a:t>
            </a:r>
            <a:r>
              <a:rPr lang="en-US" dirty="0" smtClean="0"/>
              <a:t>correct, </a:t>
            </a:r>
            <a:r>
              <a:rPr lang="en-US" dirty="0"/>
              <a:t>you may not </a:t>
            </a:r>
            <a:r>
              <a:rPr lang="en-US" dirty="0" smtClean="0"/>
              <a:t>receive insurance compensation</a:t>
            </a:r>
            <a:r>
              <a:rPr lang="en-US" baseline="0" dirty="0" smtClean="0"/>
              <a:t> if a loss happens.</a:t>
            </a:r>
          </a:p>
          <a:p>
            <a:pPr marL="174159" indent="-174159" defTabSz="928848">
              <a:buFont typeface="Arial" panose="020B0604020202020204" pitchFamily="34" charset="0"/>
              <a:buChar char="•"/>
              <a:defRPr/>
            </a:pPr>
            <a:r>
              <a:rPr lang="en-US" dirty="0" smtClean="0"/>
              <a:t>For </a:t>
            </a:r>
            <a:r>
              <a:rPr lang="en-US" dirty="0"/>
              <a:t>assets located in bsl3 </a:t>
            </a:r>
            <a:r>
              <a:rPr lang="en-US" dirty="0" smtClean="0"/>
              <a:t>labs, at </a:t>
            </a:r>
            <a:r>
              <a:rPr lang="en-US" dirty="0"/>
              <a:t>a CSU facility outside of 70 </a:t>
            </a:r>
            <a:r>
              <a:rPr lang="en-US" dirty="0" smtClean="0"/>
              <a:t>miles, or loaned off campus, </a:t>
            </a:r>
            <a:r>
              <a:rPr lang="en-US" dirty="0"/>
              <a:t>we rely on the asset representative and DPC to correctly place the </a:t>
            </a:r>
            <a:r>
              <a:rPr lang="en-US" dirty="0" smtClean="0"/>
              <a:t>decal on the asset,</a:t>
            </a:r>
            <a:r>
              <a:rPr lang="en-US" baseline="0" dirty="0" smtClean="0"/>
              <a:t> </a:t>
            </a:r>
            <a:r>
              <a:rPr lang="en-US" dirty="0" smtClean="0"/>
              <a:t>record </a:t>
            </a:r>
            <a:r>
              <a:rPr lang="en-US" dirty="0"/>
              <a:t>the </a:t>
            </a:r>
            <a:r>
              <a:rPr lang="en-US" dirty="0" smtClean="0"/>
              <a:t>serial number</a:t>
            </a:r>
            <a:r>
              <a:rPr lang="en-US" baseline="0" dirty="0" smtClean="0"/>
              <a:t> and other asset description information,</a:t>
            </a:r>
            <a:r>
              <a:rPr lang="en-US" dirty="0" smtClean="0"/>
              <a:t> as</a:t>
            </a:r>
            <a:r>
              <a:rPr lang="en-US" baseline="0" dirty="0" smtClean="0"/>
              <a:t> well as</a:t>
            </a:r>
            <a:r>
              <a:rPr lang="en-US" dirty="0" smtClean="0"/>
              <a:t> provide</a:t>
            </a:r>
            <a:r>
              <a:rPr lang="en-US" baseline="0" dirty="0" smtClean="0"/>
              <a:t> the correct asset </a:t>
            </a:r>
            <a:r>
              <a:rPr lang="en-US" dirty="0" smtClean="0"/>
              <a:t>location </a:t>
            </a:r>
            <a:r>
              <a:rPr lang="en-US" dirty="0"/>
              <a:t>information for the property record. </a:t>
            </a:r>
          </a:p>
        </p:txBody>
      </p:sp>
      <p:sp>
        <p:nvSpPr>
          <p:cNvPr id="4" name="Slide Number Placeholder 3"/>
          <p:cNvSpPr>
            <a:spLocks noGrp="1"/>
          </p:cNvSpPr>
          <p:nvPr>
            <p:ph type="sldNum" sz="quarter" idx="10"/>
          </p:nvPr>
        </p:nvSpPr>
        <p:spPr/>
        <p:txBody>
          <a:bodyPr/>
          <a:lstStyle/>
          <a:p>
            <a:fld id="{6F5F936D-AB87-440C-9645-7AC4BB8C3BA8}" type="slidenum">
              <a:rPr lang="en-US" smtClean="0"/>
              <a:t>21</a:t>
            </a:fld>
            <a:endParaRPr lang="en-US" dirty="0"/>
          </a:p>
        </p:txBody>
      </p:sp>
    </p:spTree>
    <p:extLst>
      <p:ext uri="{BB962C8B-B14F-4D97-AF65-F5344CB8AC3E}">
        <p14:creationId xmlns:p14="http://schemas.microsoft.com/office/powerpoint/2010/main" val="3320149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t>Maintenance:</a:t>
            </a:r>
          </a:p>
          <a:p>
            <a:pPr defTabSz="928848">
              <a:defRPr/>
            </a:pPr>
            <a:r>
              <a:rPr lang="en-US" dirty="0" smtClean="0"/>
              <a:t>Most equipment requires some sort of maintenance for optimal performance. Maintenance</a:t>
            </a:r>
            <a:r>
              <a:rPr lang="en-US" baseline="0" dirty="0" smtClean="0"/>
              <a:t> done</a:t>
            </a:r>
            <a:r>
              <a:rPr lang="en-US" dirty="0" smtClean="0"/>
              <a:t> by a 3</a:t>
            </a:r>
            <a:r>
              <a:rPr lang="en-US" baseline="30000" dirty="0" smtClean="0"/>
              <a:t>rd</a:t>
            </a:r>
            <a:r>
              <a:rPr lang="en-US" dirty="0" smtClean="0"/>
              <a:t> party; including oil changes, tunings, high level calibration, cleaning, and preventative service, should be logged in the property record. This will</a:t>
            </a:r>
            <a:r>
              <a:rPr lang="en-US" baseline="0" dirty="0" smtClean="0"/>
              <a:t> also help with inventory management.</a:t>
            </a:r>
            <a:endParaRPr lang="en-US" dirty="0" smtClean="0"/>
          </a:p>
          <a:p>
            <a:pPr marL="174159" indent="-174159" defTabSz="928848">
              <a:buFont typeface="Arial" panose="020B0604020202020204" pitchFamily="34" charset="0"/>
              <a:buChar char="•"/>
              <a:defRPr/>
            </a:pPr>
            <a:r>
              <a:rPr lang="en-US" dirty="0" smtClean="0"/>
              <a:t>Maintenance records are required on all conditional, sponsor, or federal titled equipment</a:t>
            </a:r>
            <a:r>
              <a:rPr lang="en-US" baseline="0" dirty="0" smtClean="0"/>
              <a:t>. Maintenance reporting may also be required for leased assets. So CSU doesn’t fall out of compliance with contract requirements, a bi-annual </a:t>
            </a:r>
            <a:r>
              <a:rPr lang="en-US" dirty="0" smtClean="0"/>
              <a:t>report is emailed </a:t>
            </a:r>
            <a:r>
              <a:rPr lang="en-US" baseline="0" dirty="0" smtClean="0"/>
              <a:t>to the DPC’s and Principal Investigators (PI’s) listing equipment requiring maintenance. </a:t>
            </a:r>
            <a:r>
              <a:rPr lang="en-US" dirty="0" smtClean="0"/>
              <a:t>If equipment</a:t>
            </a:r>
            <a:r>
              <a:rPr lang="en-US" baseline="0" dirty="0" smtClean="0"/>
              <a:t> needs to be </a:t>
            </a:r>
            <a:r>
              <a:rPr lang="en-US" dirty="0" smtClean="0"/>
              <a:t>sent off campus for servicing for more than 30 days, a loan document is needed to record its location,</a:t>
            </a:r>
            <a:r>
              <a:rPr lang="en-US" baseline="0" dirty="0" smtClean="0"/>
              <a:t> expected </a:t>
            </a:r>
            <a:r>
              <a:rPr lang="en-US" dirty="0" smtClean="0"/>
              <a:t>duration of time </a:t>
            </a:r>
            <a:r>
              <a:rPr lang="en-US" baseline="0" dirty="0" smtClean="0"/>
              <a:t>it will be used off campus,</a:t>
            </a:r>
            <a:r>
              <a:rPr lang="en-US" dirty="0" smtClean="0"/>
              <a:t> and a custodian that can be contacted regarding the equipment.</a:t>
            </a:r>
            <a:r>
              <a:rPr lang="en-US" baseline="0" dirty="0" smtClean="0"/>
              <a:t> If there is a chance the equipment cannot be repaired, do not release the equipment to the vendor without authorization from Surplus Property.</a:t>
            </a:r>
            <a:endParaRPr lang="en-US" dirty="0" smtClean="0"/>
          </a:p>
          <a:p>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22</a:t>
            </a:fld>
            <a:endParaRPr lang="en-US" dirty="0"/>
          </a:p>
        </p:txBody>
      </p:sp>
    </p:spTree>
    <p:extLst>
      <p:ext uri="{BB962C8B-B14F-4D97-AF65-F5344CB8AC3E}">
        <p14:creationId xmlns:p14="http://schemas.microsoft.com/office/powerpoint/2010/main" val="859480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t>Movement:</a:t>
            </a:r>
          </a:p>
          <a:p>
            <a:pPr defTabSz="928848">
              <a:defRPr/>
            </a:pPr>
            <a:r>
              <a:rPr lang="en-US" sz="1200" kern="1200" dirty="0" smtClean="0">
                <a:solidFill>
                  <a:schemeClr val="tx1"/>
                </a:solidFill>
                <a:effectLst/>
                <a:latin typeface="+mn-lt"/>
                <a:ea typeface="+mn-ea"/>
                <a:cs typeface="+mn-cs"/>
              </a:rPr>
              <a:t>Sometimes it feels like equipment grows legs and wanders around. It’s amazing how often we verify something, then a few weeks later find it in a completely different lab across campus! </a:t>
            </a:r>
            <a:r>
              <a:rPr lang="en-US" dirty="0" smtClean="0"/>
              <a:t>It </a:t>
            </a:r>
            <a:r>
              <a:rPr lang="en-US" dirty="0"/>
              <a:t>is critical that </a:t>
            </a:r>
            <a:r>
              <a:rPr lang="en-US" dirty="0" smtClean="0"/>
              <a:t>property records </a:t>
            </a:r>
            <a:r>
              <a:rPr lang="en-US" dirty="0"/>
              <a:t>reflect the correct physical location of all capital asset items, not </a:t>
            </a:r>
            <a:r>
              <a:rPr lang="en-US" dirty="0" smtClean="0"/>
              <a:t>only for </a:t>
            </a:r>
            <a:r>
              <a:rPr lang="en-US" dirty="0"/>
              <a:t>equipment </a:t>
            </a:r>
            <a:r>
              <a:rPr lang="en-US" dirty="0" smtClean="0"/>
              <a:t>inventories but for external audits</a:t>
            </a:r>
            <a:r>
              <a:rPr lang="en-US" baseline="0" dirty="0" smtClean="0"/>
              <a:t> and </a:t>
            </a:r>
            <a:r>
              <a:rPr lang="en-US" dirty="0" smtClean="0"/>
              <a:t>insurance reasons. </a:t>
            </a:r>
            <a:r>
              <a:rPr lang="en-US" dirty="0"/>
              <a:t>Often </a:t>
            </a:r>
            <a:r>
              <a:rPr lang="en-US" dirty="0" smtClean="0"/>
              <a:t>times,</a:t>
            </a:r>
            <a:r>
              <a:rPr lang="en-US" baseline="0" dirty="0" smtClean="0"/>
              <a:t> </a:t>
            </a:r>
            <a:r>
              <a:rPr lang="en-US" dirty="0" smtClean="0"/>
              <a:t>auditors </a:t>
            </a:r>
            <a:r>
              <a:rPr lang="en-US" dirty="0"/>
              <a:t>will choose a building location for a full wall to wall audit of capital equipment and score the entire </a:t>
            </a:r>
            <a:r>
              <a:rPr lang="en-US" dirty="0" smtClean="0"/>
              <a:t>university </a:t>
            </a:r>
            <a:r>
              <a:rPr lang="en-US" dirty="0"/>
              <a:t>on </a:t>
            </a:r>
            <a:r>
              <a:rPr lang="en-US" dirty="0" smtClean="0"/>
              <a:t>the result.</a:t>
            </a:r>
            <a:endParaRPr lang="en-US" dirty="0"/>
          </a:p>
          <a:p>
            <a:pPr marL="174159" indent="-174159" defTabSz="928848">
              <a:buFont typeface="Arial" panose="020B0604020202020204" pitchFamily="34" charset="0"/>
              <a:buChar char="•"/>
              <a:defRPr/>
            </a:pPr>
            <a:r>
              <a:rPr lang="en-US" dirty="0"/>
              <a:t>If you are anticipating a renovation or </a:t>
            </a:r>
            <a:r>
              <a:rPr lang="en-US" dirty="0" smtClean="0"/>
              <a:t>relocation of </a:t>
            </a:r>
            <a:r>
              <a:rPr lang="en-US" dirty="0"/>
              <a:t>your </a:t>
            </a:r>
            <a:r>
              <a:rPr lang="en-US" dirty="0" smtClean="0"/>
              <a:t>office,</a:t>
            </a:r>
            <a:r>
              <a:rPr lang="en-US" baseline="0" dirty="0" smtClean="0"/>
              <a:t> include </a:t>
            </a:r>
            <a:r>
              <a:rPr lang="en-US" dirty="0" smtClean="0"/>
              <a:t>Property</a:t>
            </a:r>
            <a:r>
              <a:rPr lang="en-US" baseline="0" dirty="0" smtClean="0"/>
              <a:t> Management</a:t>
            </a:r>
            <a:r>
              <a:rPr lang="en-US" dirty="0" smtClean="0"/>
              <a:t> </a:t>
            </a:r>
            <a:r>
              <a:rPr lang="en-US" dirty="0"/>
              <a:t>in the planning phase. </a:t>
            </a:r>
            <a:r>
              <a:rPr lang="en-US" dirty="0" smtClean="0"/>
              <a:t>Property Management can assist with </a:t>
            </a:r>
            <a:r>
              <a:rPr lang="en-US" dirty="0"/>
              <a:t>identifying capital assets </a:t>
            </a:r>
            <a:r>
              <a:rPr lang="en-US" dirty="0" smtClean="0"/>
              <a:t>and help</a:t>
            </a:r>
            <a:r>
              <a:rPr lang="en-US" baseline="0" dirty="0" smtClean="0"/>
              <a:t> the department with </a:t>
            </a:r>
            <a:r>
              <a:rPr lang="en-US" dirty="0" smtClean="0"/>
              <a:t>updating any new locations.  This</a:t>
            </a:r>
            <a:r>
              <a:rPr lang="en-US" baseline="0" dirty="0" smtClean="0"/>
              <a:t> way the department can avoid write-offs due to lost equipment or improper disposals.</a:t>
            </a:r>
            <a:endParaRPr lang="en-US" dirty="0"/>
          </a:p>
          <a:p>
            <a:pPr marL="174159" indent="-174159" defTabSz="928848">
              <a:buFont typeface="Arial" panose="020B0604020202020204" pitchFamily="34" charset="0"/>
              <a:buChar char="•"/>
              <a:defRPr/>
            </a:pPr>
            <a:r>
              <a:rPr lang="en-US" dirty="0" smtClean="0"/>
              <a:t>Just like assets going out for repair</a:t>
            </a:r>
            <a:r>
              <a:rPr lang="en-US" baseline="0" dirty="0" smtClean="0"/>
              <a:t> over 30 days, a</a:t>
            </a:r>
            <a:r>
              <a:rPr lang="en-US" dirty="0" smtClean="0"/>
              <a:t>ssets used or stored </a:t>
            </a:r>
            <a:r>
              <a:rPr lang="en-US" dirty="0"/>
              <a:t>off campus for more than 30 days </a:t>
            </a:r>
            <a:r>
              <a:rPr lang="en-US" dirty="0" smtClean="0"/>
              <a:t>require </a:t>
            </a:r>
            <a:r>
              <a:rPr lang="en-US" dirty="0"/>
              <a:t>a loan </a:t>
            </a:r>
            <a:r>
              <a:rPr lang="en-US" dirty="0" smtClean="0"/>
              <a:t>document with the</a:t>
            </a:r>
            <a:r>
              <a:rPr lang="en-US" baseline="0" dirty="0" smtClean="0"/>
              <a:t> appropriate information</a:t>
            </a:r>
            <a:r>
              <a:rPr lang="en-US" dirty="0" smtClean="0"/>
              <a:t>. A monthly report </a:t>
            </a:r>
            <a:r>
              <a:rPr lang="en-US" dirty="0"/>
              <a:t>is sent </a:t>
            </a:r>
            <a:r>
              <a:rPr lang="en-US" dirty="0" smtClean="0"/>
              <a:t>out to </a:t>
            </a:r>
            <a:r>
              <a:rPr lang="en-US" dirty="0"/>
              <a:t>the DPC’s for all assets with expiring loan </a:t>
            </a:r>
            <a:r>
              <a:rPr lang="en-US" dirty="0" smtClean="0"/>
              <a:t>documents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23</a:t>
            </a:fld>
            <a:endParaRPr lang="en-US" dirty="0"/>
          </a:p>
        </p:txBody>
      </p:sp>
    </p:spTree>
    <p:extLst>
      <p:ext uri="{BB962C8B-B14F-4D97-AF65-F5344CB8AC3E}">
        <p14:creationId xmlns:p14="http://schemas.microsoft.com/office/powerpoint/2010/main" val="854739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8848"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renewal loan document is submitted during an inventory year or the loaned asset needs inventory verification, a Loan Verification Form can be used as an alternative inventory verification means to ensure the current condition, location, and custodian are still accurate and up-to-date.</a:t>
            </a:r>
            <a:endParaRPr lang="en-US" dirty="0" smtClean="0"/>
          </a:p>
          <a:p>
            <a:pPr defTabSz="928848">
              <a:defRPr/>
            </a:pP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24</a:t>
            </a:fld>
            <a:endParaRPr lang="en-US" dirty="0"/>
          </a:p>
        </p:txBody>
      </p:sp>
    </p:spTree>
    <p:extLst>
      <p:ext uri="{BB962C8B-B14F-4D97-AF65-F5344CB8AC3E}">
        <p14:creationId xmlns:p14="http://schemas.microsoft.com/office/powerpoint/2010/main" val="2428181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t>Inventory:</a:t>
            </a:r>
          </a:p>
          <a:p>
            <a:pPr defTabSz="928848">
              <a:defRPr/>
            </a:pPr>
            <a:r>
              <a:rPr lang="en-US" dirty="0" smtClean="0"/>
              <a:t>Our </a:t>
            </a:r>
            <a:r>
              <a:rPr lang="en-US" dirty="0"/>
              <a:t>inventory process is in place to validate </a:t>
            </a:r>
            <a:r>
              <a:rPr lang="en-US" dirty="0" smtClean="0"/>
              <a:t>property records:</a:t>
            </a:r>
            <a:endParaRPr lang="en-US" dirty="0"/>
          </a:p>
          <a:p>
            <a:pPr marL="174159" indent="-174159" defTabSz="928848">
              <a:buFont typeface="Arial" panose="020B0604020202020204" pitchFamily="34" charset="0"/>
              <a:buChar char="•"/>
              <a:defRPr/>
            </a:pPr>
            <a:r>
              <a:rPr lang="en-US" dirty="0"/>
              <a:t>A </a:t>
            </a:r>
            <a:r>
              <a:rPr lang="en-US" dirty="0" smtClean="0"/>
              <a:t>full physical inventory verification is </a:t>
            </a:r>
            <a:r>
              <a:rPr lang="en-US" dirty="0"/>
              <a:t>completed every other </a:t>
            </a:r>
            <a:r>
              <a:rPr lang="en-US" dirty="0" smtClean="0"/>
              <a:t>year (or more frequently when</a:t>
            </a:r>
            <a:r>
              <a:rPr lang="en-US" baseline="0" dirty="0" smtClean="0"/>
              <a:t> determined to be necessary or required</a:t>
            </a:r>
            <a:r>
              <a:rPr lang="en-US" dirty="0" smtClean="0"/>
              <a:t>) </a:t>
            </a:r>
            <a:r>
              <a:rPr lang="en-US" dirty="0"/>
              <a:t>for every department on campus. </a:t>
            </a:r>
            <a:r>
              <a:rPr lang="en-US" dirty="0" smtClean="0"/>
              <a:t>Departments are required to meet an inventory performance</a:t>
            </a:r>
            <a:r>
              <a:rPr lang="en-US" baseline="0" dirty="0" smtClean="0"/>
              <a:t> goal of </a:t>
            </a:r>
            <a:r>
              <a:rPr lang="en-US" dirty="0" smtClean="0"/>
              <a:t>98%</a:t>
            </a:r>
            <a:r>
              <a:rPr lang="en-US" baseline="0" dirty="0" smtClean="0"/>
              <a:t> or higher (100% for federal, sponsor, or other owned). </a:t>
            </a:r>
          </a:p>
          <a:p>
            <a:pPr marL="174159" indent="-174159" defTabSz="928848">
              <a:buFont typeface="Arial" panose="020B0604020202020204" pitchFamily="34" charset="0"/>
              <a:buChar char="•"/>
              <a:defRPr/>
            </a:pPr>
            <a:r>
              <a:rPr lang="en-US" dirty="0" smtClean="0"/>
              <a:t>In</a:t>
            </a:r>
            <a:r>
              <a:rPr lang="en-US" baseline="0" dirty="0" smtClean="0"/>
              <a:t> advance of the inventory, a</a:t>
            </a:r>
            <a:r>
              <a:rPr lang="en-US" dirty="0" smtClean="0"/>
              <a:t>n </a:t>
            </a:r>
            <a:r>
              <a:rPr lang="en-US" dirty="0"/>
              <a:t>inventory </a:t>
            </a:r>
            <a:r>
              <a:rPr lang="en-US" dirty="0" smtClean="0"/>
              <a:t>specialist will </a:t>
            </a:r>
            <a:r>
              <a:rPr lang="en-US" dirty="0"/>
              <a:t>contact the </a:t>
            </a:r>
            <a:r>
              <a:rPr lang="en-US" dirty="0" smtClean="0"/>
              <a:t>DPC</a:t>
            </a:r>
            <a:r>
              <a:rPr lang="en-US" baseline="0" dirty="0" smtClean="0"/>
              <a:t> </a:t>
            </a:r>
            <a:r>
              <a:rPr lang="en-US" dirty="0" smtClean="0"/>
              <a:t>to plan the best approach for </a:t>
            </a:r>
            <a:r>
              <a:rPr lang="en-US" dirty="0"/>
              <a:t>conducting the inventory. As a best practice, we encourage the DPC to do a thorough review of all assets on their report and present any changes to </a:t>
            </a:r>
            <a:r>
              <a:rPr lang="en-US" dirty="0" smtClean="0"/>
              <a:t>the inventory specialist before</a:t>
            </a:r>
            <a:r>
              <a:rPr lang="en-US" baseline="0" dirty="0" smtClean="0"/>
              <a:t> they</a:t>
            </a:r>
            <a:r>
              <a:rPr lang="en-US" dirty="0" smtClean="0"/>
              <a:t> </a:t>
            </a:r>
            <a:r>
              <a:rPr lang="en-US" dirty="0"/>
              <a:t>arrive. We try to </a:t>
            </a:r>
            <a:r>
              <a:rPr lang="en-US" dirty="0" smtClean="0"/>
              <a:t>complete inventories </a:t>
            </a:r>
            <a:r>
              <a:rPr lang="en-US" dirty="0"/>
              <a:t>for departments on a quarterly basis </a:t>
            </a:r>
            <a:r>
              <a:rPr lang="en-US" dirty="0" smtClean="0"/>
              <a:t>however,</a:t>
            </a:r>
            <a:r>
              <a:rPr lang="en-US" baseline="0" dirty="0" smtClean="0"/>
              <a:t> </a:t>
            </a:r>
            <a:r>
              <a:rPr lang="en-US" dirty="0" smtClean="0"/>
              <a:t>we </a:t>
            </a:r>
            <a:r>
              <a:rPr lang="en-US" dirty="0"/>
              <a:t>can extend the completion </a:t>
            </a:r>
            <a:r>
              <a:rPr lang="en-US" dirty="0" smtClean="0"/>
              <a:t>date, </a:t>
            </a:r>
            <a:r>
              <a:rPr lang="en-US" dirty="0"/>
              <a:t>as necessary. </a:t>
            </a:r>
          </a:p>
          <a:p>
            <a:pPr marL="174159" indent="-174159" defTabSz="928848">
              <a:buFont typeface="Arial" panose="020B0604020202020204" pitchFamily="34" charset="0"/>
              <a:buChar char="•"/>
              <a:defRPr/>
            </a:pPr>
            <a:r>
              <a:rPr lang="en-US" dirty="0"/>
              <a:t>On the first </a:t>
            </a:r>
            <a:r>
              <a:rPr lang="en-US" dirty="0" smtClean="0"/>
              <a:t>pass, </a:t>
            </a:r>
            <a:r>
              <a:rPr lang="en-US" dirty="0"/>
              <a:t>we will use an electronic scanner to verify every </a:t>
            </a:r>
            <a:r>
              <a:rPr lang="en-US" dirty="0" smtClean="0"/>
              <a:t>located asset </a:t>
            </a:r>
            <a:r>
              <a:rPr lang="en-US" dirty="0"/>
              <a:t>within the selected building or area. </a:t>
            </a:r>
            <a:r>
              <a:rPr lang="en-US" dirty="0" smtClean="0"/>
              <a:t>This is also the time when non-listed items are recorded. The DPC is notified and they</a:t>
            </a:r>
            <a:r>
              <a:rPr lang="en-US" baseline="0" dirty="0" smtClean="0"/>
              <a:t> will need to </a:t>
            </a:r>
            <a:r>
              <a:rPr lang="en-US" dirty="0" smtClean="0"/>
              <a:t>research how the asset was acquired. If it is determined the asset should be capitalized, either </a:t>
            </a:r>
            <a:r>
              <a:rPr lang="en-US" baseline="0" dirty="0" smtClean="0"/>
              <a:t>an Incoming Property Declaration Form or a General Error Correction document will be used to bring the asset into the system.</a:t>
            </a:r>
            <a:endParaRPr lang="en-US" dirty="0"/>
          </a:p>
          <a:p>
            <a:pPr marL="174159" indent="-174159" defTabSz="928848">
              <a:buFont typeface="Arial" panose="020B0604020202020204" pitchFamily="34" charset="0"/>
              <a:buChar char="•"/>
              <a:defRPr/>
            </a:pPr>
            <a:r>
              <a:rPr lang="en-US" dirty="0"/>
              <a:t>For any assets </a:t>
            </a:r>
            <a:r>
              <a:rPr lang="en-US" dirty="0" smtClean="0"/>
              <a:t>not located </a:t>
            </a:r>
            <a:r>
              <a:rPr lang="en-US" dirty="0"/>
              <a:t>after the initial pass, the DPC will </a:t>
            </a:r>
            <a:r>
              <a:rPr lang="en-US" dirty="0" smtClean="0"/>
              <a:t>coordinate </a:t>
            </a:r>
            <a:r>
              <a:rPr lang="en-US" dirty="0"/>
              <a:t>with the asset representative </a:t>
            </a:r>
            <a:r>
              <a:rPr lang="en-US" dirty="0" smtClean="0"/>
              <a:t>to help </a:t>
            </a:r>
            <a:r>
              <a:rPr lang="en-US" dirty="0"/>
              <a:t>locate </a:t>
            </a:r>
            <a:r>
              <a:rPr lang="en-US" dirty="0" smtClean="0"/>
              <a:t>the </a:t>
            </a:r>
            <a:r>
              <a:rPr lang="en-US" dirty="0"/>
              <a:t>missing items. </a:t>
            </a:r>
            <a:r>
              <a:rPr lang="en-US" dirty="0" smtClean="0"/>
              <a:t>Departments</a:t>
            </a:r>
            <a:r>
              <a:rPr lang="en-US" baseline="0" dirty="0" smtClean="0"/>
              <a:t> that do not meet the inventory performance goal, </a:t>
            </a:r>
            <a:r>
              <a:rPr lang="en-US" dirty="0" smtClean="0"/>
              <a:t>require </a:t>
            </a:r>
            <a:r>
              <a:rPr lang="en-US" dirty="0"/>
              <a:t>a face to face meeting with the Department </a:t>
            </a:r>
            <a:r>
              <a:rPr lang="en-US" dirty="0" smtClean="0"/>
              <a:t>Head, the DPC,</a:t>
            </a:r>
            <a:r>
              <a:rPr lang="en-US" baseline="0" dirty="0" smtClean="0"/>
              <a:t> and any others deemed necessary. T</a:t>
            </a:r>
            <a:r>
              <a:rPr lang="en-US" dirty="0" smtClean="0"/>
              <a:t>he results of the inventory and an action plan are discussed. The </a:t>
            </a:r>
            <a:r>
              <a:rPr lang="en-US" dirty="0"/>
              <a:t>action plan is a record outlining the effort made to locate the missing items, the reasons for the </a:t>
            </a:r>
            <a:r>
              <a:rPr lang="en-US" dirty="0" smtClean="0"/>
              <a:t>loss,</a:t>
            </a:r>
            <a:r>
              <a:rPr lang="en-US" baseline="0" dirty="0" smtClean="0"/>
              <a:t> </a:t>
            </a:r>
            <a:r>
              <a:rPr lang="en-US" dirty="0" smtClean="0"/>
              <a:t>and </a:t>
            </a:r>
            <a:r>
              <a:rPr lang="en-US" dirty="0"/>
              <a:t>the procedures put in place to correct the situation</a:t>
            </a:r>
            <a:r>
              <a:rPr lang="en-US" dirty="0" smtClean="0"/>
              <a:t>.</a:t>
            </a:r>
          </a:p>
          <a:p>
            <a:pPr marL="174159" indent="-174159" defTabSz="928848">
              <a:buFont typeface="Arial" panose="020B0604020202020204" pitchFamily="34" charset="0"/>
              <a:buChar char="•"/>
              <a:defRPr/>
            </a:pPr>
            <a:r>
              <a:rPr lang="en-US" dirty="0" smtClean="0"/>
              <a:t>The results of all physical inventories</a:t>
            </a:r>
            <a:r>
              <a:rPr lang="en-US" baseline="0" dirty="0" smtClean="0"/>
              <a:t> will be sent to the Office of the Executive Director and University Controller of Business and Financial Services at the end of each fiscal year for distribution as they see fit.</a:t>
            </a:r>
            <a:endParaRPr lang="en-US" dirty="0"/>
          </a:p>
          <a:p>
            <a:pPr marL="174159" indent="-174159" defTabSz="928848">
              <a:buFont typeface="Arial" panose="020B0604020202020204" pitchFamily="34" charset="0"/>
              <a:buChar char="•"/>
              <a:defRPr/>
            </a:pPr>
            <a:endParaRPr lang="en-US" dirty="0"/>
          </a:p>
          <a:p>
            <a:pPr marL="174159" indent="-174159" defTabSz="928848">
              <a:buFont typeface="Arial" panose="020B0604020202020204" pitchFamily="34" charset="0"/>
              <a:buChar char="•"/>
              <a:defRPr/>
            </a:pPr>
            <a:endParaRPr lang="en-US" dirty="0"/>
          </a:p>
          <a:p>
            <a:pPr marL="174159" indent="-17415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25</a:t>
            </a:fld>
            <a:endParaRPr lang="en-US" dirty="0"/>
          </a:p>
        </p:txBody>
      </p:sp>
    </p:spTree>
    <p:extLst>
      <p:ext uri="{BB962C8B-B14F-4D97-AF65-F5344CB8AC3E}">
        <p14:creationId xmlns:p14="http://schemas.microsoft.com/office/powerpoint/2010/main" val="2048040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t>Property</a:t>
            </a:r>
            <a:r>
              <a:rPr lang="en-US" baseline="0" dirty="0" smtClean="0"/>
              <a:t> Management</a:t>
            </a:r>
            <a:r>
              <a:rPr lang="en-US" dirty="0" smtClean="0"/>
              <a:t>:</a:t>
            </a:r>
          </a:p>
          <a:p>
            <a:pPr defTabSz="928848">
              <a:defRPr/>
            </a:pPr>
            <a:r>
              <a:rPr lang="en-US" dirty="0" smtClean="0"/>
              <a:t>Tracking</a:t>
            </a:r>
            <a:r>
              <a:rPr lang="en-US" baseline="0" dirty="0" smtClean="0"/>
              <a:t> and Recording assets</a:t>
            </a:r>
            <a:r>
              <a:rPr lang="en-US" dirty="0" smtClean="0"/>
              <a:t> is overseen by property management.</a:t>
            </a:r>
          </a:p>
          <a:p>
            <a:pPr marL="174159" indent="-174159" defTabSz="928848">
              <a:buFont typeface="Arial" panose="020B0604020202020204" pitchFamily="34" charset="0"/>
              <a:buChar char="•"/>
              <a:defRPr/>
            </a:pPr>
            <a:r>
              <a:rPr lang="en-US" dirty="0" smtClean="0"/>
              <a:t>Property Management and OSP can assist departments</a:t>
            </a:r>
            <a:r>
              <a:rPr lang="en-US" baseline="0" dirty="0" smtClean="0"/>
              <a:t> regarding property </a:t>
            </a:r>
            <a:r>
              <a:rPr lang="en-US" dirty="0" smtClean="0"/>
              <a:t>compliance regulations related</a:t>
            </a:r>
            <a:r>
              <a:rPr lang="en-US" baseline="0" dirty="0" smtClean="0"/>
              <a:t> to</a:t>
            </a:r>
            <a:r>
              <a:rPr lang="en-US" dirty="0" smtClean="0"/>
              <a:t> contracts</a:t>
            </a:r>
            <a:r>
              <a:rPr lang="en-US" baseline="0" dirty="0" smtClean="0"/>
              <a:t> </a:t>
            </a:r>
            <a:r>
              <a:rPr lang="en-US" dirty="0" smtClean="0"/>
              <a:t>(which will help keep</a:t>
            </a:r>
            <a:r>
              <a:rPr lang="en-US" baseline="0" dirty="0" smtClean="0"/>
              <a:t> s</a:t>
            </a:r>
            <a:r>
              <a:rPr lang="en-US" dirty="0" smtClean="0"/>
              <a:t>ponsor funding),</a:t>
            </a:r>
            <a:r>
              <a:rPr lang="en-US" baseline="0" dirty="0" smtClean="0"/>
              <a:t> and </a:t>
            </a:r>
            <a:r>
              <a:rPr lang="en-US" dirty="0" smtClean="0"/>
              <a:t>help with any required Property Equipment Reports for sponsor</a:t>
            </a:r>
            <a:r>
              <a:rPr lang="en-US" baseline="0" dirty="0" smtClean="0"/>
              <a:t> funded assets. When a 53 closes, the department will need to provide necessary disposition information to OSP and Property Management. (i.e. return to sponsor, title transfer to CSU, permission to transfer to another 53, etc.). Property can also help departments be good stewards of tax payer’s investments through accurate record keeping.</a:t>
            </a:r>
            <a:endParaRPr lang="en-US" dirty="0" smtClean="0"/>
          </a:p>
          <a:p>
            <a:pPr marL="174159" indent="-174159" defTabSz="928848">
              <a:buFont typeface="Arial" panose="020B0604020202020204" pitchFamily="34" charset="0"/>
              <a:buChar char="•"/>
              <a:defRPr/>
            </a:pPr>
            <a:r>
              <a:rPr lang="en-US" dirty="0" smtClean="0"/>
              <a:t>Since Property Management is not funded by the departments, agencies that provide</a:t>
            </a:r>
            <a:r>
              <a:rPr lang="en-US" baseline="0" dirty="0" smtClean="0"/>
              <a:t> CSU funding </a:t>
            </a:r>
            <a:r>
              <a:rPr lang="en-US" dirty="0" smtClean="0"/>
              <a:t>consider</a:t>
            </a:r>
            <a:r>
              <a:rPr lang="en-US" baseline="0" dirty="0" smtClean="0"/>
              <a:t> Property Management as</a:t>
            </a:r>
            <a:r>
              <a:rPr lang="en-US" dirty="0" smtClean="0"/>
              <a:t> an unbiased 3</a:t>
            </a:r>
            <a:r>
              <a:rPr lang="en-US" baseline="30000" dirty="0" smtClean="0"/>
              <a:t>rd</a:t>
            </a:r>
            <a:r>
              <a:rPr lang="en-US" dirty="0" smtClean="0"/>
              <a:t> party.</a:t>
            </a:r>
            <a:r>
              <a:rPr lang="en-US" baseline="0" dirty="0" smtClean="0"/>
              <a:t> </a:t>
            </a:r>
            <a:r>
              <a:rPr lang="en-US" dirty="0" smtClean="0"/>
              <a:t>This reduces</a:t>
            </a:r>
            <a:r>
              <a:rPr lang="en-US" baseline="0" dirty="0" smtClean="0"/>
              <a:t> </a:t>
            </a:r>
            <a:r>
              <a:rPr lang="en-US" dirty="0" smtClean="0"/>
              <a:t>the need for audits conducted by external agencies.</a:t>
            </a:r>
          </a:p>
          <a:p>
            <a:pPr marL="174159" indent="-174159" defTabSz="928848">
              <a:buFont typeface="Arial" panose="020B0604020202020204" pitchFamily="34" charset="0"/>
              <a:buChar char="•"/>
              <a:defRPr/>
            </a:pPr>
            <a:r>
              <a:rPr lang="en-US" dirty="0" smtClean="0"/>
              <a:t>In the event CSU is chosen for an external audit, the records we keep are provided upon request. Property Management’s asset processor can help with locating</a:t>
            </a:r>
            <a:r>
              <a:rPr lang="en-US" baseline="0" dirty="0" smtClean="0"/>
              <a:t> backup documents and the inventory specialists are </a:t>
            </a:r>
            <a:r>
              <a:rPr lang="en-US" dirty="0" smtClean="0"/>
              <a:t>available to facilitate</a:t>
            </a:r>
            <a:r>
              <a:rPr lang="en-US" baseline="0" dirty="0" smtClean="0"/>
              <a:t> with the department regarding any</a:t>
            </a:r>
            <a:r>
              <a:rPr lang="en-US" dirty="0" smtClean="0"/>
              <a:t> physical verification of equipment.</a:t>
            </a:r>
          </a:p>
          <a:p>
            <a:pPr marL="174159" indent="-174159" defTabSz="928848">
              <a:buFont typeface="Arial" panose="020B0604020202020204" pitchFamily="34" charset="0"/>
              <a:buChar char="•"/>
              <a:defRPr/>
            </a:pPr>
            <a:r>
              <a:rPr lang="en-US" dirty="0" smtClean="0"/>
              <a:t>Records, regarding</a:t>
            </a:r>
            <a:r>
              <a:rPr lang="en-US" baseline="0" dirty="0" smtClean="0"/>
              <a:t> all capital assets, </a:t>
            </a:r>
            <a:r>
              <a:rPr lang="en-US" dirty="0" smtClean="0"/>
              <a:t>are retained in Kuali.</a:t>
            </a:r>
          </a:p>
          <a:p>
            <a:pPr defTabSz="928848">
              <a:defRPr/>
            </a:pP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26</a:t>
            </a:fld>
            <a:endParaRPr lang="en-US" dirty="0"/>
          </a:p>
        </p:txBody>
      </p:sp>
    </p:spTree>
    <p:extLst>
      <p:ext uri="{BB962C8B-B14F-4D97-AF65-F5344CB8AC3E}">
        <p14:creationId xmlns:p14="http://schemas.microsoft.com/office/powerpoint/2010/main" val="2469659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r>
              <a:rPr lang="en-US" baseline="0" dirty="0" smtClean="0"/>
              <a:t> before we discuss disposal of assets?</a:t>
            </a: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27</a:t>
            </a:fld>
            <a:endParaRPr lang="en-US" dirty="0"/>
          </a:p>
        </p:txBody>
      </p:sp>
    </p:spTree>
    <p:extLst>
      <p:ext uri="{BB962C8B-B14F-4D97-AF65-F5344CB8AC3E}">
        <p14:creationId xmlns:p14="http://schemas.microsoft.com/office/powerpoint/2010/main" val="43738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Disposals include:</a:t>
            </a:r>
          </a:p>
          <a:p>
            <a:pPr defTabSz="928848">
              <a:defRPr/>
            </a:pPr>
            <a:r>
              <a:rPr lang="en-US" dirty="0" smtClean="0">
                <a:latin typeface="Californian FB" panose="0207040306080B030204" pitchFamily="18" charset="0"/>
              </a:rPr>
              <a:t>Regulations </a:t>
            </a:r>
            <a:r>
              <a:rPr lang="en-US" dirty="0">
                <a:latin typeface="Californian FB" panose="0207040306080B030204" pitchFamily="18" charset="0"/>
              </a:rPr>
              <a:t>governing </a:t>
            </a:r>
            <a:r>
              <a:rPr lang="en-US" dirty="0" smtClean="0">
                <a:latin typeface="Californian FB" panose="0207040306080B030204" pitchFamily="18" charset="0"/>
              </a:rPr>
              <a:t>disposal</a:t>
            </a:r>
            <a:r>
              <a:rPr lang="en-US" baseline="0" dirty="0" smtClean="0">
                <a:latin typeface="Californian FB" panose="0207040306080B030204" pitchFamily="18" charset="0"/>
              </a:rPr>
              <a:t> – There are multiple restrictions on equipment disposals. CSU assets route to Surplus Property because Surplus Property is up-to-date on the proper codes regarding disposal regulations.</a:t>
            </a:r>
          </a:p>
          <a:p>
            <a:pPr defTabSz="928848">
              <a:defRPr/>
            </a:pPr>
            <a:r>
              <a:rPr lang="en-US" dirty="0" smtClean="0">
                <a:latin typeface="Californian FB" panose="0207040306080B030204" pitchFamily="18" charset="0"/>
              </a:rPr>
              <a:t>Utilization –How is the asset benefitting the department or university?</a:t>
            </a:r>
            <a:endParaRPr lang="en-US" dirty="0">
              <a:latin typeface="Californian FB" panose="0207040306080B030204" pitchFamily="18" charset="0"/>
            </a:endParaRPr>
          </a:p>
          <a:p>
            <a:pPr defTabSz="928848">
              <a:defRPr/>
            </a:pPr>
            <a:r>
              <a:rPr lang="en-US" dirty="0" smtClean="0">
                <a:latin typeface="Californian FB" panose="0207040306080B030204" pitchFamily="18" charset="0"/>
              </a:rPr>
              <a:t>Documentation –Ther</a:t>
            </a:r>
            <a:r>
              <a:rPr lang="en-US" baseline="0" dirty="0" smtClean="0">
                <a:latin typeface="Californian FB" panose="0207040306080B030204" pitchFamily="18" charset="0"/>
              </a:rPr>
              <a:t>e are required documents </a:t>
            </a:r>
            <a:r>
              <a:rPr lang="en-US" dirty="0" smtClean="0">
                <a:latin typeface="Californian FB" panose="0207040306080B030204" pitchFamily="18" charset="0"/>
              </a:rPr>
              <a:t>involved</a:t>
            </a:r>
            <a:r>
              <a:rPr lang="en-US" baseline="0" dirty="0" smtClean="0">
                <a:latin typeface="Californian FB" panose="0207040306080B030204" pitchFamily="18" charset="0"/>
              </a:rPr>
              <a:t> to properly authorize and record disposals.</a:t>
            </a:r>
            <a:endParaRPr lang="en-US" dirty="0">
              <a:latin typeface="Californian FB" panose="0207040306080B030204" pitchFamily="18" charset="0"/>
            </a:endParaRPr>
          </a:p>
          <a:p>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28</a:t>
            </a:fld>
            <a:endParaRPr lang="en-US" dirty="0"/>
          </a:p>
        </p:txBody>
      </p:sp>
    </p:spTree>
    <p:extLst>
      <p:ext uri="{BB962C8B-B14F-4D97-AF65-F5344CB8AC3E}">
        <p14:creationId xmlns:p14="http://schemas.microsoft.com/office/powerpoint/2010/main" val="2855473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solidFill>
                  <a:schemeClr val="accent6">
                    <a:lumMod val="50000"/>
                  </a:schemeClr>
                </a:solidFill>
                <a:latin typeface="Californian FB" panose="0207040306080B030204" pitchFamily="18" charset="0"/>
              </a:rPr>
              <a:t>Departments </a:t>
            </a:r>
            <a:r>
              <a:rPr lang="en-US" baseline="0" dirty="0" smtClean="0">
                <a:solidFill>
                  <a:schemeClr val="accent6">
                    <a:lumMod val="50000"/>
                  </a:schemeClr>
                </a:solidFill>
                <a:latin typeface="Californian FB" panose="0207040306080B030204" pitchFamily="18" charset="0"/>
              </a:rPr>
              <a:t>are not authorized to unilaterally release any equipment purchased with university or sponsor funds to any outside entity. This is </a:t>
            </a:r>
            <a:r>
              <a:rPr lang="en-US" dirty="0" smtClean="0">
                <a:solidFill>
                  <a:schemeClr val="accent6">
                    <a:lumMod val="50000"/>
                  </a:schemeClr>
                </a:solidFill>
                <a:latin typeface="Californian FB" panose="0207040306080B030204" pitchFamily="18" charset="0"/>
              </a:rPr>
              <a:t>per university, </a:t>
            </a:r>
            <a:r>
              <a:rPr lang="en-US" baseline="0" dirty="0" smtClean="0">
                <a:solidFill>
                  <a:schemeClr val="accent6">
                    <a:lumMod val="50000"/>
                  </a:schemeClr>
                </a:solidFill>
                <a:latin typeface="Californian FB" panose="0207040306080B030204" pitchFamily="18" charset="0"/>
              </a:rPr>
              <a:t>federal, and state </a:t>
            </a:r>
            <a:r>
              <a:rPr lang="en-US" dirty="0" smtClean="0">
                <a:solidFill>
                  <a:schemeClr val="accent6">
                    <a:lumMod val="50000"/>
                  </a:schemeClr>
                </a:solidFill>
                <a:latin typeface="Californian FB" panose="0207040306080B030204" pitchFamily="18" charset="0"/>
              </a:rPr>
              <a:t>statutes.</a:t>
            </a:r>
          </a:p>
          <a:p>
            <a:pPr defTabSz="928848">
              <a:defRPr/>
            </a:pPr>
            <a:r>
              <a:rPr lang="en-US" dirty="0" smtClean="0">
                <a:solidFill>
                  <a:schemeClr val="accent6">
                    <a:lumMod val="50000"/>
                  </a:schemeClr>
                </a:solidFill>
                <a:latin typeface="Californian FB" panose="0207040306080B030204" pitchFamily="18" charset="0"/>
              </a:rPr>
              <a:t>Everything</a:t>
            </a:r>
            <a:r>
              <a:rPr lang="en-US" baseline="0" dirty="0" smtClean="0">
                <a:solidFill>
                  <a:schemeClr val="accent6">
                    <a:lumMod val="50000"/>
                  </a:schemeClr>
                </a:solidFill>
                <a:latin typeface="Californian FB" panose="0207040306080B030204" pitchFamily="18" charset="0"/>
              </a:rPr>
              <a:t> f</a:t>
            </a:r>
            <a:r>
              <a:rPr lang="en-US" dirty="0" smtClean="0">
                <a:solidFill>
                  <a:schemeClr val="accent6">
                    <a:lumMod val="50000"/>
                  </a:schemeClr>
                </a:solidFill>
                <a:latin typeface="Californian FB" panose="0207040306080B030204" pitchFamily="18" charset="0"/>
              </a:rPr>
              <a:t>rom broken binders, software programs, mass spectrometers, etc., need</a:t>
            </a:r>
            <a:r>
              <a:rPr lang="en-US" baseline="0" dirty="0" smtClean="0">
                <a:solidFill>
                  <a:schemeClr val="accent6">
                    <a:lumMod val="50000"/>
                  </a:schemeClr>
                </a:solidFill>
                <a:latin typeface="Californian FB" panose="0207040306080B030204" pitchFamily="18" charset="0"/>
              </a:rPr>
              <a:t> to go through Surplus Property. Surplus Property has an ethically regulated:</a:t>
            </a:r>
          </a:p>
          <a:p>
            <a:pPr marL="638583" lvl="1" indent="-174159" defTabSz="928848">
              <a:buFont typeface="Arial" panose="020B0604020202020204" pitchFamily="34" charset="0"/>
              <a:buChar char="•"/>
              <a:defRPr/>
            </a:pPr>
            <a:r>
              <a:rPr lang="en-US" dirty="0" smtClean="0">
                <a:solidFill>
                  <a:schemeClr val="accent6">
                    <a:lumMod val="50000"/>
                  </a:schemeClr>
                </a:solidFill>
                <a:latin typeface="Californian FB" panose="0207040306080B030204" pitchFamily="18" charset="0"/>
              </a:rPr>
              <a:t>Reuse program</a:t>
            </a:r>
            <a:r>
              <a:rPr lang="en-US" baseline="0" dirty="0" smtClean="0">
                <a:solidFill>
                  <a:schemeClr val="accent6">
                    <a:lumMod val="50000"/>
                  </a:schemeClr>
                </a:solidFill>
                <a:latin typeface="Californian FB" panose="0207040306080B030204" pitchFamily="18" charset="0"/>
              </a:rPr>
              <a:t>,</a:t>
            </a:r>
            <a:r>
              <a:rPr lang="en-US" dirty="0" smtClean="0">
                <a:solidFill>
                  <a:schemeClr val="accent6">
                    <a:lumMod val="50000"/>
                  </a:schemeClr>
                </a:solidFill>
                <a:latin typeface="Californian FB" panose="0207040306080B030204" pitchFamily="18" charset="0"/>
              </a:rPr>
              <a:t> </a:t>
            </a:r>
          </a:p>
          <a:p>
            <a:pPr marL="638583" lvl="1" indent="-174159" defTabSz="928848">
              <a:buFont typeface="Arial" panose="020B0604020202020204" pitchFamily="34" charset="0"/>
              <a:buChar char="•"/>
              <a:defRPr/>
            </a:pPr>
            <a:r>
              <a:rPr lang="en-US" dirty="0" smtClean="0">
                <a:solidFill>
                  <a:schemeClr val="accent6">
                    <a:lumMod val="50000"/>
                  </a:schemeClr>
                </a:solidFill>
                <a:latin typeface="Californian FB" panose="0207040306080B030204" pitchFamily="18" charset="0"/>
              </a:rPr>
              <a:t>Certified recycling vendor list, and</a:t>
            </a:r>
          </a:p>
          <a:p>
            <a:pPr marL="638583" lvl="1" indent="-174159" defTabSz="928848">
              <a:buFont typeface="Arial" panose="020B0604020202020204" pitchFamily="34" charset="0"/>
              <a:buChar char="•"/>
              <a:defRPr/>
            </a:pPr>
            <a:r>
              <a:rPr lang="en-US" dirty="0" smtClean="0">
                <a:solidFill>
                  <a:schemeClr val="accent6">
                    <a:lumMod val="50000"/>
                  </a:schemeClr>
                </a:solidFill>
                <a:latin typeface="Californian FB" panose="0207040306080B030204" pitchFamily="18" charset="0"/>
              </a:rPr>
              <a:t>Certified disposal resource</a:t>
            </a:r>
            <a:r>
              <a:rPr lang="en-US" baseline="0" dirty="0" smtClean="0">
                <a:solidFill>
                  <a:schemeClr val="accent6">
                    <a:lumMod val="50000"/>
                  </a:schemeClr>
                </a:solidFill>
                <a:latin typeface="Californian FB" panose="0207040306080B030204" pitchFamily="18" charset="0"/>
              </a:rPr>
              <a:t> list</a:t>
            </a:r>
            <a:r>
              <a:rPr lang="en-US" dirty="0" smtClean="0">
                <a:solidFill>
                  <a:schemeClr val="accent6">
                    <a:lumMod val="50000"/>
                  </a:schemeClr>
                </a:solidFill>
                <a:latin typeface="Californian FB" panose="0207040306080B030204" pitchFamily="18" charset="0"/>
              </a:rPr>
              <a:t>.</a:t>
            </a:r>
          </a:p>
          <a:p>
            <a:pPr marL="464424" lvl="1" indent="0" defTabSz="928848">
              <a:buFont typeface="Arial" panose="020B0604020202020204" pitchFamily="34" charset="0"/>
              <a:buNone/>
              <a:defRPr/>
            </a:pPr>
            <a:endParaRPr lang="en-US" dirty="0" smtClean="0">
              <a:solidFill>
                <a:schemeClr val="accent6">
                  <a:lumMod val="50000"/>
                </a:schemeClr>
              </a:solidFill>
              <a:latin typeface="Californian FB" panose="0207040306080B030204" pitchFamily="18" charset="0"/>
            </a:endParaRPr>
          </a:p>
          <a:p>
            <a:pPr marL="464424" lvl="1" indent="0" defTabSz="928848">
              <a:buFont typeface="Arial" panose="020B0604020202020204" pitchFamily="34" charset="0"/>
              <a:buNone/>
              <a:defRPr/>
            </a:pPr>
            <a:r>
              <a:rPr lang="en-US" dirty="0" smtClean="0">
                <a:solidFill>
                  <a:schemeClr val="accent6">
                    <a:lumMod val="50000"/>
                  </a:schemeClr>
                </a:solidFill>
                <a:latin typeface="Californian FB" panose="0207040306080B030204" pitchFamily="18" charset="0"/>
              </a:rPr>
              <a:t>These programs and resources are in</a:t>
            </a:r>
            <a:r>
              <a:rPr lang="en-US" baseline="0" dirty="0" smtClean="0">
                <a:solidFill>
                  <a:schemeClr val="accent6">
                    <a:lumMod val="50000"/>
                  </a:schemeClr>
                </a:solidFill>
                <a:latin typeface="Californian FB" panose="0207040306080B030204" pitchFamily="18" charset="0"/>
              </a:rPr>
              <a:t> place to protect the university from improper disposals and to </a:t>
            </a:r>
            <a:r>
              <a:rPr lang="en-US" dirty="0" smtClean="0">
                <a:solidFill>
                  <a:schemeClr val="accent6">
                    <a:lumMod val="50000"/>
                  </a:schemeClr>
                </a:solidFill>
                <a:latin typeface="Californian FB" panose="0207040306080B030204" pitchFamily="18" charset="0"/>
              </a:rPr>
              <a:t>ensure CSU is maximizing</a:t>
            </a:r>
            <a:r>
              <a:rPr lang="en-US" baseline="0" dirty="0" smtClean="0">
                <a:solidFill>
                  <a:schemeClr val="accent6">
                    <a:lumMod val="50000"/>
                  </a:schemeClr>
                </a:solidFill>
                <a:latin typeface="Californian FB" panose="0207040306080B030204" pitchFamily="18" charset="0"/>
              </a:rPr>
              <a:t> its investments and staying </a:t>
            </a:r>
            <a:r>
              <a:rPr lang="en-US" dirty="0" smtClean="0">
                <a:solidFill>
                  <a:schemeClr val="accent6">
                    <a:lumMod val="50000"/>
                  </a:schemeClr>
                </a:solidFill>
                <a:latin typeface="Californian FB" panose="0207040306080B030204" pitchFamily="18" charset="0"/>
              </a:rPr>
              <a:t>compliant with</a:t>
            </a:r>
            <a:r>
              <a:rPr lang="en-US" baseline="0" dirty="0" smtClean="0">
                <a:solidFill>
                  <a:schemeClr val="accent6">
                    <a:lumMod val="50000"/>
                  </a:schemeClr>
                </a:solidFill>
                <a:latin typeface="Californian FB" panose="0207040306080B030204" pitchFamily="18" charset="0"/>
              </a:rPr>
              <a:t> CSU’s green initiatives</a:t>
            </a:r>
            <a:r>
              <a:rPr lang="en-US" dirty="0" smtClean="0">
                <a:solidFill>
                  <a:schemeClr val="accent6">
                    <a:lumMod val="50000"/>
                  </a:schemeClr>
                </a:solidFill>
                <a:latin typeface="Californian FB" panose="0207040306080B030204" pitchFamily="18" charset="0"/>
              </a:rPr>
              <a:t>. </a:t>
            </a: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29</a:t>
            </a:fld>
            <a:endParaRPr lang="en-US" dirty="0"/>
          </a:p>
        </p:txBody>
      </p:sp>
    </p:spTree>
    <p:extLst>
      <p:ext uri="{BB962C8B-B14F-4D97-AF65-F5344CB8AC3E}">
        <p14:creationId xmlns:p14="http://schemas.microsoft.com/office/powerpoint/2010/main" val="71767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8848" rtl="0" eaLnBrk="1" fontAlgn="auto" latinLnBrk="0" hangingPunct="1">
              <a:lnSpc>
                <a:spcPct val="100000"/>
              </a:lnSpc>
              <a:spcBef>
                <a:spcPts val="0"/>
              </a:spcBef>
              <a:spcAft>
                <a:spcPts val="0"/>
              </a:spcAft>
              <a:buClrTx/>
              <a:buSzTx/>
              <a:buFontTx/>
              <a:buNone/>
              <a:tabLst/>
              <a:defRPr/>
            </a:pPr>
            <a:r>
              <a:rPr lang="en-US" dirty="0" smtClean="0"/>
              <a:t>On Property Management’s webpage, you will find a brief description of the services our office provides to campus. </a:t>
            </a: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3</a:t>
            </a:fld>
            <a:endParaRPr lang="en-US" dirty="0"/>
          </a:p>
        </p:txBody>
      </p:sp>
    </p:spTree>
    <p:extLst>
      <p:ext uri="{BB962C8B-B14F-4D97-AF65-F5344CB8AC3E}">
        <p14:creationId xmlns:p14="http://schemas.microsoft.com/office/powerpoint/2010/main" val="3249344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159" indent="-174159">
              <a:buFont typeface="Arial" panose="020B0604020202020204" pitchFamily="34" charset="0"/>
              <a:buChar char="•"/>
            </a:pPr>
            <a:r>
              <a:rPr lang="en-US" dirty="0" smtClean="0">
                <a:solidFill>
                  <a:schemeClr val="accent6">
                    <a:lumMod val="50000"/>
                  </a:schemeClr>
                </a:solidFill>
                <a:latin typeface="Californian FB" panose="0207040306080B030204" pitchFamily="18" charset="0"/>
              </a:rPr>
              <a:t>In 2007, the city of Fort Collins passed an ordinance banning the landfill disposal of electronics. In 2013, a statewide electronics landfill disposal ban went into effect</a:t>
            </a:r>
            <a:r>
              <a:rPr lang="en-US" baseline="0" dirty="0" smtClean="0">
                <a:solidFill>
                  <a:schemeClr val="accent6">
                    <a:lumMod val="50000"/>
                  </a:schemeClr>
                </a:solidFill>
                <a:latin typeface="Californian FB" panose="0207040306080B030204" pitchFamily="18" charset="0"/>
              </a:rPr>
              <a:t>.</a:t>
            </a:r>
          </a:p>
          <a:p>
            <a:pPr marL="174159" indent="-174159">
              <a:buFont typeface="Arial" panose="020B0604020202020204" pitchFamily="34" charset="0"/>
              <a:buChar char="•"/>
            </a:pPr>
            <a:r>
              <a:rPr lang="en-US" baseline="0" dirty="0" smtClean="0">
                <a:solidFill>
                  <a:schemeClr val="accent6">
                    <a:lumMod val="50000"/>
                  </a:schemeClr>
                </a:solidFill>
                <a:latin typeface="Californian FB" panose="0207040306080B030204" pitchFamily="18" charset="0"/>
              </a:rPr>
              <a:t>There is a hefty fine for improperly disposing of data containing electronic equipment and devices.  E-waste does not include toasters, blenders, or other small appliances, however, it is recommended that those items be taken to scrap metal facilities.</a:t>
            </a: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30</a:t>
            </a:fld>
            <a:endParaRPr lang="en-US" dirty="0"/>
          </a:p>
        </p:txBody>
      </p:sp>
    </p:spTree>
    <p:extLst>
      <p:ext uri="{BB962C8B-B14F-4D97-AF65-F5344CB8AC3E}">
        <p14:creationId xmlns:p14="http://schemas.microsoft.com/office/powerpoint/2010/main" val="365221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baseline="0" dirty="0" smtClean="0"/>
              <a:t>CSU’s Surplus Property Department is staying ahead of new and continuously restricting regulations on e-waste disposal. </a:t>
            </a:r>
          </a:p>
          <a:p>
            <a:pPr defTabSz="928848">
              <a:defRPr/>
            </a:pPr>
            <a:r>
              <a:rPr lang="en-US" baseline="0" dirty="0" smtClean="0"/>
              <a:t>Look for them during CSU’s earth week events for some interesting information on the methods they use and other approved methods of e-waste disposal.</a:t>
            </a: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31</a:t>
            </a:fld>
            <a:endParaRPr lang="en-US" dirty="0"/>
          </a:p>
        </p:txBody>
      </p:sp>
    </p:spTree>
    <p:extLst>
      <p:ext uri="{BB962C8B-B14F-4D97-AF65-F5344CB8AC3E}">
        <p14:creationId xmlns:p14="http://schemas.microsoft.com/office/powerpoint/2010/main" val="2672651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159" indent="-174159">
              <a:buFont typeface="Arial" panose="020B0604020202020204" pitchFamily="34" charset="0"/>
              <a:buChar char="•"/>
            </a:pPr>
            <a:r>
              <a:rPr lang="en-US" dirty="0" smtClean="0">
                <a:solidFill>
                  <a:schemeClr val="accent6">
                    <a:lumMod val="50000"/>
                  </a:schemeClr>
                </a:solidFill>
                <a:latin typeface="Californian FB" panose="0207040306080B030204" pitchFamily="18" charset="0"/>
              </a:rPr>
              <a:t>With the exception of land and buildings, </a:t>
            </a:r>
            <a:r>
              <a:rPr lang="en-US" dirty="0" smtClean="0"/>
              <a:t>Surplus Property handles any redistribution </a:t>
            </a:r>
            <a:r>
              <a:rPr lang="en-US" baseline="0" dirty="0" smtClean="0"/>
              <a:t>or </a:t>
            </a:r>
            <a:r>
              <a:rPr lang="en-US" dirty="0" smtClean="0"/>
              <a:t>disposal</a:t>
            </a:r>
            <a:r>
              <a:rPr lang="en-US" baseline="0" dirty="0" smtClean="0"/>
              <a:t> of</a:t>
            </a:r>
            <a:r>
              <a:rPr lang="en-US" dirty="0" smtClean="0"/>
              <a:t> all CSU</a:t>
            </a:r>
            <a:r>
              <a:rPr lang="en-US" baseline="0" dirty="0" smtClean="0"/>
              <a:t> assets.</a:t>
            </a:r>
          </a:p>
          <a:p>
            <a:pPr marL="174159" indent="-174159">
              <a:buFont typeface="Arial" panose="020B0604020202020204" pitchFamily="34" charset="0"/>
              <a:buChar char="•"/>
            </a:pPr>
            <a:r>
              <a:rPr lang="en-US" baseline="0" dirty="0" smtClean="0"/>
              <a:t>Items no longer needed by the university will be offered for sale. Items unable to be sold will be recycled as scrap.</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32</a:t>
            </a:fld>
            <a:endParaRPr lang="en-US" dirty="0"/>
          </a:p>
        </p:txBody>
      </p:sp>
    </p:spTree>
    <p:extLst>
      <p:ext uri="{BB962C8B-B14F-4D97-AF65-F5344CB8AC3E}">
        <p14:creationId xmlns:p14="http://schemas.microsoft.com/office/powerpoint/2010/main" val="2621176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Providing value and savings to your department and to the university by efficient use</a:t>
            </a:r>
            <a:r>
              <a:rPr lang="en-US" dirty="0" smtClean="0"/>
              <a:t> of your equipment throughout its useful life</a:t>
            </a:r>
            <a:r>
              <a:rPr lang="en-US" baseline="0" dirty="0" smtClean="0"/>
              <a:t> is vital.</a:t>
            </a:r>
          </a:p>
          <a:p>
            <a:endParaRPr lang="en-US" baseline="0" dirty="0" smtClean="0"/>
          </a:p>
          <a:p>
            <a:r>
              <a:rPr lang="en-US" baseline="0" dirty="0" smtClean="0"/>
              <a:t>It is recommended that departments have a utilization program in place to ensure proper usage of your equipment throughout its entire life cycle.</a:t>
            </a: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33</a:t>
            </a:fld>
            <a:endParaRPr lang="en-US" dirty="0"/>
          </a:p>
        </p:txBody>
      </p:sp>
    </p:spTree>
    <p:extLst>
      <p:ext uri="{BB962C8B-B14F-4D97-AF65-F5344CB8AC3E}">
        <p14:creationId xmlns:p14="http://schemas.microsoft.com/office/powerpoint/2010/main" val="1133703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8848" rtl="0" eaLnBrk="1" fontAlgn="auto" latinLnBrk="0" hangingPunct="1">
              <a:lnSpc>
                <a:spcPct val="100000"/>
              </a:lnSpc>
              <a:spcBef>
                <a:spcPts val="0"/>
              </a:spcBef>
              <a:spcAft>
                <a:spcPts val="0"/>
              </a:spcAft>
              <a:buClrTx/>
              <a:buSzTx/>
              <a:buFontTx/>
              <a:buNone/>
              <a:tabLst/>
              <a:defRPr/>
            </a:pPr>
            <a:r>
              <a:rPr lang="en-US" baseline="0" dirty="0" smtClean="0"/>
              <a:t>Re-utilization maximizes the taxpayer investment and helps prevent items from becoming additional trash at a landfill.</a:t>
            </a:r>
            <a:r>
              <a:rPr lang="en-US" baseline="0" dirty="0" smtClean="0">
                <a:latin typeface="Californian FB" panose="0207040306080B030204" pitchFamily="18" charset="0"/>
              </a:rPr>
              <a:t> One </a:t>
            </a:r>
            <a:r>
              <a:rPr lang="en-US" dirty="0" smtClean="0">
                <a:latin typeface="Californian FB" panose="0207040306080B030204" pitchFamily="18" charset="0"/>
              </a:rPr>
              <a:t>department alone saved $63K by purchasing computer equipment that had been refurbished by Surplus!</a:t>
            </a:r>
          </a:p>
          <a:p>
            <a:endParaRPr lang="en-US" dirty="0" smtClean="0">
              <a:latin typeface="Californian FB" panose="0207040306080B030204" pitchFamily="18" charset="0"/>
            </a:endParaRPr>
          </a:p>
          <a:p>
            <a:r>
              <a:rPr lang="en-US" baseline="0" dirty="0" smtClean="0">
                <a:latin typeface="Californian FB" panose="0207040306080B030204" pitchFamily="18" charset="0"/>
              </a:rPr>
              <a:t>On average, </a:t>
            </a:r>
            <a:r>
              <a:rPr lang="en-US" dirty="0" smtClean="0">
                <a:latin typeface="Californian FB" panose="0207040306080B030204" pitchFamily="18" charset="0"/>
              </a:rPr>
              <a:t>over $200K a year is reallocated</a:t>
            </a:r>
            <a:r>
              <a:rPr lang="en-US" baseline="0" dirty="0" smtClean="0">
                <a:latin typeface="Californian FB" panose="0207040306080B030204" pitchFamily="18" charset="0"/>
              </a:rPr>
              <a:t> back to campus!</a:t>
            </a:r>
            <a:endParaRPr lang="en-US" b="0" dirty="0">
              <a:latin typeface="Californian FB" panose="0207040306080B030204" pitchFamily="18" charset="0"/>
            </a:endParaRPr>
          </a:p>
        </p:txBody>
      </p:sp>
      <p:sp>
        <p:nvSpPr>
          <p:cNvPr id="4" name="Slide Number Placeholder 3"/>
          <p:cNvSpPr>
            <a:spLocks noGrp="1"/>
          </p:cNvSpPr>
          <p:nvPr>
            <p:ph type="sldNum" sz="quarter" idx="10"/>
          </p:nvPr>
        </p:nvSpPr>
        <p:spPr/>
        <p:txBody>
          <a:bodyPr/>
          <a:lstStyle/>
          <a:p>
            <a:fld id="{6F5F936D-AB87-440C-9645-7AC4BB8C3BA8}" type="slidenum">
              <a:rPr lang="en-US" smtClean="0"/>
              <a:t>34</a:t>
            </a:fld>
            <a:endParaRPr lang="en-US" dirty="0"/>
          </a:p>
        </p:txBody>
      </p:sp>
    </p:spTree>
    <p:extLst>
      <p:ext uri="{BB962C8B-B14F-4D97-AF65-F5344CB8AC3E}">
        <p14:creationId xmlns:p14="http://schemas.microsoft.com/office/powerpoint/2010/main" val="1596068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KFS property record accountability: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Proper disposal is part of the department’s responsibility</a:t>
            </a:r>
            <a:r>
              <a:rPr lang="en-US" baseline="0" dirty="0" smtClean="0"/>
              <a:t> and must be processed in a timely manner.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For all active capital assets, an authorized CAM Processor can submit Asset Retirement Global documents for the following reasons: External Transfers, Trade-Ins, Thefts, and Write-Offs (Lost/Improper Disposal).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you have a system asset and you are not sending the entire system to Surplus Property, contact Property Management for review and assistance with any documents that may be necessary.</a:t>
            </a:r>
          </a:p>
          <a:p>
            <a:pPr marL="174159" indent="-174159">
              <a:buFont typeface="Arial" panose="020B0604020202020204" pitchFamily="34" charset="0"/>
              <a:buChar char="•"/>
            </a:pPr>
            <a:r>
              <a:rPr lang="en-US" baseline="0" dirty="0" smtClean="0"/>
              <a:t>Make sure the equipment is adequately secured to deter theft or damage prior to pickup. Don’t leave it sitting in a hallway where people can walk by and remove items.</a:t>
            </a:r>
          </a:p>
          <a:p>
            <a:pPr marL="174159" indent="-174159">
              <a:buFont typeface="Arial" panose="020B0604020202020204" pitchFamily="34" charset="0"/>
              <a:buChar char="•"/>
            </a:pPr>
            <a:r>
              <a:rPr lang="en-US" baseline="0" dirty="0" smtClean="0"/>
              <a:t>For equipment exposed to contaminates, please contact Environmental Health Services (EHS) for proper handling procedures prior to submitting a document for disposal. This can include contaminated freezers, etc., which require a Refrigerator, Freezer, and Laboratory Equipment Declaration (RFLE) form (A link for this form is found on the EACR document).</a:t>
            </a:r>
          </a:p>
          <a:p>
            <a:pPr marL="0" indent="0">
              <a:buFont typeface="Wingdings" panose="05000000000000000000" pitchFamily="2" charset="2"/>
              <a:buNone/>
            </a:pPr>
            <a:endParaRPr lang="en-US" baseline="0" dirty="0" smtClean="0"/>
          </a:p>
          <a:p>
            <a:pPr marL="0" indent="0">
              <a:buFont typeface="Wingdings" panose="05000000000000000000" pitchFamily="2" charset="2"/>
              <a:buNone/>
            </a:pPr>
            <a:r>
              <a:rPr lang="en-US" baseline="0" dirty="0" smtClean="0"/>
              <a:t>Surplus Property not only handles disposal of equipment sent to them, but must also authorize all other means of disposal. Other means of disposal would include Equipment Transfers, Trade-ins, Vendor Removals, Equipment Exchanges, Cannibalizations, Software Terminations, Removal of Destroyed Assets, Recycling, and Sale of Assets.</a:t>
            </a: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35</a:t>
            </a:fld>
            <a:endParaRPr lang="en-US" dirty="0"/>
          </a:p>
        </p:txBody>
      </p:sp>
    </p:spTree>
    <p:extLst>
      <p:ext uri="{BB962C8B-B14F-4D97-AF65-F5344CB8AC3E}">
        <p14:creationId xmlns:p14="http://schemas.microsoft.com/office/powerpoint/2010/main" val="689816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Equipment External</a:t>
            </a:r>
            <a:r>
              <a:rPr lang="en-US" baseline="0" dirty="0" smtClean="0"/>
              <a:t> Transfer Form is used to request the transfer of equipment to another entity (i.e. transferring non-CSU titled equipment to a vendor or sponsor or transferring equipment to another university or non-profit 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Equipment External Transfer Form has multiple sections, which allows the department to use the form for submitting all necessary information and required signatures.</a:t>
            </a:r>
            <a:endParaRPr lang="en-US" dirty="0" smtClean="0"/>
          </a:p>
        </p:txBody>
      </p:sp>
      <p:sp>
        <p:nvSpPr>
          <p:cNvPr id="4" name="Slide Number Placeholder 3"/>
          <p:cNvSpPr>
            <a:spLocks noGrp="1"/>
          </p:cNvSpPr>
          <p:nvPr>
            <p:ph type="sldNum" sz="quarter" idx="10"/>
          </p:nvPr>
        </p:nvSpPr>
        <p:spPr/>
        <p:txBody>
          <a:bodyPr/>
          <a:lstStyle/>
          <a:p>
            <a:fld id="{6F5F936D-AB87-440C-9645-7AC4BB8C3BA8}" type="slidenum">
              <a:rPr lang="en-US" smtClean="0"/>
              <a:t>36</a:t>
            </a:fld>
            <a:endParaRPr lang="en-US" dirty="0"/>
          </a:p>
        </p:txBody>
      </p:sp>
    </p:spTree>
    <p:extLst>
      <p:ext uri="{BB962C8B-B14F-4D97-AF65-F5344CB8AC3E}">
        <p14:creationId xmlns:p14="http://schemas.microsoft.com/office/powerpoint/2010/main" val="956509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CSU Equipment</a:t>
            </a:r>
            <a:r>
              <a:rPr lang="en-US" baseline="0" dirty="0" smtClean="0"/>
              <a:t> Release Request is used to request Trade-Ins (the invoice needs to show a trade-in allowance), Vendor Removals (the vendor may or may not charge to remove the equipment or may offer a discount), and Equipment Exchanges (non-monetary exchanges including warranty replacements). </a:t>
            </a:r>
          </a:p>
        </p:txBody>
      </p:sp>
      <p:sp>
        <p:nvSpPr>
          <p:cNvPr id="4" name="Slide Number Placeholder 3"/>
          <p:cNvSpPr>
            <a:spLocks noGrp="1"/>
          </p:cNvSpPr>
          <p:nvPr>
            <p:ph type="sldNum" sz="quarter" idx="10"/>
          </p:nvPr>
        </p:nvSpPr>
        <p:spPr/>
        <p:txBody>
          <a:bodyPr/>
          <a:lstStyle/>
          <a:p>
            <a:fld id="{6F5F936D-AB87-440C-9645-7AC4BB8C3BA8}" type="slidenum">
              <a:rPr lang="en-US" smtClean="0"/>
              <a:t>37</a:t>
            </a:fld>
            <a:endParaRPr lang="en-US" dirty="0"/>
          </a:p>
        </p:txBody>
      </p:sp>
    </p:spTree>
    <p:extLst>
      <p:ext uri="{BB962C8B-B14F-4D97-AF65-F5344CB8AC3E}">
        <p14:creationId xmlns:p14="http://schemas.microsoft.com/office/powerpoint/2010/main" val="2767924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8848">
              <a:defRPr/>
            </a:pPr>
            <a:r>
              <a:rPr lang="en-US" baseline="0" dirty="0" smtClean="0"/>
              <a:t>When a department needs to remove equipment from their inventory list in order to retire the asset, they need to submit an Asset Edit document to “transfer” the asset to Surplus Property. Transferring the asset to surplus will not retire the asset.</a:t>
            </a:r>
          </a:p>
          <a:p>
            <a:pPr marL="0" marR="0" lvl="1" indent="0" algn="l" defTabSz="928848" rtl="0" eaLnBrk="1" fontAlgn="auto" latinLnBrk="0" hangingPunct="1">
              <a:lnSpc>
                <a:spcPct val="100000"/>
              </a:lnSpc>
              <a:spcBef>
                <a:spcPts val="0"/>
              </a:spcBef>
              <a:spcAft>
                <a:spcPts val="0"/>
              </a:spcAft>
              <a:buClrTx/>
              <a:buSzTx/>
              <a:buFontTx/>
              <a:buNone/>
              <a:tabLst/>
              <a:defRPr/>
            </a:pPr>
            <a:r>
              <a:rPr lang="en-US" baseline="0" dirty="0" smtClean="0"/>
              <a:t>In some cases, the equipment may not be physically transferred to Surplus Property. The following retirement reasons are examples where equipment may not be physically transferred to Surplus Property, but the department needs Surplus Property to submit the retirement document on their behalf: Cannibalization, Equipment Release, Destroyed, Software Termination, and requests to Sell equipment. If a department has a known buyer for a piece of equipment, they are to contact Surplus Property before starting any sale negotiations. Departments are not allowed to sell equipment to outside entities and will need to transfer the asset to Surplus Property to complete the sale.</a:t>
            </a:r>
          </a:p>
          <a:p>
            <a:pPr marL="0" lvl="1" defTabSz="928848">
              <a:defRPr/>
            </a:pPr>
            <a:endParaRPr lang="en-US" baseline="0" dirty="0" smtClean="0"/>
          </a:p>
          <a:p>
            <a:pPr marL="0" lvl="1" defTabSz="928848">
              <a:defRPr/>
            </a:pPr>
            <a:r>
              <a:rPr lang="en-US" baseline="0" dirty="0" smtClean="0"/>
              <a:t>If the Asset Edit document does not include a request for one of the mentioned reasons, Surplus Property will assume they are to pick up the asset and dispose of it by means of sold, scrap, recycled, auction, etc.</a:t>
            </a:r>
          </a:p>
        </p:txBody>
      </p:sp>
      <p:sp>
        <p:nvSpPr>
          <p:cNvPr id="4" name="Slide Number Placeholder 3"/>
          <p:cNvSpPr>
            <a:spLocks noGrp="1"/>
          </p:cNvSpPr>
          <p:nvPr>
            <p:ph type="sldNum" sz="quarter" idx="10"/>
          </p:nvPr>
        </p:nvSpPr>
        <p:spPr/>
        <p:txBody>
          <a:bodyPr/>
          <a:lstStyle/>
          <a:p>
            <a:fld id="{6F5F936D-AB87-440C-9645-7AC4BB8C3BA8}" type="slidenum">
              <a:rPr lang="en-US" smtClean="0"/>
              <a:t>38</a:t>
            </a:fld>
            <a:endParaRPr lang="en-US" dirty="0"/>
          </a:p>
        </p:txBody>
      </p:sp>
    </p:spTree>
    <p:extLst>
      <p:ext uri="{BB962C8B-B14F-4D97-AF65-F5344CB8AC3E}">
        <p14:creationId xmlns:p14="http://schemas.microsoft.com/office/powerpoint/2010/main" val="38742753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8848">
              <a:defRPr/>
            </a:pPr>
            <a:r>
              <a:rPr lang="en-US" baseline="0" dirty="0" smtClean="0"/>
              <a:t>Cannibalization:</a:t>
            </a:r>
          </a:p>
          <a:p>
            <a:pPr marL="0" lvl="1" defTabSz="928848">
              <a:defRPr/>
            </a:pPr>
            <a:r>
              <a:rPr lang="en-US" baseline="0" dirty="0" smtClean="0"/>
              <a:t>Taking an asset apart happens frequently. If it is a permanent removal and the system will no longer be usable as intended (i.e. the system will no longer work without the removed component or components), it should be reviewed for cannibalization. Temporarily swapping parts in and out would not have any affect on the value of the asset, but you may need to consider upon which component the decal is affixed to. Also, replacement parts ordered for assets would be expensed, if you are only replacing a worn out part to fix the asset (i.e. a repair part). Upgrades and betterments would be capitalized if they meet specific criteria (i.e. significantly extends useful life, increases its utility or efficiency, or otherwise adds to the benefits it can yield).</a:t>
            </a:r>
          </a:p>
          <a:p>
            <a:pPr marL="0" indent="0">
              <a:buFont typeface="Arial" panose="020B0604020202020204" pitchFamily="34" charset="0"/>
              <a:buNone/>
            </a:pPr>
            <a:endParaRPr lang="en-US" baseline="0" dirty="0" smtClean="0"/>
          </a:p>
          <a:p>
            <a:pPr marL="0" lvl="1" defTabSz="928848">
              <a:defRPr/>
            </a:pP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39</a:t>
            </a:fld>
            <a:endParaRPr lang="en-US" dirty="0"/>
          </a:p>
        </p:txBody>
      </p:sp>
    </p:spTree>
    <p:extLst>
      <p:ext uri="{BB962C8B-B14F-4D97-AF65-F5344CB8AC3E}">
        <p14:creationId xmlns:p14="http://schemas.microsoft.com/office/powerpoint/2010/main" val="118642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you aware that CSU is accountable to the taxpayers, sponsors, and other government agencies for over $380</a:t>
            </a:r>
            <a:r>
              <a:rPr lang="en-US" baseline="0" dirty="0" smtClean="0"/>
              <a:t> million in capital assets?  As such, CSU is responsible for abiding by several state and federal regulations and ensuring that members of the CSU community are aware of the responsibility we each have.  </a:t>
            </a:r>
          </a:p>
        </p:txBody>
      </p:sp>
      <p:sp>
        <p:nvSpPr>
          <p:cNvPr id="4" name="Slide Number Placeholder 3"/>
          <p:cNvSpPr>
            <a:spLocks noGrp="1"/>
          </p:cNvSpPr>
          <p:nvPr>
            <p:ph type="sldNum" sz="quarter" idx="10"/>
          </p:nvPr>
        </p:nvSpPr>
        <p:spPr/>
        <p:txBody>
          <a:bodyPr/>
          <a:lstStyle/>
          <a:p>
            <a:fld id="{6F5F936D-AB87-440C-9645-7AC4BB8C3BA8}" type="slidenum">
              <a:rPr lang="en-US" smtClean="0"/>
              <a:t>4</a:t>
            </a:fld>
            <a:endParaRPr lang="en-US" dirty="0"/>
          </a:p>
        </p:txBody>
      </p:sp>
    </p:spTree>
    <p:extLst>
      <p:ext uri="{BB962C8B-B14F-4D97-AF65-F5344CB8AC3E}">
        <p14:creationId xmlns:p14="http://schemas.microsoft.com/office/powerpoint/2010/main" val="3202574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8848">
              <a:buFont typeface="Arial" panose="020B0604020202020204" pitchFamily="34" charset="0"/>
              <a:buNone/>
              <a:defRPr/>
            </a:pPr>
            <a:r>
              <a:rPr lang="en-US" baseline="0" dirty="0" smtClean="0">
                <a:latin typeface="Californian FB" panose="0207040306080B030204" pitchFamily="18" charset="0"/>
              </a:rPr>
              <a:t>External Transfers related to a 53 fund may require additional authorizations.	</a:t>
            </a:r>
          </a:p>
          <a:p>
            <a:pPr marL="638583" marR="0" lvl="1" indent="-17415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Californian FB" panose="0207040306080B030204" pitchFamily="18" charset="0"/>
              </a:rPr>
              <a:t>We recommend you verify assets assigned to anyone leaving your department. They may need to be reassigned to another asset representative. If a PI is transferring with equipment, they will need to obtain proper authorizations before removing any equipment from campus. Also, when CSU holds title to the equipment, Surplus Property may be able to negotiate a sale of the equipment to the new entity (title of the equipment will only transfer to the receiving university or non-profit entity and not to the PI). If the equipment is Federal or Sponsor titled, transfer is b</a:t>
            </a:r>
            <a:r>
              <a:rPr lang="en-US" dirty="0" smtClean="0">
                <a:latin typeface="Californian FB" panose="0207040306080B030204" pitchFamily="18" charset="0"/>
              </a:rPr>
              <a:t>ased upon the limitations of the contract, grant, or agreement.</a:t>
            </a:r>
            <a:r>
              <a:rPr lang="en-US" baseline="0" dirty="0" smtClean="0">
                <a:latin typeface="Californian FB" panose="0207040306080B030204" pitchFamily="18" charset="0"/>
              </a:rPr>
              <a:t>  Y</a:t>
            </a:r>
            <a:r>
              <a:rPr lang="en-US" dirty="0" smtClean="0">
                <a:latin typeface="Californian FB" panose="0207040306080B030204" pitchFamily="18" charset="0"/>
              </a:rPr>
              <a:t>ou may or may not be able to transfer the equipment. O</a:t>
            </a:r>
            <a:r>
              <a:rPr lang="en-US" baseline="0" dirty="0" smtClean="0">
                <a:latin typeface="Californian FB" panose="0207040306080B030204" pitchFamily="18" charset="0"/>
              </a:rPr>
              <a:t>SP should be contacted for assistance with transfers involving 53 funds or continuance of a project or contract that the equipment was acquired for.</a:t>
            </a:r>
          </a:p>
          <a:p>
            <a:pPr marL="0" indent="0" defTabSz="928848">
              <a:buFont typeface="Arial" panose="020B0604020202020204" pitchFamily="34" charset="0"/>
              <a:buNone/>
              <a:defRPr/>
            </a:pPr>
            <a:r>
              <a:rPr lang="en-US" baseline="0" dirty="0" smtClean="0"/>
              <a:t>For External transfers involving transferring or returning non-CSU titled equipment back to a vendor or sponsor, the department should contact Property Management and/or OSP with  any questions or needed assistance related to properly handling the transfer.</a:t>
            </a:r>
          </a:p>
        </p:txBody>
      </p:sp>
      <p:sp>
        <p:nvSpPr>
          <p:cNvPr id="4" name="Slide Number Placeholder 3"/>
          <p:cNvSpPr>
            <a:spLocks noGrp="1"/>
          </p:cNvSpPr>
          <p:nvPr>
            <p:ph type="sldNum" sz="quarter" idx="10"/>
          </p:nvPr>
        </p:nvSpPr>
        <p:spPr/>
        <p:txBody>
          <a:bodyPr/>
          <a:lstStyle/>
          <a:p>
            <a:fld id="{6F5F936D-AB87-440C-9645-7AC4BB8C3BA8}" type="slidenum">
              <a:rPr lang="en-US" smtClean="0"/>
              <a:t>40</a:t>
            </a:fld>
            <a:endParaRPr lang="en-US" dirty="0"/>
          </a:p>
        </p:txBody>
      </p:sp>
    </p:spTree>
    <p:extLst>
      <p:ext uri="{BB962C8B-B14F-4D97-AF65-F5344CB8AC3E}">
        <p14:creationId xmlns:p14="http://schemas.microsoft.com/office/powerpoint/2010/main" val="4223062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latin typeface="Californian FB" panose="0207040306080B030204" pitchFamily="18" charset="0"/>
              </a:rPr>
              <a:t>If you have the opportunity to get some return value by trading</a:t>
            </a:r>
            <a:r>
              <a:rPr lang="en-US" baseline="0" dirty="0" smtClean="0">
                <a:latin typeface="Californian FB" panose="0207040306080B030204" pitchFamily="18" charset="0"/>
              </a:rPr>
              <a:t>-in your equipment towards a new purchase, contact Surplus Property regarding authorization to ensure you are receiving the best return value on your equipment. Also, contact Property Management or OSP (for 53 funded equipment) regarding concerns on whether or not the item is eligible to be traded-in.</a:t>
            </a:r>
          </a:p>
        </p:txBody>
      </p:sp>
      <p:sp>
        <p:nvSpPr>
          <p:cNvPr id="4" name="Slide Number Placeholder 3"/>
          <p:cNvSpPr>
            <a:spLocks noGrp="1"/>
          </p:cNvSpPr>
          <p:nvPr>
            <p:ph type="sldNum" sz="quarter" idx="10"/>
          </p:nvPr>
        </p:nvSpPr>
        <p:spPr/>
        <p:txBody>
          <a:bodyPr/>
          <a:lstStyle/>
          <a:p>
            <a:fld id="{6F5F936D-AB87-440C-9645-7AC4BB8C3BA8}" type="slidenum">
              <a:rPr lang="en-US" smtClean="0"/>
              <a:t>41</a:t>
            </a:fld>
            <a:endParaRPr lang="en-US" dirty="0"/>
          </a:p>
        </p:txBody>
      </p:sp>
    </p:spTree>
    <p:extLst>
      <p:ext uri="{BB962C8B-B14F-4D97-AF65-F5344CB8AC3E}">
        <p14:creationId xmlns:p14="http://schemas.microsoft.com/office/powerpoint/2010/main" val="3389318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8848">
              <a:defRPr/>
            </a:pPr>
            <a:r>
              <a:rPr lang="en-US" dirty="0" smtClean="0"/>
              <a:t>Thefts:</a:t>
            </a:r>
          </a:p>
          <a:p>
            <a:pPr marL="0" lvl="1" defTabSz="928848">
              <a:defRPr/>
            </a:pPr>
            <a:r>
              <a:rPr lang="en-US" dirty="0" smtClean="0"/>
              <a:t>You must file a police report for all capital asset related thefts.</a:t>
            </a:r>
          </a:p>
          <a:p>
            <a:pPr marL="0" lvl="1" defTabSz="928848">
              <a:defRPr/>
            </a:pPr>
            <a:endParaRPr lang="en-US" dirty="0" smtClean="0"/>
          </a:p>
          <a:p>
            <a:pPr marL="0" lvl="1" defTabSz="928848">
              <a:defRPr/>
            </a:pPr>
            <a:r>
              <a:rPr lang="en-US" dirty="0" smtClean="0"/>
              <a:t>Write-Off</a:t>
            </a:r>
            <a:r>
              <a:rPr lang="en-US" baseline="0" dirty="0" smtClean="0"/>
              <a:t>s (Lost/Improper Disposal):</a:t>
            </a:r>
          </a:p>
          <a:p>
            <a:pPr marL="0" marR="0" lvl="1" indent="0" algn="l" defTabSz="928848" rtl="0" eaLnBrk="1" fontAlgn="auto" latinLnBrk="0" hangingPunct="1">
              <a:lnSpc>
                <a:spcPct val="100000"/>
              </a:lnSpc>
              <a:spcBef>
                <a:spcPts val="0"/>
              </a:spcBef>
              <a:spcAft>
                <a:spcPts val="0"/>
              </a:spcAft>
              <a:buClrTx/>
              <a:buSzTx/>
              <a:buFontTx/>
              <a:buNone/>
              <a:tabLst/>
              <a:defRPr/>
            </a:pPr>
            <a:r>
              <a:rPr lang="en-US" dirty="0" smtClean="0"/>
              <a:t>You must</a:t>
            </a:r>
            <a:r>
              <a:rPr lang="en-US" baseline="0" dirty="0" smtClean="0"/>
              <a:t> include information in the notes section of the Asset Global Retirement document regarding steps taken by the department to try and find the asset or the best guess as to what happened to the asset, as well as what the department will do to prevent future write-offs. The document must route to the APO. If the APO is not automatically included in the routing, they will need to be ad hoc’d as an approver.</a:t>
            </a:r>
            <a:r>
              <a:rPr lang="en-US" dirty="0" smtClean="0"/>
              <a:t> Any write-off</a:t>
            </a:r>
            <a:r>
              <a:rPr lang="en-US" baseline="0" dirty="0" smtClean="0"/>
              <a:t> of </a:t>
            </a:r>
            <a:r>
              <a:rPr lang="en-US" dirty="0" smtClean="0"/>
              <a:t>equipment</a:t>
            </a:r>
            <a:r>
              <a:rPr lang="en-US" baseline="0" dirty="0" smtClean="0"/>
              <a:t> is </a:t>
            </a:r>
            <a:r>
              <a:rPr lang="en-US" dirty="0" smtClean="0"/>
              <a:t>reflected in a report submitted to the Provost Office and can result in a loss for the University.</a:t>
            </a:r>
            <a:endParaRPr lang="en-US" baseline="0" dirty="0" smtClean="0"/>
          </a:p>
        </p:txBody>
      </p:sp>
      <p:sp>
        <p:nvSpPr>
          <p:cNvPr id="4" name="Slide Number Placeholder 3"/>
          <p:cNvSpPr>
            <a:spLocks noGrp="1"/>
          </p:cNvSpPr>
          <p:nvPr>
            <p:ph type="sldNum" sz="quarter" idx="10"/>
          </p:nvPr>
        </p:nvSpPr>
        <p:spPr/>
        <p:txBody>
          <a:bodyPr/>
          <a:lstStyle/>
          <a:p>
            <a:fld id="{6F5F936D-AB87-440C-9645-7AC4BB8C3BA8}" type="slidenum">
              <a:rPr lang="en-US" smtClean="0"/>
              <a:t>42</a:t>
            </a:fld>
            <a:endParaRPr lang="en-US" dirty="0"/>
          </a:p>
        </p:txBody>
      </p:sp>
    </p:spTree>
    <p:extLst>
      <p:ext uri="{BB962C8B-B14F-4D97-AF65-F5344CB8AC3E}">
        <p14:creationId xmlns:p14="http://schemas.microsoft.com/office/powerpoint/2010/main" val="2727208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8848">
              <a:defRPr/>
            </a:pPr>
            <a:r>
              <a:rPr lang="en-US" baseline="0" dirty="0" smtClean="0"/>
              <a:t>Things happen and they cannot always be caught upfront. The Unauthorized Disposal form is used for these exceptions. It will require an acceptable method of proof, as well as the signatures of the DPC, Asset Rep/PI, and Department Head/Director. The Unauthorized Disposal Form is available on Property Management’s webpage.</a:t>
            </a: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43</a:t>
            </a:fld>
            <a:endParaRPr lang="en-US" dirty="0"/>
          </a:p>
        </p:txBody>
      </p:sp>
    </p:spTree>
    <p:extLst>
      <p:ext uri="{BB962C8B-B14F-4D97-AF65-F5344CB8AC3E}">
        <p14:creationId xmlns:p14="http://schemas.microsoft.com/office/powerpoint/2010/main" val="42914518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trying</a:t>
            </a:r>
            <a:r>
              <a:rPr lang="en-US" baseline="0" dirty="0" smtClean="0"/>
              <a:t> to dispose n</a:t>
            </a:r>
            <a:r>
              <a:rPr lang="en-US" dirty="0" smtClean="0"/>
              <a:t>on-capital</a:t>
            </a:r>
            <a:r>
              <a:rPr lang="en-US" baseline="0" dirty="0" smtClean="0"/>
              <a:t> equipment, an electronic </a:t>
            </a:r>
            <a:r>
              <a:rPr lang="en-US" dirty="0" smtClean="0"/>
              <a:t>Equipment Accountability Change Request (EACR)</a:t>
            </a:r>
            <a:r>
              <a:rPr lang="en-US" baseline="0" dirty="0" smtClean="0"/>
              <a:t> needs to be submitted. These forms can be found on both Property Management’s webpage and Surplus Property’s webpage. EACR’s are electronically routed to Property Management for approval in order to be screened for any active capital items (that may not have been recognized as capital), for non-CSU titled equipment (such as leased, sponsor, or federal owned equipment), or for any active 53 fund equipment that is listed on the EACR. If found, these items may be deleted from the EACR so they can be properly handled.</a:t>
            </a:r>
          </a:p>
        </p:txBody>
      </p:sp>
      <p:sp>
        <p:nvSpPr>
          <p:cNvPr id="4" name="Slide Number Placeholder 3"/>
          <p:cNvSpPr>
            <a:spLocks noGrp="1"/>
          </p:cNvSpPr>
          <p:nvPr>
            <p:ph type="sldNum" sz="quarter" idx="10"/>
          </p:nvPr>
        </p:nvSpPr>
        <p:spPr/>
        <p:txBody>
          <a:bodyPr/>
          <a:lstStyle/>
          <a:p>
            <a:fld id="{6F5F936D-AB87-440C-9645-7AC4BB8C3BA8}" type="slidenum">
              <a:rPr lang="en-US" smtClean="0"/>
              <a:t>44</a:t>
            </a:fld>
            <a:endParaRPr lang="en-US" dirty="0"/>
          </a:p>
        </p:txBody>
      </p:sp>
    </p:spTree>
    <p:extLst>
      <p:ext uri="{BB962C8B-B14F-4D97-AF65-F5344CB8AC3E}">
        <p14:creationId xmlns:p14="http://schemas.microsoft.com/office/powerpoint/2010/main" val="24656989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completing an EACR, make sure:</a:t>
            </a:r>
          </a:p>
          <a:p>
            <a:endParaRPr lang="en-US" baseline="0" dirty="0" smtClean="0"/>
          </a:p>
          <a:p>
            <a:pPr marL="522477" indent="-522477">
              <a:buFont typeface="+mj-lt"/>
              <a:buAutoNum type="arabicPeriod"/>
            </a:pPr>
            <a:r>
              <a:rPr lang="en-US" dirty="0">
                <a:latin typeface="Californian FB" panose="0207040306080B030204" pitchFamily="18" charset="0"/>
              </a:rPr>
              <a:t>You have the authority to </a:t>
            </a:r>
            <a:r>
              <a:rPr lang="en-US" dirty="0" smtClean="0">
                <a:latin typeface="Californian FB" panose="0207040306080B030204" pitchFamily="18" charset="0"/>
              </a:rPr>
              <a:t>request disposal of </a:t>
            </a:r>
            <a:r>
              <a:rPr lang="en-US" dirty="0">
                <a:latin typeface="Californian FB" panose="0207040306080B030204" pitchFamily="18" charset="0"/>
              </a:rPr>
              <a:t>equipment for your department </a:t>
            </a:r>
          </a:p>
          <a:p>
            <a:pPr marL="522477" indent="-522477">
              <a:buFont typeface="+mj-lt"/>
              <a:buAutoNum type="arabicPeriod"/>
            </a:pPr>
            <a:r>
              <a:rPr lang="en-US" dirty="0">
                <a:latin typeface="Californian FB" panose="0207040306080B030204" pitchFamily="18" charset="0"/>
              </a:rPr>
              <a:t>The form is filled in with accurate information regarding the description, make, model and serial </a:t>
            </a:r>
            <a:r>
              <a:rPr lang="en-US" dirty="0" smtClean="0">
                <a:latin typeface="Californian FB" panose="0207040306080B030204" pitchFamily="18" charset="0"/>
              </a:rPr>
              <a:t>number</a:t>
            </a:r>
            <a:endParaRPr lang="en-US" dirty="0">
              <a:latin typeface="Californian FB" panose="0207040306080B030204" pitchFamily="18" charset="0"/>
            </a:endParaRPr>
          </a:p>
          <a:p>
            <a:pPr marL="522477" indent="-522477">
              <a:buFont typeface="+mj-lt"/>
              <a:buAutoNum type="arabicPeriod"/>
            </a:pPr>
            <a:r>
              <a:rPr lang="en-US" dirty="0">
                <a:latin typeface="Californian FB" panose="0207040306080B030204" pitchFamily="18" charset="0"/>
              </a:rPr>
              <a:t>You have verified that </a:t>
            </a:r>
            <a:r>
              <a:rPr lang="en-US" dirty="0" smtClean="0">
                <a:latin typeface="Californian FB" panose="0207040306080B030204" pitchFamily="18" charset="0"/>
              </a:rPr>
              <a:t>the equipment </a:t>
            </a:r>
            <a:r>
              <a:rPr lang="en-US" dirty="0">
                <a:latin typeface="Californian FB" panose="0207040306080B030204" pitchFamily="18" charset="0"/>
              </a:rPr>
              <a:t>listed on the form does not include </a:t>
            </a:r>
            <a:r>
              <a:rPr lang="en-US" dirty="0" smtClean="0">
                <a:latin typeface="Californian FB" panose="0207040306080B030204" pitchFamily="18" charset="0"/>
              </a:rPr>
              <a:t>any</a:t>
            </a:r>
            <a:r>
              <a:rPr lang="en-US" baseline="0" dirty="0" smtClean="0">
                <a:latin typeface="Californian FB" panose="0207040306080B030204" pitchFamily="18" charset="0"/>
              </a:rPr>
              <a:t> </a:t>
            </a:r>
            <a:r>
              <a:rPr lang="en-US" dirty="0" smtClean="0">
                <a:latin typeface="Californian FB" panose="0207040306080B030204" pitchFamily="18" charset="0"/>
              </a:rPr>
              <a:t>active </a:t>
            </a:r>
            <a:r>
              <a:rPr lang="en-US" dirty="0">
                <a:latin typeface="Californian FB" panose="0207040306080B030204" pitchFamily="18" charset="0"/>
              </a:rPr>
              <a:t>capital </a:t>
            </a:r>
            <a:r>
              <a:rPr lang="en-US" dirty="0" smtClean="0">
                <a:latin typeface="Californian FB" panose="0207040306080B030204" pitchFamily="18" charset="0"/>
              </a:rPr>
              <a:t>assets</a:t>
            </a:r>
            <a:r>
              <a:rPr lang="en-US" baseline="0" dirty="0" smtClean="0">
                <a:latin typeface="Californian FB" panose="0207040306080B030204" pitchFamily="18" charset="0"/>
              </a:rPr>
              <a:t> </a:t>
            </a:r>
            <a:r>
              <a:rPr lang="en-US" dirty="0" smtClean="0">
                <a:latin typeface="Californian FB" panose="0207040306080B030204" pitchFamily="18" charset="0"/>
              </a:rPr>
              <a:t>or possible </a:t>
            </a:r>
            <a:r>
              <a:rPr lang="en-US" dirty="0">
                <a:latin typeface="Californian FB" panose="0207040306080B030204" pitchFamily="18" charset="0"/>
              </a:rPr>
              <a:t>components thereof</a:t>
            </a:r>
          </a:p>
          <a:p>
            <a:pPr marL="522477" indent="-522477">
              <a:buFont typeface="+mj-lt"/>
              <a:buAutoNum type="arabicPeriod"/>
            </a:pPr>
            <a:r>
              <a:rPr lang="en-US" dirty="0">
                <a:latin typeface="Californian FB" panose="0207040306080B030204" pitchFamily="18" charset="0"/>
              </a:rPr>
              <a:t>The equipment is free from any hazardous material or has been appropriately certified through EHS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45</a:t>
            </a:fld>
            <a:endParaRPr lang="en-US" dirty="0"/>
          </a:p>
        </p:txBody>
      </p:sp>
    </p:spTree>
    <p:extLst>
      <p:ext uri="{BB962C8B-B14F-4D97-AF65-F5344CB8AC3E}">
        <p14:creationId xmlns:p14="http://schemas.microsoft.com/office/powerpoint/2010/main" val="1266772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46</a:t>
            </a:fld>
            <a:endParaRPr lang="en-US" dirty="0"/>
          </a:p>
        </p:txBody>
      </p:sp>
    </p:spTree>
    <p:extLst>
      <p:ext uri="{BB962C8B-B14F-4D97-AF65-F5344CB8AC3E}">
        <p14:creationId xmlns:p14="http://schemas.microsoft.com/office/powerpoint/2010/main" val="27015124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t>This is a flow chart showing the life of a capital asset:</a:t>
            </a:r>
          </a:p>
          <a:p>
            <a:pPr marL="174159" indent="-174159" defTabSz="928848">
              <a:buFont typeface="Arial" pitchFamily="34" charset="0"/>
              <a:buChar char="•"/>
              <a:defRPr/>
            </a:pPr>
            <a:r>
              <a:rPr lang="en-US" dirty="0" smtClean="0"/>
              <a:t>It begins with </a:t>
            </a:r>
            <a:r>
              <a:rPr lang="en-US" baseline="0" dirty="0" smtClean="0"/>
              <a:t>the </a:t>
            </a:r>
            <a:r>
              <a:rPr lang="en-US" dirty="0" smtClean="0"/>
              <a:t>purchase of a piece of equipment.</a:t>
            </a:r>
          </a:p>
          <a:p>
            <a:pPr marL="174159" indent="-174159" defTabSz="928848">
              <a:buFont typeface="Arial" pitchFamily="34" charset="0"/>
              <a:buChar char="•"/>
              <a:defRPr/>
            </a:pPr>
            <a:r>
              <a:rPr lang="en-US" dirty="0" smtClean="0"/>
              <a:t>Once the invoice is processed</a:t>
            </a:r>
            <a:r>
              <a:rPr lang="en-US" baseline="0" dirty="0" smtClean="0"/>
              <a:t> for payment and the </a:t>
            </a:r>
            <a:r>
              <a:rPr lang="en-US" dirty="0" smtClean="0"/>
              <a:t>equipment is received, the asset processor </a:t>
            </a:r>
            <a:r>
              <a:rPr lang="en-US" baseline="0" dirty="0" smtClean="0"/>
              <a:t>will create </a:t>
            </a:r>
            <a:r>
              <a:rPr lang="en-US" dirty="0" smtClean="0"/>
              <a:t>an asset record</a:t>
            </a:r>
            <a:r>
              <a:rPr lang="en-US" baseline="0" dirty="0" smtClean="0"/>
              <a:t> in Kuali.  Next, an inventory specialist will </a:t>
            </a:r>
            <a:r>
              <a:rPr lang="en-US" dirty="0" smtClean="0"/>
              <a:t>contact you in</a:t>
            </a:r>
            <a:r>
              <a:rPr lang="en-US" baseline="0" dirty="0" smtClean="0"/>
              <a:t> an effort to affix the decal</a:t>
            </a:r>
            <a:endParaRPr lang="en-US" dirty="0" smtClean="0"/>
          </a:p>
          <a:p>
            <a:pPr marL="174159" indent="-174159" defTabSz="928848">
              <a:buFont typeface="Arial" pitchFamily="34" charset="0"/>
              <a:buChar char="•"/>
              <a:defRPr/>
            </a:pPr>
            <a:r>
              <a:rPr lang="en-US" dirty="0" smtClean="0"/>
              <a:t>While the equipment</a:t>
            </a:r>
            <a:r>
              <a:rPr lang="en-US" baseline="0" dirty="0" smtClean="0"/>
              <a:t> </a:t>
            </a:r>
            <a:r>
              <a:rPr lang="en-US" dirty="0" smtClean="0"/>
              <a:t>is being utilized, the</a:t>
            </a:r>
            <a:r>
              <a:rPr lang="en-US" baseline="0" dirty="0" smtClean="0"/>
              <a:t> asset record should be maintained accordingly for all movement, maintenance/repairs, and other status related updates.</a:t>
            </a:r>
          </a:p>
          <a:p>
            <a:pPr marL="174159" indent="-174159" defTabSz="928848">
              <a:buFont typeface="Arial" pitchFamily="34" charset="0"/>
              <a:buChar char="•"/>
              <a:defRPr/>
            </a:pPr>
            <a:r>
              <a:rPr lang="en-US" baseline="0" dirty="0" smtClean="0"/>
              <a:t>When equipment becomes idle or incapacitated and it is determined that it cannot be utilized elsewhere or in some other capacity; the department should take action and submit the appropriate document to remove it from their inventory by means of trade-in, request for disposal, or transferring it to surplus.</a:t>
            </a:r>
          </a:p>
          <a:p>
            <a:pPr marL="174159" indent="-174159" defTabSz="928848">
              <a:buFont typeface="Arial" pitchFamily="34" charset="0"/>
              <a:buChar char="•"/>
              <a:defRPr/>
            </a:pPr>
            <a:r>
              <a:rPr lang="en-US" baseline="0" dirty="0" smtClean="0"/>
              <a:t>Equipment should be retired in a timely manner for all retirement reasons.</a:t>
            </a:r>
          </a:p>
        </p:txBody>
      </p:sp>
      <p:sp>
        <p:nvSpPr>
          <p:cNvPr id="4" name="Slide Number Placeholder 3"/>
          <p:cNvSpPr>
            <a:spLocks noGrp="1"/>
          </p:cNvSpPr>
          <p:nvPr>
            <p:ph type="sldNum" sz="quarter" idx="10"/>
          </p:nvPr>
        </p:nvSpPr>
        <p:spPr/>
        <p:txBody>
          <a:bodyPr/>
          <a:lstStyle/>
          <a:p>
            <a:fld id="{6F5F936D-AB87-440C-9645-7AC4BB8C3BA8}" type="slidenum">
              <a:rPr lang="en-US" smtClean="0"/>
              <a:t>47</a:t>
            </a:fld>
            <a:endParaRPr lang="en-US" dirty="0"/>
          </a:p>
        </p:txBody>
      </p:sp>
    </p:spTree>
    <p:extLst>
      <p:ext uri="{BB962C8B-B14F-4D97-AF65-F5344CB8AC3E}">
        <p14:creationId xmlns:p14="http://schemas.microsoft.com/office/powerpoint/2010/main" val="35217094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CAM</a:t>
            </a:r>
            <a:r>
              <a:rPr lang="en-US" b="1" u="sng" baseline="0" dirty="0" smtClean="0"/>
              <a:t> Financial Documents Training</a:t>
            </a:r>
            <a:endParaRPr lang="en-US" b="1" u="sng" dirty="0" smtClean="0"/>
          </a:p>
          <a:p>
            <a:r>
              <a:rPr lang="en-US" b="1" baseline="0" dirty="0" smtClean="0"/>
              <a:t>Purchasing Capital Equipment Training</a:t>
            </a:r>
            <a:r>
              <a:rPr lang="en-US" b="0" baseline="0" dirty="0"/>
              <a:t> </a:t>
            </a:r>
            <a:r>
              <a:rPr lang="en-US" b="0" dirty="0" smtClean="0"/>
              <a:t>will cover selecting the correct capital asset object code and completing the capital asset tab on a requisition.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Creating General</a:t>
            </a:r>
            <a:r>
              <a:rPr lang="en-US" b="1" baseline="0" dirty="0" smtClean="0"/>
              <a:t> Error Corrections (GEC’s) and Distribution of Income and Expense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Documents (DI’s)</a:t>
            </a:r>
            <a:r>
              <a:rPr lang="en-US" b="1" dirty="0" smtClean="0"/>
              <a:t> Training</a:t>
            </a:r>
            <a:r>
              <a:rPr lang="en-US" b="0" baseline="0" dirty="0" smtClean="0"/>
              <a:t> will </a:t>
            </a:r>
            <a:r>
              <a:rPr lang="en-US" baseline="0" dirty="0" smtClean="0"/>
              <a:t>cover General Error Correction documents and Distribution of Income documents involving capital asset object codes.</a:t>
            </a:r>
          </a:p>
          <a:p>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Asset Management</a:t>
            </a:r>
            <a:r>
              <a:rPr lang="en-US" b="1" u="sng" baseline="0" dirty="0" smtClean="0"/>
              <a:t> Training</a:t>
            </a:r>
            <a:endParaRPr lang="en-US" u="sng" dirty="0" smtClean="0"/>
          </a:p>
          <a:p>
            <a:r>
              <a:rPr lang="en-US" b="1" dirty="0" smtClean="0">
                <a:solidFill>
                  <a:srgbClr val="FF0000"/>
                </a:solidFill>
              </a:rPr>
              <a:t>CAM Processor</a:t>
            </a:r>
            <a:r>
              <a:rPr lang="en-US" b="1" baseline="0" dirty="0" smtClean="0">
                <a:solidFill>
                  <a:srgbClr val="FF0000"/>
                </a:solidFill>
              </a:rPr>
              <a:t> </a:t>
            </a:r>
            <a:r>
              <a:rPr lang="en-US" dirty="0" smtClean="0">
                <a:solidFill>
                  <a:srgbClr val="FF0000"/>
                </a:solidFill>
              </a:rPr>
              <a:t>will review how to create Kuali CAM documents such as department transfer documents (including transfers to surplus), loan documents, trade-in documents, maintenance record updates, and external transfer documents for both transferring assets into the system and transferring assets out of the system. This is an instructional class with use of computers to practice documents in the Kuali CAM module.</a:t>
            </a:r>
          </a:p>
          <a:p>
            <a:endParaRPr lang="en-US" b="1" dirty="0" smtClean="0">
              <a:solidFill>
                <a:srgbClr val="FF0000"/>
              </a:solidFill>
            </a:endParaRPr>
          </a:p>
          <a:p>
            <a:r>
              <a:rPr lang="en-US" b="1" dirty="0" smtClean="0">
                <a:solidFill>
                  <a:srgbClr val="FF0000"/>
                </a:solidFill>
              </a:rPr>
              <a:t>Equipment Inventory </a:t>
            </a:r>
            <a:r>
              <a:rPr lang="en-US" dirty="0" smtClean="0">
                <a:solidFill>
                  <a:srgbClr val="FF0000"/>
                </a:solidFill>
              </a:rPr>
              <a:t>will discuss industry standards and CSU expectations, as well as overcoming the unique challenges within individual departments. This is an instructional class with some time set aside to address specific questions and concerns.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F5F936D-AB87-440C-9645-7AC4BB8C3BA8}" type="slidenum">
              <a:rPr lang="en-US" smtClean="0"/>
              <a:t>48</a:t>
            </a:fld>
            <a:endParaRPr lang="en-US" dirty="0"/>
          </a:p>
        </p:txBody>
      </p:sp>
    </p:spTree>
    <p:extLst>
      <p:ext uri="{BB962C8B-B14F-4D97-AF65-F5344CB8AC3E}">
        <p14:creationId xmlns:p14="http://schemas.microsoft.com/office/powerpoint/2010/main" val="14661469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Property Management information can be found under the Business and Financial (BFS)</a:t>
            </a:r>
            <a:r>
              <a:rPr lang="en-US" baseline="0" dirty="0" smtClean="0"/>
              <a:t> website or by directly searching for Property Management from the CSU main menu search option.</a:t>
            </a:r>
            <a:endParaRPr lang="en-US" dirty="0" smtClean="0"/>
          </a:p>
          <a:p>
            <a:endParaRPr lang="en-US" dirty="0" smtClean="0"/>
          </a:p>
          <a:p>
            <a:r>
              <a:rPr lang="en-US" dirty="0" smtClean="0"/>
              <a:t>On</a:t>
            </a:r>
            <a:r>
              <a:rPr lang="en-US" baseline="0" dirty="0" smtClean="0"/>
              <a:t> Property Management’s webpage, you can find d</a:t>
            </a:r>
            <a:r>
              <a:rPr lang="en-US" dirty="0" smtClean="0"/>
              <a:t>irect links to</a:t>
            </a:r>
            <a:r>
              <a:rPr lang="en-US" baseline="0" dirty="0" smtClean="0"/>
              <a:t> the University’s Financial Procedure Instructions (FPI) Manual; specifically section 4.</a:t>
            </a:r>
          </a:p>
          <a:p>
            <a:endParaRPr lang="en-US" dirty="0" smtClean="0"/>
          </a:p>
          <a:p>
            <a:r>
              <a:rPr lang="en-US" dirty="0" smtClean="0"/>
              <a:t>Communication to campus is done through the Property listserv.</a:t>
            </a:r>
          </a:p>
          <a:p>
            <a:pPr marL="174159" indent="-174159">
              <a:buFont typeface="Arial" pitchFamily="34" charset="0"/>
              <a:buChar char="•"/>
            </a:pPr>
            <a:r>
              <a:rPr lang="en-US" dirty="0" smtClean="0"/>
              <a:t>Please contact us if you would like to be</a:t>
            </a:r>
            <a:r>
              <a:rPr lang="en-US" baseline="0" dirty="0" smtClean="0"/>
              <a:t> added to our listserv (</a:t>
            </a:r>
            <a:r>
              <a:rPr lang="en-US" baseline="0" dirty="0" err="1" smtClean="0"/>
              <a:t>Busfin</a:t>
            </a:r>
            <a:r>
              <a:rPr lang="en-US" baseline="0" dirty="0" smtClean="0"/>
              <a:t> and Department Property Contact).</a:t>
            </a:r>
            <a:endParaRPr lang="en-US" dirty="0" smtClean="0"/>
          </a:p>
          <a:p>
            <a:endParaRPr lang="en-US" dirty="0" smtClean="0"/>
          </a:p>
          <a:p>
            <a:r>
              <a:rPr lang="en-US" dirty="0" smtClean="0"/>
              <a:t>Property</a:t>
            </a:r>
            <a:r>
              <a:rPr lang="en-US" baseline="0" dirty="0" smtClean="0"/>
              <a:t> </a:t>
            </a:r>
            <a:r>
              <a:rPr lang="en-US" dirty="0" smtClean="0"/>
              <a:t>releases</a:t>
            </a:r>
            <a:r>
              <a:rPr lang="en-US" baseline="0" dirty="0" smtClean="0"/>
              <a:t> </a:t>
            </a:r>
            <a:r>
              <a:rPr lang="en-US" dirty="0" smtClean="0"/>
              <a:t>a bi-annual newsletter, highlighting</a:t>
            </a:r>
            <a:r>
              <a:rPr lang="en-US" baseline="0" dirty="0" smtClean="0"/>
              <a:t> various topics within the lifecycle of your 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of course, you may contact us via email or phone call with any questions, or if you simply want us to review a document you’ve initiated in Kuali.</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49</a:t>
            </a:fld>
            <a:endParaRPr lang="en-US" dirty="0"/>
          </a:p>
        </p:txBody>
      </p:sp>
    </p:spTree>
    <p:extLst>
      <p:ext uri="{BB962C8B-B14F-4D97-AF65-F5344CB8AC3E}">
        <p14:creationId xmlns:p14="http://schemas.microsoft.com/office/powerpoint/2010/main" val="366156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Outside audits </a:t>
            </a:r>
            <a:r>
              <a:rPr lang="en-US" baseline="0" dirty="0" smtClean="0"/>
              <a:t>can and will occur periodically throughout the lifecycle of an asset. Potential areas of concern have included items improperly tagged, incorrect locations or descriptions listed in the asset record, and a lack of training for employees/asset users. Consequences can be restrictions on the university, as well as losing federal funding. Property Management can help departments manage all of these key points in an effort to keep records up-to-date and stay in compliance.</a:t>
            </a:r>
            <a:endParaRPr lang="en-US" dirty="0" smtClean="0"/>
          </a:p>
        </p:txBody>
      </p:sp>
      <p:sp>
        <p:nvSpPr>
          <p:cNvPr id="4" name="Slide Number Placeholder 3"/>
          <p:cNvSpPr>
            <a:spLocks noGrp="1"/>
          </p:cNvSpPr>
          <p:nvPr>
            <p:ph type="sldNum" sz="quarter" idx="10"/>
          </p:nvPr>
        </p:nvSpPr>
        <p:spPr/>
        <p:txBody>
          <a:bodyPr/>
          <a:lstStyle/>
          <a:p>
            <a:fld id="{6F5F936D-AB87-440C-9645-7AC4BB8C3BA8}" type="slidenum">
              <a:rPr lang="en-US" smtClean="0"/>
              <a:t>5</a:t>
            </a:fld>
            <a:endParaRPr lang="en-US" dirty="0"/>
          </a:p>
        </p:txBody>
      </p:sp>
    </p:spTree>
    <p:extLst>
      <p:ext uri="{BB962C8B-B14F-4D97-AF65-F5344CB8AC3E}">
        <p14:creationId xmlns:p14="http://schemas.microsoft.com/office/powerpoint/2010/main" val="6745876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on Property Management’s webpage, you can find a</a:t>
            </a:r>
            <a:r>
              <a:rPr lang="en-US" baseline="0" dirty="0" smtClean="0"/>
              <a:t> variety of reference materials available including forms, reports, and training slides.  </a:t>
            </a:r>
          </a:p>
          <a:p>
            <a:pPr marL="174159" indent="-174159">
              <a:buFont typeface="Arial" pitchFamily="34" charset="0"/>
              <a:buChar char="•"/>
            </a:pPr>
            <a:r>
              <a:rPr lang="en-US" baseline="0" dirty="0" smtClean="0"/>
              <a:t>Forms can be found on the Forms link from the BFS main website.</a:t>
            </a:r>
          </a:p>
          <a:p>
            <a:pPr marL="174159" indent="-174159">
              <a:buFont typeface="Arial" pitchFamily="34" charset="0"/>
              <a:buChar char="•"/>
            </a:pPr>
            <a:r>
              <a:rPr lang="en-US" baseline="0" dirty="0" smtClean="0"/>
              <a:t>Reports are available for departments to access information</a:t>
            </a:r>
          </a:p>
          <a:p>
            <a:pPr marL="174159" indent="-174159">
              <a:buFont typeface="Arial" pitchFamily="34" charset="0"/>
              <a:buChar char="•"/>
            </a:pPr>
            <a:r>
              <a:rPr lang="en-US" baseline="0" dirty="0" smtClean="0"/>
              <a:t>Training presentations are posted and updated, as needed.</a:t>
            </a:r>
          </a:p>
          <a:p>
            <a:pPr marL="174159" indent="-174159">
              <a:buFont typeface="Arial" pitchFamily="34" charset="0"/>
              <a:buChar char="•"/>
            </a:pPr>
            <a:r>
              <a:rPr lang="en-US" baseline="0" dirty="0" smtClean="0"/>
              <a:t>Links to the FPI’s, useful tips, and document instructions are also available.</a:t>
            </a:r>
          </a:p>
          <a:p>
            <a:pPr marL="174159" indent="-17415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50</a:t>
            </a:fld>
            <a:endParaRPr lang="en-US" dirty="0"/>
          </a:p>
        </p:txBody>
      </p:sp>
    </p:spTree>
    <p:extLst>
      <p:ext uri="{BB962C8B-B14F-4D97-AF65-F5344CB8AC3E}">
        <p14:creationId xmlns:p14="http://schemas.microsoft.com/office/powerpoint/2010/main" val="2884701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51</a:t>
            </a:fld>
            <a:endParaRPr lang="en-US" dirty="0"/>
          </a:p>
        </p:txBody>
      </p:sp>
    </p:spTree>
    <p:extLst>
      <p:ext uri="{BB962C8B-B14F-4D97-AF65-F5344CB8AC3E}">
        <p14:creationId xmlns:p14="http://schemas.microsoft.com/office/powerpoint/2010/main" val="174424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t>Most People have heard of Property and Plant. For Property, capital assets are also</a:t>
            </a:r>
            <a:r>
              <a:rPr lang="en-US" baseline="0" dirty="0" smtClean="0"/>
              <a:t> known as moveable capital assets. The Plant side tracks “fixed” assets, such as land, buildings, and systems attached to buildings (i.e. HVAC, lighting, plumbing, etc.). Consumables are not capitalized.</a:t>
            </a:r>
          </a:p>
          <a:p>
            <a:pPr defTabSz="928848">
              <a:defRPr/>
            </a:pPr>
            <a:r>
              <a:rPr lang="en-US" dirty="0" smtClean="0"/>
              <a:t>Capital assets depreciate,</a:t>
            </a:r>
            <a:r>
              <a:rPr lang="en-US" baseline="0" dirty="0" smtClean="0"/>
              <a:t> non-capital assets do not depreciate.</a:t>
            </a:r>
            <a:endParaRPr lang="en-US" dirty="0"/>
          </a:p>
          <a:p>
            <a:pPr defTabSz="928848">
              <a:defRPr/>
            </a:pPr>
            <a:r>
              <a:rPr lang="en-US" dirty="0" smtClean="0">
                <a:solidFill>
                  <a:srgbClr val="003366"/>
                </a:solidFill>
              </a:rPr>
              <a:t>Depreciation means that an item decreases in value as it ages.  When an asset is created, it is assigned a life (the asset type code is used to determine the life of an asset). </a:t>
            </a:r>
            <a:r>
              <a:rPr lang="en-US" baseline="0" dirty="0" smtClean="0">
                <a:solidFill>
                  <a:srgbClr val="003366"/>
                </a:solidFill>
              </a:rPr>
              <a:t>Each month depreciation is calculated.</a:t>
            </a:r>
            <a:r>
              <a:rPr lang="en-US" dirty="0" smtClean="0">
                <a:solidFill>
                  <a:srgbClr val="003366"/>
                </a:solidFill>
              </a:rPr>
              <a:t> So, a $10,000 item with a 5 year life may have a book value</a:t>
            </a:r>
            <a:r>
              <a:rPr lang="en-US" baseline="0" dirty="0" smtClean="0">
                <a:solidFill>
                  <a:srgbClr val="003366"/>
                </a:solidFill>
              </a:rPr>
              <a:t> </a:t>
            </a:r>
            <a:r>
              <a:rPr lang="en-US" dirty="0" smtClean="0">
                <a:solidFill>
                  <a:srgbClr val="003366"/>
                </a:solidFill>
              </a:rPr>
              <a:t>of $5,000 within</a:t>
            </a:r>
            <a:r>
              <a:rPr lang="en-US" baseline="0" dirty="0" smtClean="0">
                <a:solidFill>
                  <a:srgbClr val="003366"/>
                </a:solidFill>
              </a:rPr>
              <a:t> a </a:t>
            </a:r>
            <a:r>
              <a:rPr lang="en-US" dirty="0" smtClean="0">
                <a:solidFill>
                  <a:srgbClr val="003366"/>
                </a:solidFill>
              </a:rPr>
              <a:t>few years.</a:t>
            </a:r>
          </a:p>
          <a:p>
            <a:pPr defTabSz="928848">
              <a:defRPr/>
            </a:pPr>
            <a:endParaRPr lang="en-US" dirty="0"/>
          </a:p>
          <a:p>
            <a:pPr defTabSz="928848">
              <a:defRPr/>
            </a:pPr>
            <a:r>
              <a:rPr lang="en-US" dirty="0"/>
              <a:t>If the </a:t>
            </a:r>
            <a:r>
              <a:rPr lang="en-US" b="1" dirty="0"/>
              <a:t>original cost</a:t>
            </a:r>
            <a:r>
              <a:rPr lang="en-US" dirty="0"/>
              <a:t> met the capitalization threshold, the item will remain on </a:t>
            </a:r>
            <a:r>
              <a:rPr lang="en-US" dirty="0" smtClean="0"/>
              <a:t>the</a:t>
            </a:r>
            <a:r>
              <a:rPr lang="en-US" baseline="0" dirty="0" smtClean="0"/>
              <a:t> department’s </a:t>
            </a:r>
            <a:r>
              <a:rPr lang="en-US" dirty="0" smtClean="0"/>
              <a:t>inventory </a:t>
            </a:r>
            <a:r>
              <a:rPr lang="en-US" dirty="0"/>
              <a:t>until it </a:t>
            </a:r>
            <a:r>
              <a:rPr lang="en-US" dirty="0" smtClean="0"/>
              <a:t>is</a:t>
            </a:r>
            <a:r>
              <a:rPr lang="en-US" baseline="0" dirty="0" smtClean="0"/>
              <a:t> properly retired or transferred to surplus for disposal. </a:t>
            </a:r>
            <a:r>
              <a:rPr lang="en-US" dirty="0" smtClean="0"/>
              <a:t>Property </a:t>
            </a:r>
            <a:r>
              <a:rPr lang="en-US" dirty="0"/>
              <a:t>is tracked “cradle to grave”.</a:t>
            </a:r>
          </a:p>
          <a:p>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6</a:t>
            </a:fld>
            <a:endParaRPr lang="en-US" dirty="0"/>
          </a:p>
        </p:txBody>
      </p:sp>
    </p:spTree>
    <p:extLst>
      <p:ext uri="{BB962C8B-B14F-4D97-AF65-F5344CB8AC3E}">
        <p14:creationId xmlns:p14="http://schemas.microsoft.com/office/powerpoint/2010/main" val="194708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8848" rtl="0" eaLnBrk="1" fontAlgn="auto" latinLnBrk="0" hangingPunct="1">
              <a:lnSpc>
                <a:spcPct val="100000"/>
              </a:lnSpc>
              <a:spcBef>
                <a:spcPts val="0"/>
              </a:spcBef>
              <a:spcAft>
                <a:spcPts val="0"/>
              </a:spcAft>
              <a:buClrTx/>
              <a:buSzTx/>
              <a:buFontTx/>
              <a:buNone/>
              <a:tabLst/>
              <a:defRPr/>
            </a:pPr>
            <a:r>
              <a:rPr lang="en-US" dirty="0" smtClean="0"/>
              <a:t>Controlled assets are high</a:t>
            </a:r>
            <a:r>
              <a:rPr lang="en-US" baseline="0" dirty="0" smtClean="0"/>
              <a:t> risk items that need to be monitored and stored in a safe and secured environment.</a:t>
            </a:r>
          </a:p>
          <a:p>
            <a:pPr defTabSz="928848">
              <a:defRPr/>
            </a:pP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7</a:t>
            </a:fld>
            <a:endParaRPr lang="en-US" dirty="0"/>
          </a:p>
        </p:txBody>
      </p:sp>
    </p:spTree>
    <p:extLst>
      <p:ext uri="{BB962C8B-B14F-4D97-AF65-F5344CB8AC3E}">
        <p14:creationId xmlns:p14="http://schemas.microsoft.com/office/powerpoint/2010/main" val="2622350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t>High theft </a:t>
            </a:r>
            <a:r>
              <a:rPr lang="en-US" baseline="0" dirty="0" smtClean="0"/>
              <a:t>items costing under </a:t>
            </a:r>
            <a:r>
              <a:rPr lang="en-US" dirty="0" smtClean="0"/>
              <a:t>$5,000.00</a:t>
            </a:r>
            <a:r>
              <a:rPr lang="en-US" baseline="0" dirty="0" smtClean="0"/>
              <a:t> each, can be tracked within your department.</a:t>
            </a:r>
            <a:endParaRPr lang="en-US" dirty="0"/>
          </a:p>
          <a:p>
            <a:pPr marL="174159" indent="-174159" defTabSz="928848">
              <a:buFont typeface="Arial" pitchFamily="34" charset="0"/>
              <a:buChar char="•"/>
              <a:defRPr/>
            </a:pPr>
            <a:r>
              <a:rPr lang="en-US" dirty="0" smtClean="0"/>
              <a:t>Our </a:t>
            </a:r>
            <a:r>
              <a:rPr lang="en-US" dirty="0"/>
              <a:t>office can assist with decals, if your department chooses to use them. These decals will be smart-coded for easy identification, </a:t>
            </a:r>
            <a:r>
              <a:rPr lang="en-US" dirty="0" smtClean="0"/>
              <a:t>and begin </a:t>
            </a:r>
            <a:r>
              <a:rPr lang="en-US" dirty="0"/>
              <a:t>with a </a:t>
            </a:r>
            <a:r>
              <a:rPr lang="en-US" dirty="0" smtClean="0"/>
              <a:t>“9”.</a:t>
            </a: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8</a:t>
            </a:fld>
            <a:endParaRPr lang="en-US" dirty="0"/>
          </a:p>
        </p:txBody>
      </p:sp>
    </p:spTree>
    <p:extLst>
      <p:ext uri="{BB962C8B-B14F-4D97-AF65-F5344CB8AC3E}">
        <p14:creationId xmlns:p14="http://schemas.microsoft.com/office/powerpoint/2010/main" val="3608893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CSU’s Strategic Plan is organized around five broad objectives. The 5</a:t>
            </a:r>
            <a:r>
              <a:rPr lang="en-US" baseline="30000" dirty="0" smtClean="0"/>
              <a:t>th</a:t>
            </a:r>
            <a:r>
              <a:rPr lang="en-US" baseline="0" dirty="0" smtClean="0"/>
              <a:t> objective being; CSU will be accountable, sustainable, and responsible.</a:t>
            </a:r>
            <a:endParaRPr lang="en-US" dirty="0"/>
          </a:p>
        </p:txBody>
      </p:sp>
      <p:sp>
        <p:nvSpPr>
          <p:cNvPr id="4" name="Slide Number Placeholder 3"/>
          <p:cNvSpPr>
            <a:spLocks noGrp="1"/>
          </p:cNvSpPr>
          <p:nvPr>
            <p:ph type="sldNum" sz="quarter" idx="10"/>
          </p:nvPr>
        </p:nvSpPr>
        <p:spPr/>
        <p:txBody>
          <a:bodyPr/>
          <a:lstStyle/>
          <a:p>
            <a:fld id="{6F5F936D-AB87-440C-9645-7AC4BB8C3BA8}" type="slidenum">
              <a:rPr lang="en-US" smtClean="0"/>
              <a:t>9</a:t>
            </a:fld>
            <a:endParaRPr lang="en-US" dirty="0"/>
          </a:p>
        </p:txBody>
      </p:sp>
    </p:spTree>
    <p:extLst>
      <p:ext uri="{BB962C8B-B14F-4D97-AF65-F5344CB8AC3E}">
        <p14:creationId xmlns:p14="http://schemas.microsoft.com/office/powerpoint/2010/main" val="3360496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D3C16E-D0DB-43FD-87ED-9F58AFA706B5}"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E8C50E-0122-4125-A362-060DB4998BE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3C16E-D0DB-43FD-87ED-9F58AFA706B5}"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E8C50E-0122-4125-A362-060DB4998BE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3C16E-D0DB-43FD-87ED-9F58AFA706B5}"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E8C50E-0122-4125-A362-060DB4998BE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3C16E-D0DB-43FD-87ED-9F58AFA706B5}"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E8C50E-0122-4125-A362-060DB4998BE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3C16E-D0DB-43FD-87ED-9F58AFA706B5}"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E8C50E-0122-4125-A362-060DB4998BE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D3C16E-D0DB-43FD-87ED-9F58AFA706B5}" type="datetimeFigureOut">
              <a:rPr lang="en-US" smtClean="0"/>
              <a:pPr/>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E8C50E-0122-4125-A362-060DB4998BE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D3C16E-D0DB-43FD-87ED-9F58AFA706B5}" type="datetimeFigureOut">
              <a:rPr lang="en-US" smtClean="0"/>
              <a:pPr/>
              <a:t>1/31/2019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E8C50E-0122-4125-A362-060DB4998BE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D3C16E-D0DB-43FD-87ED-9F58AFA706B5}" type="datetimeFigureOut">
              <a:rPr lang="en-US" smtClean="0"/>
              <a:pPr/>
              <a:t>1/31/2019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E8C50E-0122-4125-A362-060DB4998BE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3C16E-D0DB-43FD-87ED-9F58AFA706B5}" type="datetimeFigureOut">
              <a:rPr lang="en-US" smtClean="0"/>
              <a:pPr/>
              <a:t>1/31/2019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E8C50E-0122-4125-A362-060DB4998BE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D3C16E-D0DB-43FD-87ED-9F58AFA706B5}" type="datetimeFigureOut">
              <a:rPr lang="en-US" smtClean="0"/>
              <a:pPr/>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E8C50E-0122-4125-A362-060DB4998BE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D3C16E-D0DB-43FD-87ED-9F58AFA706B5}" type="datetimeFigureOut">
              <a:rPr lang="en-US" smtClean="0"/>
              <a:pPr/>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E8C50E-0122-4125-A362-060DB4998BE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3C16E-D0DB-43FD-87ED-9F58AFA706B5}" type="datetimeFigureOut">
              <a:rPr lang="en-US" smtClean="0"/>
              <a:pPr/>
              <a:t>1/31/2019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8C50E-0122-4125-A362-060DB4998BE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gsa.gov/portal/ext/public/site/FMR/file/SubchB.html/category/21858/hostUri/portal"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busfin.colostate.edu/Forms/FRP/CSU_Financial_Rules.pdf#zoom=10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larimer.org/solidwaste/electronic_waste.htm"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www.colorado.gov/cs/Satellite/CDPHE-HM/CBON/1251616360802" TargetMode="External"/><Relationship Id="rId4" Type="http://schemas.openxmlformats.org/officeDocument/2006/relationships/hyperlink" Target="http://www.fcgov.com/ewast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green.colostate.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50.jpeg"/><Relationship Id="rId5" Type="http://schemas.openxmlformats.org/officeDocument/2006/relationships/diagramQuickStyle" Target="../diagrams/quickStyle2.xml"/><Relationship Id="rId10" Type="http://schemas.openxmlformats.org/officeDocument/2006/relationships/image" Target="../media/image49.wmf"/><Relationship Id="rId4" Type="http://schemas.openxmlformats.org/officeDocument/2006/relationships/diagramLayout" Target="../diagrams/layout2.xml"/><Relationship Id="rId9"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busfin.colostate.edu/prp.aspx"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1600199"/>
          </a:xfrm>
        </p:spPr>
        <p:txBody>
          <a:bodyPr>
            <a:normAutofit/>
          </a:bodyPr>
          <a:lstStyle/>
          <a:p>
            <a:r>
              <a:rPr lang="en-US" sz="4000" dirty="0" smtClean="0"/>
              <a:t>Capital Assets…Start to Finish</a:t>
            </a:r>
            <a:endParaRPr lang="en-US" sz="4000" dirty="0"/>
          </a:p>
        </p:txBody>
      </p:sp>
      <p:sp>
        <p:nvSpPr>
          <p:cNvPr id="3" name="Subtitle 2"/>
          <p:cNvSpPr>
            <a:spLocks noGrp="1"/>
          </p:cNvSpPr>
          <p:nvPr>
            <p:ph type="subTitle" idx="1"/>
          </p:nvPr>
        </p:nvSpPr>
        <p:spPr>
          <a:xfrm>
            <a:off x="1371600" y="3124200"/>
            <a:ext cx="6400800" cy="1752600"/>
          </a:xfrm>
        </p:spPr>
        <p:txBody>
          <a:bodyPr>
            <a:normAutofit fontScale="92500"/>
          </a:bodyPr>
          <a:lstStyle/>
          <a:p>
            <a:r>
              <a:rPr lang="en-US" sz="2800" dirty="0" smtClean="0">
                <a:solidFill>
                  <a:srgbClr val="984807"/>
                </a:solidFill>
              </a:rPr>
              <a:t>Business &amp; Financial Services</a:t>
            </a:r>
          </a:p>
          <a:p>
            <a:r>
              <a:rPr lang="en-US" sz="2800" dirty="0" smtClean="0">
                <a:solidFill>
                  <a:srgbClr val="984807"/>
                </a:solidFill>
              </a:rPr>
              <a:t>Property Management</a:t>
            </a:r>
          </a:p>
          <a:p>
            <a:r>
              <a:rPr lang="en-US" sz="2800" dirty="0" smtClean="0">
                <a:solidFill>
                  <a:srgbClr val="984807"/>
                </a:solidFill>
              </a:rPr>
              <a:t>Professional Development Institute 2018</a:t>
            </a:r>
            <a:endParaRPr lang="en-US" sz="2800" dirty="0">
              <a:solidFill>
                <a:srgbClr val="984807"/>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ROLES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0600323"/>
              </p:ext>
            </p:extLst>
          </p:nvPr>
        </p:nvGraphicFramePr>
        <p:xfrm>
          <a:off x="457200" y="9144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3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915400" cy="5211763"/>
          </a:xfrm>
        </p:spPr>
        <p:txBody>
          <a:bodyPr>
            <a:normAutofit/>
          </a:bodyPr>
          <a:lstStyle/>
          <a:p>
            <a:pPr marL="0" indent="0" algn="ctr">
              <a:buNone/>
            </a:pPr>
            <a:r>
              <a:rPr lang="en-US" sz="4400" b="1" u="sng" dirty="0" smtClean="0">
                <a:effectLst>
                  <a:outerShdw blurRad="38100" dist="38100" dir="2700000" algn="tl">
                    <a:srgbClr val="000000">
                      <a:alpha val="43137"/>
                    </a:srgbClr>
                  </a:outerShdw>
                </a:effectLst>
              </a:rPr>
              <a:t>ACQUISITION</a:t>
            </a:r>
          </a:p>
          <a:p>
            <a:pPr marL="0" indent="0" algn="ctr">
              <a:buNone/>
            </a:pPr>
            <a:endParaRPr lang="en-US" sz="4400" dirty="0" smtClean="0"/>
          </a:p>
          <a:p>
            <a:pPr marL="0" indent="0" algn="ctr">
              <a:buNone/>
            </a:pPr>
            <a:r>
              <a:rPr lang="en-US" sz="4400" dirty="0" smtClean="0"/>
              <a:t>TRACKING</a:t>
            </a:r>
          </a:p>
          <a:p>
            <a:pPr marL="0" indent="0" algn="ctr">
              <a:buNone/>
            </a:pPr>
            <a:endParaRPr lang="en-US" sz="4400" dirty="0" smtClean="0"/>
          </a:p>
          <a:p>
            <a:pPr marL="0" indent="0" algn="ctr">
              <a:buNone/>
            </a:pPr>
            <a:r>
              <a:rPr lang="en-US" sz="4400" dirty="0" smtClean="0"/>
              <a:t>DISPOSAL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04800"/>
            <a:ext cx="2378881" cy="2057400"/>
          </a:xfrm>
          <a:prstGeom prst="rect">
            <a:avLst/>
          </a:prstGeom>
        </p:spPr>
      </p:pic>
    </p:spTree>
    <p:extLst>
      <p:ext uri="{BB962C8B-B14F-4D97-AF65-F5344CB8AC3E}">
        <p14:creationId xmlns:p14="http://schemas.microsoft.com/office/powerpoint/2010/main" val="3577241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3733800"/>
          </a:xfrm>
        </p:spPr>
        <p:txBody>
          <a:bodyPr>
            <a:normAutofit lnSpcReduction="10000"/>
          </a:bodyPr>
          <a:lstStyle/>
          <a:p>
            <a:pPr marL="0" indent="0">
              <a:buNone/>
            </a:pPr>
            <a:r>
              <a:rPr lang="en-US" dirty="0">
                <a:solidFill>
                  <a:srgbClr val="984807"/>
                </a:solidFill>
              </a:rPr>
              <a:t>There are multiple ways to acquire capital assets</a:t>
            </a:r>
            <a:r>
              <a:rPr lang="en-US" dirty="0" smtClean="0">
                <a:solidFill>
                  <a:srgbClr val="984807"/>
                </a:solidFill>
              </a:rPr>
              <a:t>.</a:t>
            </a:r>
            <a:endParaRPr lang="en-US" dirty="0">
              <a:solidFill>
                <a:srgbClr val="984807"/>
              </a:solidFill>
            </a:endParaRPr>
          </a:p>
          <a:p>
            <a:pPr marL="514350" indent="-514350">
              <a:buAutoNum type="arabicPeriod"/>
            </a:pPr>
            <a:r>
              <a:rPr lang="en-US" dirty="0" smtClean="0"/>
              <a:t>Purchase Orders</a:t>
            </a:r>
          </a:p>
          <a:p>
            <a:pPr marL="514350" indent="-514350">
              <a:buAutoNum type="arabicPeriod"/>
            </a:pPr>
            <a:r>
              <a:rPr lang="en-US" dirty="0" smtClean="0"/>
              <a:t>Transferred-In</a:t>
            </a:r>
          </a:p>
          <a:p>
            <a:pPr marL="514350" indent="-514350">
              <a:buAutoNum type="arabicPeriod"/>
            </a:pPr>
            <a:r>
              <a:rPr lang="en-US" dirty="0" smtClean="0"/>
              <a:t>Direct Donations</a:t>
            </a:r>
          </a:p>
          <a:p>
            <a:pPr marL="514350" indent="-514350">
              <a:buAutoNum type="arabicPeriod"/>
            </a:pPr>
            <a:r>
              <a:rPr lang="en-US" dirty="0" smtClean="0"/>
              <a:t>Loaned to CSU</a:t>
            </a:r>
          </a:p>
          <a:p>
            <a:pPr marL="514350" indent="-514350">
              <a:buAutoNum type="arabicPeriod"/>
            </a:pPr>
            <a:r>
              <a:rPr lang="en-US" dirty="0" smtClean="0"/>
              <a:t>Gift-in-Kind</a:t>
            </a:r>
            <a:endParaRPr lang="en-US" dirty="0"/>
          </a:p>
        </p:txBody>
      </p:sp>
      <p:sp>
        <p:nvSpPr>
          <p:cNvPr id="4" name="Title 1"/>
          <p:cNvSpPr txBox="1">
            <a:spLocks/>
          </p:cNvSpPr>
          <p:nvPr/>
        </p:nvSpPr>
        <p:spPr>
          <a:xfrm>
            <a:off x="475648" y="304800"/>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008000"/>
                </a:solidFill>
              </a:rPr>
              <a:t>ACQUISITION</a:t>
            </a:r>
            <a:endParaRPr lang="en-US" sz="4000" dirty="0">
              <a:solidFill>
                <a:srgbClr val="008000"/>
              </a:solidFill>
            </a:endParaRPr>
          </a:p>
        </p:txBody>
      </p:sp>
    </p:spTree>
    <p:extLst>
      <p:ext uri="{BB962C8B-B14F-4D97-AF65-F5344CB8AC3E}">
        <p14:creationId xmlns:p14="http://schemas.microsoft.com/office/powerpoint/2010/main" val="4049677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229600" cy="3962400"/>
          </a:xfrm>
        </p:spPr>
        <p:txBody>
          <a:bodyPr>
            <a:normAutofit/>
          </a:bodyPr>
          <a:lstStyle/>
          <a:p>
            <a:pPr marL="0" indent="0">
              <a:buNone/>
            </a:pPr>
            <a:r>
              <a:rPr lang="en-US" sz="2800" dirty="0" smtClean="0">
                <a:solidFill>
                  <a:srgbClr val="984807"/>
                </a:solidFill>
              </a:rPr>
              <a:t>To </a:t>
            </a:r>
            <a:r>
              <a:rPr lang="en-US" sz="2800" dirty="0">
                <a:solidFill>
                  <a:srgbClr val="984807"/>
                </a:solidFill>
              </a:rPr>
              <a:t>purchase </a:t>
            </a:r>
            <a:r>
              <a:rPr lang="en-US" sz="2800" dirty="0" smtClean="0">
                <a:solidFill>
                  <a:srgbClr val="984807"/>
                </a:solidFill>
              </a:rPr>
              <a:t>capital </a:t>
            </a:r>
            <a:r>
              <a:rPr lang="en-US" sz="2800" dirty="0">
                <a:solidFill>
                  <a:srgbClr val="984807"/>
                </a:solidFill>
              </a:rPr>
              <a:t>a</a:t>
            </a:r>
            <a:r>
              <a:rPr lang="en-US" sz="2800" dirty="0" smtClean="0">
                <a:solidFill>
                  <a:srgbClr val="984807"/>
                </a:solidFill>
              </a:rPr>
              <a:t>ssets </a:t>
            </a:r>
            <a:r>
              <a:rPr lang="en-US" sz="2800" dirty="0">
                <a:solidFill>
                  <a:srgbClr val="984807"/>
                </a:solidFill>
              </a:rPr>
              <a:t>you will </a:t>
            </a:r>
            <a:r>
              <a:rPr lang="en-US" sz="2800" dirty="0" smtClean="0">
                <a:solidFill>
                  <a:srgbClr val="984807"/>
                </a:solidFill>
              </a:rPr>
              <a:t>need to complete a requisition document in Kuali. The following items will help get your requisition approved so it can become a Purchase Order.</a:t>
            </a:r>
          </a:p>
          <a:p>
            <a:r>
              <a:rPr lang="en-US" sz="2400" dirty="0" smtClean="0"/>
              <a:t>Using </a:t>
            </a:r>
            <a:r>
              <a:rPr lang="en-US" sz="2400" dirty="0"/>
              <a:t>the correct object </a:t>
            </a:r>
            <a:r>
              <a:rPr lang="en-US" sz="2400" dirty="0" smtClean="0"/>
              <a:t>code</a:t>
            </a:r>
          </a:p>
          <a:p>
            <a:r>
              <a:rPr lang="en-US" sz="2400" dirty="0"/>
              <a:t>Line item your requisition to match the </a:t>
            </a:r>
            <a:r>
              <a:rPr lang="en-US" sz="2400" dirty="0" smtClean="0"/>
              <a:t>quote</a:t>
            </a:r>
          </a:p>
          <a:p>
            <a:r>
              <a:rPr lang="en-US" sz="2400" dirty="0"/>
              <a:t>Completing the Capital Asset </a:t>
            </a:r>
            <a:r>
              <a:rPr lang="en-US" sz="2400" dirty="0" smtClean="0"/>
              <a:t>Tab</a:t>
            </a:r>
          </a:p>
          <a:p>
            <a:r>
              <a:rPr lang="en-US" sz="2400" dirty="0" smtClean="0"/>
              <a:t>Uploading quotes from Shop Catalog (when used)</a:t>
            </a:r>
          </a:p>
        </p:txBody>
      </p:sp>
      <p:sp>
        <p:nvSpPr>
          <p:cNvPr id="4" name="Title 1"/>
          <p:cNvSpPr txBox="1">
            <a:spLocks/>
          </p:cNvSpPr>
          <p:nvPr/>
        </p:nvSpPr>
        <p:spPr>
          <a:xfrm>
            <a:off x="8001000" y="838200"/>
            <a:ext cx="870284" cy="4419600"/>
          </a:xfrm>
          <a:prstGeom prst="rect">
            <a:avLst/>
          </a:prstGeom>
        </p:spPr>
        <p:txBody>
          <a:bodyPr vert="wordArt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chemeClr val="accent6">
                    <a:lumMod val="50000"/>
                  </a:schemeClr>
                </a:solidFill>
              </a:rPr>
              <a:t>Purchase Orders</a:t>
            </a:r>
            <a:endParaRPr lang="en-US" sz="3000" dirty="0">
              <a:solidFill>
                <a:schemeClr val="accent6">
                  <a:lumMod val="50000"/>
                </a:schemeClr>
              </a:solidFill>
            </a:endParaRPr>
          </a:p>
        </p:txBody>
      </p:sp>
      <p:sp>
        <p:nvSpPr>
          <p:cNvPr id="5" name="Rectangle 4"/>
          <p:cNvSpPr/>
          <p:nvPr/>
        </p:nvSpPr>
        <p:spPr>
          <a:xfrm>
            <a:off x="2209800" y="814387"/>
            <a:ext cx="4419600" cy="523220"/>
          </a:xfrm>
          <a:prstGeom prst="rect">
            <a:avLst/>
          </a:prstGeom>
        </p:spPr>
        <p:txBody>
          <a:bodyPr wrap="square">
            <a:spAutoFit/>
          </a:bodyPr>
          <a:lstStyle/>
          <a:p>
            <a:r>
              <a:rPr lang="en-US" sz="2800" dirty="0" smtClean="0">
                <a:solidFill>
                  <a:srgbClr val="008000"/>
                </a:solidFill>
              </a:rPr>
              <a:t>Completing a Requisition</a:t>
            </a:r>
            <a:endParaRPr lang="en-US" sz="2800" dirty="0">
              <a:solidFill>
                <a:srgbClr val="008000"/>
              </a:solidFill>
            </a:endParaRPr>
          </a:p>
        </p:txBody>
      </p:sp>
    </p:spTree>
    <p:extLst>
      <p:ext uri="{BB962C8B-B14F-4D97-AF65-F5344CB8AC3E}">
        <p14:creationId xmlns:p14="http://schemas.microsoft.com/office/powerpoint/2010/main" val="1116897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229600" cy="3886200"/>
          </a:xfrm>
        </p:spPr>
        <p:txBody>
          <a:bodyPr>
            <a:normAutofit fontScale="70000" lnSpcReduction="20000"/>
          </a:bodyPr>
          <a:lstStyle/>
          <a:p>
            <a:pPr marL="0" indent="0">
              <a:buNone/>
            </a:pPr>
            <a:r>
              <a:rPr lang="en-US" b="1" dirty="0"/>
              <a:t>Transferred-In</a:t>
            </a:r>
            <a:r>
              <a:rPr lang="en-US" dirty="0"/>
              <a:t> </a:t>
            </a:r>
            <a:r>
              <a:rPr lang="en-US" dirty="0">
                <a:solidFill>
                  <a:srgbClr val="984807"/>
                </a:solidFill>
              </a:rPr>
              <a:t>equipment is usually brought in when a professor “transfers” to CSU from another institution and brings equipment with </a:t>
            </a:r>
            <a:r>
              <a:rPr lang="en-US" dirty="0" smtClean="0">
                <a:solidFill>
                  <a:srgbClr val="984807"/>
                </a:solidFill>
              </a:rPr>
              <a:t>them.</a:t>
            </a:r>
            <a:endParaRPr lang="en-US" dirty="0">
              <a:solidFill>
                <a:srgbClr val="984807"/>
              </a:solidFill>
            </a:endParaRPr>
          </a:p>
          <a:p>
            <a:pPr marL="0" indent="0">
              <a:buNone/>
            </a:pPr>
            <a:endParaRPr lang="en-US" dirty="0"/>
          </a:p>
          <a:p>
            <a:pPr marL="0" indent="0">
              <a:buNone/>
            </a:pPr>
            <a:r>
              <a:rPr lang="en-US" b="1" dirty="0" smtClean="0"/>
              <a:t>Direct Donation</a:t>
            </a:r>
            <a:r>
              <a:rPr lang="en-US" dirty="0" smtClean="0"/>
              <a:t> </a:t>
            </a:r>
            <a:r>
              <a:rPr lang="en-US" dirty="0">
                <a:solidFill>
                  <a:srgbClr val="984807"/>
                </a:solidFill>
              </a:rPr>
              <a:t>equipment is usually given to </a:t>
            </a:r>
            <a:r>
              <a:rPr lang="en-US" dirty="0" smtClean="0">
                <a:solidFill>
                  <a:srgbClr val="984807"/>
                </a:solidFill>
              </a:rPr>
              <a:t>CSU and </a:t>
            </a:r>
            <a:r>
              <a:rPr lang="en-US" dirty="0">
                <a:solidFill>
                  <a:srgbClr val="984807"/>
                </a:solidFill>
              </a:rPr>
              <a:t>the donor waives any tax write-off </a:t>
            </a:r>
            <a:r>
              <a:rPr lang="en-US" dirty="0" smtClean="0">
                <a:solidFill>
                  <a:srgbClr val="984807"/>
                </a:solidFill>
              </a:rPr>
              <a:t>advantage and may not be given recognition for the donation.</a:t>
            </a:r>
            <a:endParaRPr lang="en-US" dirty="0">
              <a:solidFill>
                <a:srgbClr val="984807"/>
              </a:solidFill>
            </a:endParaRPr>
          </a:p>
          <a:p>
            <a:pPr marL="0" indent="0">
              <a:buNone/>
            </a:pPr>
            <a:endParaRPr lang="en-US" dirty="0"/>
          </a:p>
          <a:p>
            <a:pPr marL="0" indent="0">
              <a:buNone/>
            </a:pPr>
            <a:r>
              <a:rPr lang="en-US" b="1" dirty="0" smtClean="0"/>
              <a:t>Loaned to CSU </a:t>
            </a:r>
            <a:r>
              <a:rPr lang="en-US" dirty="0" smtClean="0">
                <a:solidFill>
                  <a:srgbClr val="984807"/>
                </a:solidFill>
              </a:rPr>
              <a:t>equipment </a:t>
            </a:r>
            <a:r>
              <a:rPr lang="en-US" dirty="0">
                <a:solidFill>
                  <a:srgbClr val="984807"/>
                </a:solidFill>
              </a:rPr>
              <a:t>is usually </a:t>
            </a:r>
            <a:r>
              <a:rPr lang="en-US" dirty="0" smtClean="0">
                <a:solidFill>
                  <a:srgbClr val="984807"/>
                </a:solidFill>
              </a:rPr>
              <a:t>provided </a:t>
            </a:r>
            <a:r>
              <a:rPr lang="en-US" dirty="0">
                <a:solidFill>
                  <a:srgbClr val="984807"/>
                </a:solidFill>
              </a:rPr>
              <a:t>by the federal government, </a:t>
            </a:r>
            <a:r>
              <a:rPr lang="en-US" dirty="0" smtClean="0">
                <a:solidFill>
                  <a:srgbClr val="984807"/>
                </a:solidFill>
              </a:rPr>
              <a:t>sponsor, </a:t>
            </a:r>
            <a:r>
              <a:rPr lang="en-US" dirty="0">
                <a:solidFill>
                  <a:srgbClr val="984807"/>
                </a:solidFill>
              </a:rPr>
              <a:t>or a vendor for a specific amount of time and needs to be returned after that time period.</a:t>
            </a:r>
          </a:p>
          <a:p>
            <a:endParaRPr lang="en-US" dirty="0"/>
          </a:p>
        </p:txBody>
      </p:sp>
      <p:sp>
        <p:nvSpPr>
          <p:cNvPr id="5" name="Title 1"/>
          <p:cNvSpPr txBox="1">
            <a:spLocks/>
          </p:cNvSpPr>
          <p:nvPr/>
        </p:nvSpPr>
        <p:spPr>
          <a:xfrm>
            <a:off x="8382000" y="152400"/>
            <a:ext cx="533400" cy="6553200"/>
          </a:xfrm>
          <a:prstGeom prst="rect">
            <a:avLst/>
          </a:prstGeom>
        </p:spPr>
        <p:txBody>
          <a:bodyPr vert="wordArt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chemeClr val="accent6">
                    <a:lumMod val="50000"/>
                  </a:schemeClr>
                </a:solidFill>
              </a:rPr>
              <a:t>OTHER METHODS</a:t>
            </a:r>
            <a:endParaRPr lang="en-US" sz="3000" dirty="0">
              <a:solidFill>
                <a:schemeClr val="accent6">
                  <a:lumMod val="50000"/>
                </a:schemeClr>
              </a:solidFill>
            </a:endParaRPr>
          </a:p>
        </p:txBody>
      </p:sp>
    </p:spTree>
    <p:extLst>
      <p:ext uri="{BB962C8B-B14F-4D97-AF65-F5344CB8AC3E}">
        <p14:creationId xmlns:p14="http://schemas.microsoft.com/office/powerpoint/2010/main" val="658145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7467600" cy="4315027"/>
          </a:xfrm>
          <a:prstGeom prst="rect">
            <a:avLst/>
          </a:prstGeom>
        </p:spPr>
        <p:txBody>
          <a:bodyPr wrap="square">
            <a:spAutoFit/>
          </a:bodyPr>
          <a:lstStyle/>
          <a:p>
            <a:pPr lvl="0">
              <a:spcBef>
                <a:spcPct val="20000"/>
              </a:spcBef>
            </a:pPr>
            <a:r>
              <a:rPr lang="en-US" sz="2800" dirty="0" smtClean="0">
                <a:solidFill>
                  <a:srgbClr val="008000"/>
                </a:solidFill>
              </a:rPr>
              <a:t>The following paperwork is required for incoming property:</a:t>
            </a:r>
          </a:p>
          <a:p>
            <a:pPr lvl="0">
              <a:spcBef>
                <a:spcPct val="20000"/>
              </a:spcBef>
            </a:pPr>
            <a:endParaRPr lang="en-US" sz="2800" dirty="0" smtClean="0">
              <a:solidFill>
                <a:srgbClr val="008000"/>
              </a:solidFill>
            </a:endParaRPr>
          </a:p>
          <a:p>
            <a:pPr marL="457200" lvl="0" indent="-457200">
              <a:spcBef>
                <a:spcPct val="20000"/>
              </a:spcBef>
              <a:buFont typeface="Arial" panose="020B0604020202020204" pitchFamily="34" charset="0"/>
              <a:buChar char="•"/>
            </a:pPr>
            <a:r>
              <a:rPr lang="en-US" sz="2800" dirty="0" smtClean="0">
                <a:solidFill>
                  <a:srgbClr val="984807"/>
                </a:solidFill>
              </a:rPr>
              <a:t>A signed Letter of Release </a:t>
            </a:r>
            <a:r>
              <a:rPr lang="en-US" sz="2800" u="sng" dirty="0" smtClean="0">
                <a:solidFill>
                  <a:srgbClr val="984807"/>
                </a:solidFill>
              </a:rPr>
              <a:t>and</a:t>
            </a:r>
            <a:r>
              <a:rPr lang="en-US" sz="2800" dirty="0" smtClean="0">
                <a:solidFill>
                  <a:srgbClr val="984807"/>
                </a:solidFill>
              </a:rPr>
              <a:t> a signed Letter of Acceptance listing all incoming equipment.</a:t>
            </a:r>
          </a:p>
          <a:p>
            <a:pPr lvl="0">
              <a:spcBef>
                <a:spcPct val="20000"/>
              </a:spcBef>
            </a:pPr>
            <a:endParaRPr lang="en-US" sz="2800" dirty="0" smtClean="0">
              <a:solidFill>
                <a:srgbClr val="984807"/>
              </a:solidFill>
            </a:endParaRPr>
          </a:p>
          <a:p>
            <a:pPr marL="457200" lvl="0" indent="-457200">
              <a:spcBef>
                <a:spcPct val="20000"/>
              </a:spcBef>
              <a:buFont typeface="Arial" panose="020B0604020202020204" pitchFamily="34" charset="0"/>
              <a:buChar char="•"/>
            </a:pPr>
            <a:r>
              <a:rPr lang="en-US" sz="2800" dirty="0" smtClean="0">
                <a:solidFill>
                  <a:srgbClr val="984807"/>
                </a:solidFill>
              </a:rPr>
              <a:t>A Copy of the Loan Agreement (for loaned).</a:t>
            </a:r>
            <a:endParaRPr lang="en-US" sz="2800" dirty="0">
              <a:solidFill>
                <a:srgbClr val="984807"/>
              </a:solidFill>
            </a:endParaRPr>
          </a:p>
        </p:txBody>
      </p:sp>
      <p:sp>
        <p:nvSpPr>
          <p:cNvPr id="4" name="Title 1"/>
          <p:cNvSpPr txBox="1">
            <a:spLocks/>
          </p:cNvSpPr>
          <p:nvPr/>
        </p:nvSpPr>
        <p:spPr>
          <a:xfrm>
            <a:off x="8382000" y="152400"/>
            <a:ext cx="533400" cy="6553200"/>
          </a:xfrm>
          <a:prstGeom prst="rect">
            <a:avLst/>
          </a:prstGeom>
        </p:spPr>
        <p:txBody>
          <a:bodyPr vert="wordArt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chemeClr val="accent6">
                    <a:lumMod val="50000"/>
                  </a:schemeClr>
                </a:solidFill>
              </a:rPr>
              <a:t>OTHER METHODS</a:t>
            </a:r>
            <a:endParaRPr lang="en-US" sz="3000" dirty="0">
              <a:solidFill>
                <a:schemeClr val="accent6">
                  <a:lumMod val="50000"/>
                </a:schemeClr>
              </a:solidFill>
            </a:endParaRPr>
          </a:p>
        </p:txBody>
      </p:sp>
    </p:spTree>
    <p:extLst>
      <p:ext uri="{BB962C8B-B14F-4D97-AF65-F5344CB8AC3E}">
        <p14:creationId xmlns:p14="http://schemas.microsoft.com/office/powerpoint/2010/main" val="993128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610" y="304800"/>
            <a:ext cx="7696200" cy="419100"/>
          </a:xfrm>
        </p:spPr>
        <p:txBody>
          <a:bodyPr>
            <a:noAutofit/>
          </a:bodyPr>
          <a:lstStyle/>
          <a:p>
            <a:r>
              <a:rPr lang="en-US" sz="3200" dirty="0" smtClean="0">
                <a:solidFill>
                  <a:srgbClr val="008000"/>
                </a:solidFill>
              </a:rPr>
              <a:t>Incoming Property Declaration Form</a:t>
            </a:r>
            <a:endParaRPr lang="en-US" sz="3200" dirty="0">
              <a:solidFill>
                <a:srgbClr val="008000"/>
              </a:solidFill>
            </a:endParaRPr>
          </a:p>
        </p:txBody>
      </p:sp>
      <p:sp>
        <p:nvSpPr>
          <p:cNvPr id="4" name="Title 1"/>
          <p:cNvSpPr txBox="1">
            <a:spLocks/>
          </p:cNvSpPr>
          <p:nvPr/>
        </p:nvSpPr>
        <p:spPr>
          <a:xfrm>
            <a:off x="8382000" y="152400"/>
            <a:ext cx="533400" cy="6553200"/>
          </a:xfrm>
          <a:prstGeom prst="rect">
            <a:avLst/>
          </a:prstGeom>
        </p:spPr>
        <p:txBody>
          <a:bodyPr vert="wordArt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chemeClr val="accent6">
                    <a:lumMod val="50000"/>
                  </a:schemeClr>
                </a:solidFill>
              </a:rPr>
              <a:t>OTHER METHODS</a:t>
            </a:r>
            <a:endParaRPr lang="en-US" sz="3000" dirty="0">
              <a:solidFill>
                <a:schemeClr val="accent6">
                  <a:lumMod val="50000"/>
                </a:schemeClr>
              </a:solidFill>
            </a:endParaRPr>
          </a:p>
        </p:txBody>
      </p:sp>
      <p:pic>
        <p:nvPicPr>
          <p:cNvPr id="6" name="Content Placeholder 5"/>
          <p:cNvPicPr>
            <a:picLocks noGrp="1" noChangeAspect="1"/>
          </p:cNvPicPr>
          <p:nvPr>
            <p:ph idx="1"/>
          </p:nvPr>
        </p:nvPicPr>
        <p:blipFill>
          <a:blip r:embed="rId3"/>
          <a:stretch>
            <a:fillRect/>
          </a:stretch>
        </p:blipFill>
        <p:spPr>
          <a:xfrm>
            <a:off x="748684" y="838200"/>
            <a:ext cx="7274051" cy="4343400"/>
          </a:xfrm>
          <a:prstGeom prst="rect">
            <a:avLst/>
          </a:prstGeom>
        </p:spPr>
      </p:pic>
    </p:spTree>
    <p:extLst>
      <p:ext uri="{BB962C8B-B14F-4D97-AF65-F5344CB8AC3E}">
        <p14:creationId xmlns:p14="http://schemas.microsoft.com/office/powerpoint/2010/main" val="2413271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229600" cy="3810000"/>
          </a:xfrm>
        </p:spPr>
        <p:txBody>
          <a:bodyPr>
            <a:normAutofit fontScale="92500"/>
          </a:bodyPr>
          <a:lstStyle/>
          <a:p>
            <a:pPr marL="0" indent="0">
              <a:buNone/>
            </a:pPr>
            <a:r>
              <a:rPr lang="en-US" b="1" dirty="0" smtClean="0"/>
              <a:t>Gift-In-Kind</a:t>
            </a:r>
            <a:r>
              <a:rPr lang="en-US" dirty="0"/>
              <a:t> </a:t>
            </a:r>
            <a:r>
              <a:rPr lang="en-US" dirty="0" smtClean="0">
                <a:solidFill>
                  <a:srgbClr val="984807"/>
                </a:solidFill>
              </a:rPr>
              <a:t>consists of Non-Monetary Gifts that go </a:t>
            </a:r>
            <a:r>
              <a:rPr lang="en-US" dirty="0">
                <a:solidFill>
                  <a:srgbClr val="984807"/>
                </a:solidFill>
              </a:rPr>
              <a:t>through the CSU </a:t>
            </a:r>
            <a:r>
              <a:rPr lang="en-US" dirty="0" smtClean="0">
                <a:solidFill>
                  <a:srgbClr val="984807"/>
                </a:solidFill>
              </a:rPr>
              <a:t>Advancement Office. </a:t>
            </a:r>
            <a:r>
              <a:rPr lang="en-US" dirty="0">
                <a:solidFill>
                  <a:srgbClr val="984807"/>
                </a:solidFill>
              </a:rPr>
              <a:t>T</a:t>
            </a:r>
            <a:r>
              <a:rPr lang="en-US" dirty="0" smtClean="0">
                <a:solidFill>
                  <a:srgbClr val="984807"/>
                </a:solidFill>
              </a:rPr>
              <a:t>he </a:t>
            </a:r>
            <a:r>
              <a:rPr lang="en-US" dirty="0">
                <a:solidFill>
                  <a:srgbClr val="984807"/>
                </a:solidFill>
              </a:rPr>
              <a:t>donor </a:t>
            </a:r>
            <a:r>
              <a:rPr lang="en-US" dirty="0" smtClean="0">
                <a:solidFill>
                  <a:srgbClr val="984807"/>
                </a:solidFill>
              </a:rPr>
              <a:t>receives stewardship recognition and may be eligible for a </a:t>
            </a:r>
            <a:r>
              <a:rPr lang="en-US" dirty="0">
                <a:solidFill>
                  <a:srgbClr val="984807"/>
                </a:solidFill>
              </a:rPr>
              <a:t>tax write-off.  </a:t>
            </a:r>
          </a:p>
          <a:p>
            <a:r>
              <a:rPr lang="en-US" dirty="0" smtClean="0"/>
              <a:t>Advancement forwards </a:t>
            </a:r>
            <a:r>
              <a:rPr lang="en-US" dirty="0"/>
              <a:t>Property Management a monthly report and Property sets up capital assets from the report.</a:t>
            </a:r>
          </a:p>
          <a:p>
            <a:endParaRPr lang="en-US" dirty="0"/>
          </a:p>
        </p:txBody>
      </p:sp>
      <p:sp>
        <p:nvSpPr>
          <p:cNvPr id="4" name="Title 1"/>
          <p:cNvSpPr txBox="1">
            <a:spLocks/>
          </p:cNvSpPr>
          <p:nvPr/>
        </p:nvSpPr>
        <p:spPr>
          <a:xfrm>
            <a:off x="8382000" y="152400"/>
            <a:ext cx="533400" cy="6553200"/>
          </a:xfrm>
          <a:prstGeom prst="rect">
            <a:avLst/>
          </a:prstGeom>
        </p:spPr>
        <p:txBody>
          <a:bodyPr vert="wordArt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chemeClr val="accent6">
                    <a:lumMod val="50000"/>
                  </a:schemeClr>
                </a:solidFill>
              </a:rPr>
              <a:t>OTHER METHODS</a:t>
            </a:r>
            <a:endParaRPr lang="en-US" sz="3000" dirty="0">
              <a:solidFill>
                <a:schemeClr val="accent6">
                  <a:lumMod val="50000"/>
                </a:schemeClr>
              </a:solidFill>
            </a:endParaRPr>
          </a:p>
        </p:txBody>
      </p:sp>
    </p:spTree>
    <p:extLst>
      <p:ext uri="{BB962C8B-B14F-4D97-AF65-F5344CB8AC3E}">
        <p14:creationId xmlns:p14="http://schemas.microsoft.com/office/powerpoint/2010/main" val="3119005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915400" cy="5211763"/>
          </a:xfrm>
        </p:spPr>
        <p:txBody>
          <a:bodyPr>
            <a:normAutofit/>
          </a:bodyPr>
          <a:lstStyle/>
          <a:p>
            <a:pPr marL="0" indent="0" algn="ctr">
              <a:buNone/>
            </a:pPr>
            <a:r>
              <a:rPr lang="en-US" sz="4400" dirty="0"/>
              <a:t>ACQUISITION</a:t>
            </a:r>
          </a:p>
          <a:p>
            <a:pPr marL="0" indent="0" algn="ctr">
              <a:buNone/>
            </a:pPr>
            <a:endParaRPr lang="en-US" sz="4400" dirty="0" smtClean="0"/>
          </a:p>
          <a:p>
            <a:pPr marL="0" indent="0" algn="ctr">
              <a:buNone/>
            </a:pPr>
            <a:r>
              <a:rPr lang="en-US" sz="4400" b="1" u="sng" dirty="0">
                <a:effectLst>
                  <a:outerShdw blurRad="38100" dist="38100" dir="2700000" algn="tl">
                    <a:srgbClr val="000000">
                      <a:alpha val="43137"/>
                    </a:srgbClr>
                  </a:outerShdw>
                </a:effectLst>
              </a:rPr>
              <a:t>TRACKING</a:t>
            </a:r>
          </a:p>
          <a:p>
            <a:pPr marL="0" indent="0" algn="ctr">
              <a:buNone/>
            </a:pPr>
            <a:endParaRPr lang="en-US" sz="4400" dirty="0" smtClean="0"/>
          </a:p>
          <a:p>
            <a:pPr marL="0" indent="0" algn="ctr">
              <a:buNone/>
            </a:pPr>
            <a:r>
              <a:rPr lang="en-US" sz="4400" dirty="0" smtClean="0"/>
              <a:t>DISPOSAL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11" y="1981200"/>
            <a:ext cx="2209800" cy="2209800"/>
          </a:xfrm>
          <a:prstGeom prst="rect">
            <a:avLst/>
          </a:prstGeom>
        </p:spPr>
      </p:pic>
    </p:spTree>
    <p:extLst>
      <p:ext uri="{BB962C8B-B14F-4D97-AF65-F5344CB8AC3E}">
        <p14:creationId xmlns:p14="http://schemas.microsoft.com/office/powerpoint/2010/main" val="265697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1"/>
            <a:ext cx="6781800" cy="3733800"/>
          </a:xfrm>
        </p:spPr>
        <p:txBody>
          <a:bodyPr>
            <a:normAutofit/>
          </a:bodyPr>
          <a:lstStyle/>
          <a:p>
            <a:pPr lvl="0"/>
            <a:r>
              <a:rPr lang="en-US" sz="4000" dirty="0" smtClean="0">
                <a:solidFill>
                  <a:srgbClr val="984807"/>
                </a:solidFill>
                <a:latin typeface="Broadway" panose="04040905080B02020502" pitchFamily="82" charset="0"/>
                <a:cs typeface="Aharoni" panose="02010803020104030203" pitchFamily="2" charset="-79"/>
              </a:rPr>
              <a:t>Asset Decal</a:t>
            </a:r>
            <a:endParaRPr lang="en-US" sz="4000" dirty="0">
              <a:solidFill>
                <a:srgbClr val="984807"/>
              </a:solidFill>
              <a:latin typeface="Broadway" panose="04040905080B02020502" pitchFamily="82" charset="0"/>
              <a:cs typeface="Aharoni" panose="02010803020104030203" pitchFamily="2" charset="-79"/>
            </a:endParaRPr>
          </a:p>
          <a:p>
            <a:pPr lvl="0"/>
            <a:r>
              <a:rPr lang="en-US" sz="3600" dirty="0" smtClean="0">
                <a:solidFill>
                  <a:srgbClr val="984807"/>
                </a:solidFill>
                <a:latin typeface="Algerian" panose="04020705040A02060702" pitchFamily="82" charset="0"/>
              </a:rPr>
              <a:t>Maintenance</a:t>
            </a:r>
            <a:endParaRPr lang="en-US" sz="3600" dirty="0">
              <a:solidFill>
                <a:srgbClr val="984807"/>
              </a:solidFill>
              <a:latin typeface="Algerian" panose="04020705040A02060702" pitchFamily="82" charset="0"/>
            </a:endParaRPr>
          </a:p>
          <a:p>
            <a:pPr lvl="0"/>
            <a:r>
              <a:rPr lang="en-US" sz="3600" dirty="0" smtClean="0">
                <a:solidFill>
                  <a:srgbClr val="984807"/>
                </a:solidFill>
                <a:latin typeface="Magneto" pitchFamily="82" charset="0"/>
              </a:rPr>
              <a:t>Movement</a:t>
            </a:r>
          </a:p>
          <a:p>
            <a:r>
              <a:rPr lang="en-US" sz="3600" dirty="0">
                <a:solidFill>
                  <a:srgbClr val="984807"/>
                </a:solidFill>
                <a:latin typeface="Showcard Gothic" pitchFamily="82" charset="0"/>
              </a:rPr>
              <a:t>Inventory Process</a:t>
            </a:r>
          </a:p>
          <a:p>
            <a:r>
              <a:rPr lang="en-US" sz="3600" b="1" dirty="0">
                <a:solidFill>
                  <a:srgbClr val="984807"/>
                </a:solidFill>
                <a:latin typeface="Copperplate Gothic Light" panose="020E0507020206020404" pitchFamily="34" charset="0"/>
              </a:rPr>
              <a:t>Property </a:t>
            </a:r>
            <a:r>
              <a:rPr lang="en-US" sz="3600" b="1" dirty="0" smtClean="0">
                <a:solidFill>
                  <a:srgbClr val="984807"/>
                </a:solidFill>
                <a:latin typeface="Copperplate Gothic Light" panose="020E0507020206020404" pitchFamily="34" charset="0"/>
              </a:rPr>
              <a:t>Management</a:t>
            </a:r>
            <a:endParaRPr lang="en-US" dirty="0">
              <a:solidFill>
                <a:srgbClr val="984807"/>
              </a:solidFill>
            </a:endParaRPr>
          </a:p>
        </p:txBody>
      </p:sp>
      <p:sp>
        <p:nvSpPr>
          <p:cNvPr id="4" name="Title 1"/>
          <p:cNvSpPr txBox="1">
            <a:spLocks/>
          </p:cNvSpPr>
          <p:nvPr/>
        </p:nvSpPr>
        <p:spPr>
          <a:xfrm>
            <a:off x="457200" y="457200"/>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8000"/>
                </a:solidFill>
              </a:rPr>
              <a:t>TRACKING</a:t>
            </a:r>
            <a:endParaRPr lang="en-US" dirty="0">
              <a:solidFill>
                <a:srgbClr val="008000"/>
              </a:solidFill>
            </a:endParaRPr>
          </a:p>
        </p:txBody>
      </p:sp>
    </p:spTree>
    <p:extLst>
      <p:ext uri="{BB962C8B-B14F-4D97-AF65-F5344CB8AC3E}">
        <p14:creationId xmlns:p14="http://schemas.microsoft.com/office/powerpoint/2010/main" val="1857571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AGENDA</a:t>
            </a:r>
            <a:endParaRPr lang="en-US" sz="4000" dirty="0"/>
          </a:p>
        </p:txBody>
      </p:sp>
      <p:sp>
        <p:nvSpPr>
          <p:cNvPr id="3" name="Content Placeholder 2"/>
          <p:cNvSpPr>
            <a:spLocks noGrp="1"/>
          </p:cNvSpPr>
          <p:nvPr>
            <p:ph idx="1"/>
          </p:nvPr>
        </p:nvSpPr>
        <p:spPr>
          <a:xfrm>
            <a:off x="152400" y="1600200"/>
            <a:ext cx="8915400" cy="4525963"/>
          </a:xfrm>
        </p:spPr>
        <p:txBody>
          <a:bodyPr>
            <a:normAutofit/>
          </a:bodyPr>
          <a:lstStyle/>
          <a:p>
            <a:pPr marL="0" indent="0" algn="ctr">
              <a:buNone/>
            </a:pPr>
            <a:r>
              <a:rPr lang="en-US" dirty="0" smtClean="0">
                <a:solidFill>
                  <a:srgbClr val="984807"/>
                </a:solidFill>
              </a:rPr>
              <a:t>What is Property Management &amp; Why Should You Care?</a:t>
            </a:r>
          </a:p>
          <a:p>
            <a:pPr marL="0" indent="0" algn="ctr">
              <a:buNone/>
            </a:pPr>
            <a:r>
              <a:rPr lang="en-US" dirty="0" smtClean="0">
                <a:solidFill>
                  <a:srgbClr val="984807"/>
                </a:solidFill>
              </a:rPr>
              <a:t>Responsibilities </a:t>
            </a:r>
            <a:r>
              <a:rPr lang="en-US" dirty="0">
                <a:solidFill>
                  <a:srgbClr val="984807"/>
                </a:solidFill>
              </a:rPr>
              <a:t>&amp; </a:t>
            </a:r>
            <a:r>
              <a:rPr lang="en-US" dirty="0" smtClean="0">
                <a:solidFill>
                  <a:srgbClr val="984807"/>
                </a:solidFill>
              </a:rPr>
              <a:t>Roles </a:t>
            </a:r>
          </a:p>
          <a:p>
            <a:pPr marL="0" indent="0" algn="ctr">
              <a:buNone/>
            </a:pPr>
            <a:r>
              <a:rPr lang="en-US" dirty="0" smtClean="0">
                <a:solidFill>
                  <a:srgbClr val="984807"/>
                </a:solidFill>
              </a:rPr>
              <a:t>Acquisition </a:t>
            </a:r>
          </a:p>
          <a:p>
            <a:pPr marL="0" indent="0" algn="ctr">
              <a:buNone/>
            </a:pPr>
            <a:r>
              <a:rPr lang="en-US" dirty="0" smtClean="0">
                <a:solidFill>
                  <a:srgbClr val="984807"/>
                </a:solidFill>
              </a:rPr>
              <a:t>Tracking</a:t>
            </a:r>
          </a:p>
          <a:p>
            <a:pPr marL="0" indent="0" algn="ctr">
              <a:buNone/>
            </a:pPr>
            <a:r>
              <a:rPr lang="en-US" dirty="0" smtClean="0">
                <a:solidFill>
                  <a:srgbClr val="984807"/>
                </a:solidFill>
              </a:rPr>
              <a:t>Disposal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533400" cy="5638800"/>
          </a:xfrm>
        </p:spPr>
        <p:txBody>
          <a:bodyPr vert="wordArtVert">
            <a:noAutofit/>
          </a:bodyPr>
          <a:lstStyle/>
          <a:p>
            <a:pPr algn="l"/>
            <a:r>
              <a:rPr lang="en-US" sz="3000" dirty="0" smtClean="0">
                <a:solidFill>
                  <a:schemeClr val="accent6">
                    <a:lumMod val="50000"/>
                  </a:schemeClr>
                </a:solidFill>
              </a:rPr>
              <a:t>ASSET DECAL</a:t>
            </a:r>
            <a:endParaRPr lang="en-US" sz="3000" dirty="0">
              <a:solidFill>
                <a:schemeClr val="accent6">
                  <a:lumMod val="50000"/>
                </a:schemeClr>
              </a:solidFill>
            </a:endParaRPr>
          </a:p>
        </p:txBody>
      </p:sp>
      <p:sp>
        <p:nvSpPr>
          <p:cNvPr id="3" name="Content Placeholder 2"/>
          <p:cNvSpPr>
            <a:spLocks noGrp="1"/>
          </p:cNvSpPr>
          <p:nvPr>
            <p:ph sz="half" idx="1"/>
          </p:nvPr>
        </p:nvSpPr>
        <p:spPr>
          <a:xfrm>
            <a:off x="990600" y="876300"/>
            <a:ext cx="7391400" cy="3886200"/>
          </a:xfrm>
        </p:spPr>
        <p:txBody>
          <a:bodyPr>
            <a:normAutofit/>
          </a:bodyPr>
          <a:lstStyle/>
          <a:p>
            <a:pPr lvl="0"/>
            <a:r>
              <a:rPr lang="en-US" b="1" dirty="0" smtClean="0">
                <a:solidFill>
                  <a:srgbClr val="008000"/>
                </a:solidFill>
              </a:rPr>
              <a:t>Asset Decal</a:t>
            </a:r>
          </a:p>
          <a:p>
            <a:pPr lvl="0"/>
            <a:r>
              <a:rPr lang="en-US" dirty="0" smtClean="0">
                <a:solidFill>
                  <a:srgbClr val="984807"/>
                </a:solidFill>
              </a:rPr>
              <a:t>Who knows where the asset is located?</a:t>
            </a:r>
            <a:endParaRPr lang="en-US" dirty="0" smtClean="0">
              <a:solidFill>
                <a:srgbClr val="008000"/>
              </a:solidFill>
            </a:endParaRPr>
          </a:p>
          <a:p>
            <a:pPr lvl="1"/>
            <a:r>
              <a:rPr lang="en-US" dirty="0" smtClean="0">
                <a:solidFill>
                  <a:srgbClr val="008000"/>
                </a:solidFill>
              </a:rPr>
              <a:t>Fabricated assets (work-in-progress (WIP) assets).</a:t>
            </a:r>
          </a:p>
          <a:p>
            <a:pPr lvl="1"/>
            <a:r>
              <a:rPr lang="en-US" dirty="0" smtClean="0">
                <a:solidFill>
                  <a:srgbClr val="008000"/>
                </a:solidFill>
              </a:rPr>
              <a:t>Fabricated models not lasting a year and deliverables should not be capitalized.</a:t>
            </a:r>
          </a:p>
          <a:p>
            <a:pPr lvl="1"/>
            <a:r>
              <a:rPr lang="en-US" dirty="0" smtClean="0">
                <a:solidFill>
                  <a:srgbClr val="008000"/>
                </a:solidFill>
              </a:rPr>
              <a:t>Capitalize the WIP upon completing the asset and not waiting until the 53 is closed or closing.</a:t>
            </a:r>
            <a:endParaRPr lang="en-US" dirty="0">
              <a:solidFill>
                <a:srgbClr val="008000"/>
              </a:solidFill>
            </a:endParaRPr>
          </a:p>
        </p:txBody>
      </p:sp>
    </p:spTree>
    <p:extLst>
      <p:ext uri="{BB962C8B-B14F-4D97-AF65-F5344CB8AC3E}">
        <p14:creationId xmlns:p14="http://schemas.microsoft.com/office/powerpoint/2010/main" val="2000443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533400" cy="5638800"/>
          </a:xfrm>
        </p:spPr>
        <p:txBody>
          <a:bodyPr vert="wordArtVert">
            <a:noAutofit/>
          </a:bodyPr>
          <a:lstStyle/>
          <a:p>
            <a:pPr algn="l"/>
            <a:r>
              <a:rPr lang="en-US" sz="3000" dirty="0" smtClean="0">
                <a:solidFill>
                  <a:schemeClr val="accent6">
                    <a:lumMod val="50000"/>
                  </a:schemeClr>
                </a:solidFill>
              </a:rPr>
              <a:t>ASSET DECAL</a:t>
            </a:r>
            <a:endParaRPr lang="en-US" sz="3000" dirty="0">
              <a:solidFill>
                <a:schemeClr val="accent6">
                  <a:lumMod val="50000"/>
                </a:schemeClr>
              </a:solidFill>
            </a:endParaRPr>
          </a:p>
        </p:txBody>
      </p:sp>
      <p:sp>
        <p:nvSpPr>
          <p:cNvPr id="3" name="Content Placeholder 2"/>
          <p:cNvSpPr>
            <a:spLocks noGrp="1"/>
          </p:cNvSpPr>
          <p:nvPr>
            <p:ph sz="half" idx="1"/>
          </p:nvPr>
        </p:nvSpPr>
        <p:spPr>
          <a:xfrm>
            <a:off x="457200" y="0"/>
            <a:ext cx="4038600" cy="6126163"/>
          </a:xfrm>
        </p:spPr>
        <p:txBody>
          <a:bodyPr>
            <a:normAutofit fontScale="92500" lnSpcReduction="10000"/>
          </a:bodyPr>
          <a:lstStyle/>
          <a:p>
            <a:pPr lvl="0" algn="ctr"/>
            <a:r>
              <a:rPr lang="en-US" b="1" dirty="0" smtClean="0">
                <a:solidFill>
                  <a:srgbClr val="008000"/>
                </a:solidFill>
              </a:rPr>
              <a:t>Asset Decal</a:t>
            </a:r>
            <a:endParaRPr lang="en-US" b="1" dirty="0">
              <a:solidFill>
                <a:srgbClr val="008000"/>
              </a:solidFill>
            </a:endParaRPr>
          </a:p>
          <a:p>
            <a:pPr lvl="1"/>
            <a:r>
              <a:rPr lang="en-US" dirty="0">
                <a:solidFill>
                  <a:srgbClr val="984807"/>
                </a:solidFill>
              </a:rPr>
              <a:t>Asset R</a:t>
            </a:r>
            <a:r>
              <a:rPr lang="en-US" dirty="0" smtClean="0">
                <a:solidFill>
                  <a:srgbClr val="984807"/>
                </a:solidFill>
              </a:rPr>
              <a:t>epresentative</a:t>
            </a:r>
          </a:p>
          <a:p>
            <a:pPr lvl="1"/>
            <a:r>
              <a:rPr lang="en-US" dirty="0" smtClean="0">
                <a:solidFill>
                  <a:srgbClr val="984807"/>
                </a:solidFill>
              </a:rPr>
              <a:t>First Number on the Tag </a:t>
            </a:r>
            <a:r>
              <a:rPr lang="en-US" dirty="0">
                <a:solidFill>
                  <a:srgbClr val="984807"/>
                </a:solidFill>
              </a:rPr>
              <a:t>I</a:t>
            </a:r>
            <a:r>
              <a:rPr lang="en-US" dirty="0" smtClean="0">
                <a:solidFill>
                  <a:srgbClr val="984807"/>
                </a:solidFill>
              </a:rPr>
              <a:t>ndicates </a:t>
            </a:r>
            <a:r>
              <a:rPr lang="en-US" dirty="0">
                <a:solidFill>
                  <a:srgbClr val="984807"/>
                </a:solidFill>
              </a:rPr>
              <a:t>T</a:t>
            </a:r>
            <a:r>
              <a:rPr lang="en-US" dirty="0" smtClean="0">
                <a:solidFill>
                  <a:srgbClr val="984807"/>
                </a:solidFill>
              </a:rPr>
              <a:t>itle (Owner)</a:t>
            </a:r>
          </a:p>
          <a:p>
            <a:pPr lvl="2"/>
            <a:r>
              <a:rPr lang="en-US" dirty="0" smtClean="0"/>
              <a:t>2 and 3 = CSU owned</a:t>
            </a:r>
          </a:p>
          <a:p>
            <a:pPr lvl="2"/>
            <a:r>
              <a:rPr lang="en-US" dirty="0" smtClean="0"/>
              <a:t>5 = Sponsor</a:t>
            </a:r>
          </a:p>
          <a:p>
            <a:pPr lvl="2"/>
            <a:r>
              <a:rPr lang="en-US" dirty="0" smtClean="0"/>
              <a:t>6 = Federal</a:t>
            </a:r>
          </a:p>
          <a:p>
            <a:pPr lvl="2"/>
            <a:r>
              <a:rPr lang="en-US" dirty="0" smtClean="0"/>
              <a:t>7 = Art</a:t>
            </a:r>
          </a:p>
          <a:p>
            <a:pPr lvl="2"/>
            <a:r>
              <a:rPr lang="en-US" dirty="0" smtClean="0"/>
              <a:t>8 = Leased</a:t>
            </a:r>
          </a:p>
          <a:p>
            <a:pPr lvl="2"/>
            <a:r>
              <a:rPr lang="en-US" dirty="0" smtClean="0"/>
              <a:t>9 = </a:t>
            </a:r>
            <a:r>
              <a:rPr lang="en-US" dirty="0"/>
              <a:t>D</a:t>
            </a:r>
            <a:r>
              <a:rPr lang="en-US" dirty="0" smtClean="0"/>
              <a:t>epartment tracked</a:t>
            </a:r>
            <a:endParaRPr lang="en-US" dirty="0"/>
          </a:p>
          <a:p>
            <a:pPr lvl="1"/>
            <a:r>
              <a:rPr lang="en-US" dirty="0">
                <a:solidFill>
                  <a:srgbClr val="984807"/>
                </a:solidFill>
              </a:rPr>
              <a:t>Locate and </a:t>
            </a:r>
            <a:r>
              <a:rPr lang="en-US" dirty="0" smtClean="0">
                <a:solidFill>
                  <a:srgbClr val="984807"/>
                </a:solidFill>
              </a:rPr>
              <a:t>Place </a:t>
            </a:r>
            <a:r>
              <a:rPr lang="en-US" dirty="0">
                <a:solidFill>
                  <a:srgbClr val="984807"/>
                </a:solidFill>
              </a:rPr>
              <a:t>T</a:t>
            </a:r>
            <a:r>
              <a:rPr lang="en-US" dirty="0" smtClean="0">
                <a:solidFill>
                  <a:srgbClr val="984807"/>
                </a:solidFill>
              </a:rPr>
              <a:t>ag</a:t>
            </a:r>
            <a:endParaRPr lang="en-US" dirty="0">
              <a:solidFill>
                <a:srgbClr val="984807"/>
              </a:solidFill>
            </a:endParaRPr>
          </a:p>
          <a:p>
            <a:pPr lvl="2"/>
            <a:r>
              <a:rPr lang="en-US" dirty="0"/>
              <a:t>Establishes </a:t>
            </a:r>
            <a:r>
              <a:rPr lang="en-US" dirty="0" smtClean="0"/>
              <a:t>official </a:t>
            </a:r>
            <a:r>
              <a:rPr lang="en-US" dirty="0"/>
              <a:t>location and asset representative</a:t>
            </a:r>
          </a:p>
          <a:p>
            <a:pPr lvl="2"/>
            <a:r>
              <a:rPr lang="en-US" dirty="0" smtClean="0"/>
              <a:t>Begins </a:t>
            </a:r>
            <a:r>
              <a:rPr lang="en-US" dirty="0"/>
              <a:t>insurance coverage</a:t>
            </a:r>
          </a:p>
          <a:p>
            <a:pPr lvl="2"/>
            <a:r>
              <a:rPr lang="en-US" dirty="0" smtClean="0"/>
              <a:t>Barrier </a:t>
            </a:r>
            <a:r>
              <a:rPr lang="en-US" dirty="0"/>
              <a:t>and offsite equipment </a:t>
            </a:r>
            <a:r>
              <a:rPr lang="en-US" dirty="0" smtClean="0"/>
              <a:t>requires </a:t>
            </a:r>
            <a:r>
              <a:rPr lang="en-US" dirty="0"/>
              <a:t>special </a:t>
            </a:r>
            <a:r>
              <a:rPr lang="en-US" dirty="0" smtClean="0"/>
              <a:t>processing</a:t>
            </a:r>
            <a:endParaRPr lang="en-US" dirty="0"/>
          </a:p>
          <a:p>
            <a:endParaRPr lang="en-US" dirty="0"/>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43400" y="69336"/>
            <a:ext cx="4724400" cy="442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590800"/>
            <a:ext cx="1590675" cy="10668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1910" y="5753100"/>
            <a:ext cx="1571625" cy="11049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2375" y="4724400"/>
            <a:ext cx="1581150" cy="10668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7137" y="3648075"/>
            <a:ext cx="1571625" cy="10763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2375" y="1524000"/>
            <a:ext cx="157162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8303245" y="3351871"/>
            <a:ext cx="171450" cy="2286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696200" y="2590800"/>
            <a:ext cx="1219200" cy="381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8339137" y="4419600"/>
            <a:ext cx="195263" cy="2286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696200" y="3648075"/>
            <a:ext cx="1219200" cy="31432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8305800" y="5486400"/>
            <a:ext cx="228600" cy="2667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696200" y="4724400"/>
            <a:ext cx="1219200" cy="3810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8339137" y="6553200"/>
            <a:ext cx="195263" cy="2286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7696200" y="5753100"/>
            <a:ext cx="1295400" cy="3429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7620000" y="1524000"/>
            <a:ext cx="1438275" cy="381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8339137" y="2286000"/>
            <a:ext cx="195263" cy="228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9"/>
          <a:stretch>
            <a:fillRect/>
          </a:stretch>
        </p:blipFill>
        <p:spPr>
          <a:xfrm>
            <a:off x="3672214" y="4312051"/>
            <a:ext cx="2588995" cy="1102630"/>
          </a:xfrm>
          <a:prstGeom prst="rect">
            <a:avLst/>
          </a:prstGeom>
        </p:spPr>
      </p:pic>
      <p:pic>
        <p:nvPicPr>
          <p:cNvPr id="16" name="Picture 15"/>
          <p:cNvPicPr>
            <a:picLocks noChangeAspect="1"/>
          </p:cNvPicPr>
          <p:nvPr/>
        </p:nvPicPr>
        <p:blipFill>
          <a:blip r:embed="rId10"/>
          <a:stretch>
            <a:fillRect/>
          </a:stretch>
        </p:blipFill>
        <p:spPr>
          <a:xfrm>
            <a:off x="6300982" y="5230932"/>
            <a:ext cx="1186320" cy="777636"/>
          </a:xfrm>
          <a:prstGeom prst="rect">
            <a:avLst/>
          </a:prstGeom>
        </p:spPr>
      </p:pic>
      <p:sp>
        <p:nvSpPr>
          <p:cNvPr id="22" name="Oval 21"/>
          <p:cNvSpPr/>
          <p:nvPr/>
        </p:nvSpPr>
        <p:spPr>
          <a:xfrm>
            <a:off x="6858000" y="5791200"/>
            <a:ext cx="152400" cy="217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3301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272"/>
            <a:ext cx="384208" cy="5638800"/>
          </a:xfrm>
        </p:spPr>
        <p:txBody>
          <a:bodyPr vert="wordArtVert">
            <a:noAutofit/>
          </a:bodyPr>
          <a:lstStyle/>
          <a:p>
            <a:pPr algn="l"/>
            <a:r>
              <a:rPr lang="en-US" sz="3000" dirty="0" smtClean="0">
                <a:solidFill>
                  <a:schemeClr val="accent6">
                    <a:lumMod val="50000"/>
                  </a:schemeClr>
                </a:solidFill>
              </a:rPr>
              <a:t>MAINTENANCE</a:t>
            </a:r>
            <a:endParaRPr lang="en-US" sz="3000" dirty="0">
              <a:solidFill>
                <a:schemeClr val="accent6">
                  <a:lumMod val="50000"/>
                </a:schemeClr>
              </a:solidFill>
            </a:endParaRPr>
          </a:p>
        </p:txBody>
      </p:sp>
      <p:sp>
        <p:nvSpPr>
          <p:cNvPr id="3" name="Content Placeholder 2"/>
          <p:cNvSpPr>
            <a:spLocks noGrp="1"/>
          </p:cNvSpPr>
          <p:nvPr>
            <p:ph sz="half" idx="1"/>
          </p:nvPr>
        </p:nvSpPr>
        <p:spPr>
          <a:xfrm>
            <a:off x="1049153" y="406265"/>
            <a:ext cx="4038600" cy="5219701"/>
          </a:xfrm>
        </p:spPr>
        <p:txBody>
          <a:bodyPr>
            <a:normAutofit/>
          </a:bodyPr>
          <a:lstStyle/>
          <a:p>
            <a:pPr lvl="0"/>
            <a:r>
              <a:rPr lang="en-US" b="1" dirty="0" smtClean="0">
                <a:solidFill>
                  <a:srgbClr val="008000"/>
                </a:solidFill>
              </a:rPr>
              <a:t>Maintenance</a:t>
            </a:r>
            <a:endParaRPr lang="en-US" b="1" dirty="0">
              <a:solidFill>
                <a:srgbClr val="008000"/>
              </a:solidFill>
            </a:endParaRPr>
          </a:p>
          <a:p>
            <a:pPr lvl="1"/>
            <a:r>
              <a:rPr lang="en-US" dirty="0">
                <a:solidFill>
                  <a:srgbClr val="984807"/>
                </a:solidFill>
              </a:rPr>
              <a:t>Routine </a:t>
            </a:r>
            <a:r>
              <a:rPr lang="en-US" dirty="0" smtClean="0">
                <a:solidFill>
                  <a:srgbClr val="984807"/>
                </a:solidFill>
              </a:rPr>
              <a:t>Upkeep</a:t>
            </a:r>
            <a:endParaRPr lang="en-US" dirty="0">
              <a:solidFill>
                <a:srgbClr val="984807"/>
              </a:solidFill>
            </a:endParaRPr>
          </a:p>
          <a:p>
            <a:pPr lvl="2"/>
            <a:r>
              <a:rPr lang="en-US" dirty="0"/>
              <a:t>To be logged in the asset record</a:t>
            </a:r>
          </a:p>
          <a:p>
            <a:pPr lvl="1"/>
            <a:r>
              <a:rPr lang="en-US" dirty="0" smtClean="0">
                <a:solidFill>
                  <a:srgbClr val="984807"/>
                </a:solidFill>
              </a:rPr>
              <a:t>Quarterly Maintenance Report</a:t>
            </a:r>
          </a:p>
          <a:p>
            <a:pPr lvl="2"/>
            <a:r>
              <a:rPr lang="en-US" dirty="0" smtClean="0"/>
              <a:t>Equipment out of compliance</a:t>
            </a:r>
          </a:p>
          <a:p>
            <a:pPr lvl="2"/>
            <a:r>
              <a:rPr lang="en-US" dirty="0" smtClean="0"/>
              <a:t>Sent to DPC and Reps</a:t>
            </a:r>
          </a:p>
          <a:p>
            <a:pPr lvl="1"/>
            <a:r>
              <a:rPr lang="en-US" dirty="0">
                <a:solidFill>
                  <a:srgbClr val="984807"/>
                </a:solidFill>
              </a:rPr>
              <a:t>Offsite </a:t>
            </a:r>
            <a:r>
              <a:rPr lang="en-US" dirty="0" smtClean="0">
                <a:solidFill>
                  <a:srgbClr val="984807"/>
                </a:solidFill>
              </a:rPr>
              <a:t>Service</a:t>
            </a:r>
            <a:endParaRPr lang="en-US" dirty="0">
              <a:solidFill>
                <a:srgbClr val="984807"/>
              </a:solidFill>
            </a:endParaRPr>
          </a:p>
          <a:p>
            <a:pPr lvl="2"/>
            <a:r>
              <a:rPr lang="en-US" dirty="0"/>
              <a:t>More than 30 days requires a loan document to update property record</a:t>
            </a:r>
          </a:p>
          <a:p>
            <a:endParaRPr lang="en-US" dirty="0"/>
          </a:p>
        </p:txBody>
      </p:sp>
      <p:sp>
        <p:nvSpPr>
          <p:cNvPr id="4" name="Content Placeholder 3"/>
          <p:cNvSpPr>
            <a:spLocks noGrp="1"/>
          </p:cNvSpPr>
          <p:nvPr>
            <p:ph sz="half" idx="2"/>
          </p:nvPr>
        </p:nvSpPr>
        <p:spPr>
          <a:xfrm>
            <a:off x="5105400" y="0"/>
            <a:ext cx="4038600" cy="6126163"/>
          </a:xfrm>
        </p:spPr>
        <p:txBody>
          <a:bodyPr>
            <a:normAutofit/>
          </a:bodyPr>
          <a:lstStyle/>
          <a:p>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818" y="44315"/>
            <a:ext cx="4006921"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077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533400" cy="4114800"/>
          </a:xfrm>
        </p:spPr>
        <p:txBody>
          <a:bodyPr vert="wordArtVert">
            <a:noAutofit/>
          </a:bodyPr>
          <a:lstStyle/>
          <a:p>
            <a:pPr algn="l"/>
            <a:r>
              <a:rPr lang="en-US" sz="3000" dirty="0" smtClean="0">
                <a:solidFill>
                  <a:schemeClr val="accent6">
                    <a:lumMod val="50000"/>
                  </a:schemeClr>
                </a:solidFill>
              </a:rPr>
              <a:t>MOVEMENT</a:t>
            </a:r>
            <a:endParaRPr lang="en-US" sz="3000" dirty="0">
              <a:solidFill>
                <a:schemeClr val="accent6">
                  <a:lumMod val="50000"/>
                </a:schemeClr>
              </a:solidFill>
            </a:endParaRPr>
          </a:p>
        </p:txBody>
      </p:sp>
      <p:sp>
        <p:nvSpPr>
          <p:cNvPr id="3" name="Content Placeholder 2"/>
          <p:cNvSpPr>
            <a:spLocks noGrp="1"/>
          </p:cNvSpPr>
          <p:nvPr>
            <p:ph sz="half" idx="1"/>
          </p:nvPr>
        </p:nvSpPr>
        <p:spPr>
          <a:xfrm>
            <a:off x="999423" y="381000"/>
            <a:ext cx="4038600" cy="3947656"/>
          </a:xfrm>
        </p:spPr>
        <p:txBody>
          <a:bodyPr>
            <a:normAutofit fontScale="92500" lnSpcReduction="10000"/>
          </a:bodyPr>
          <a:lstStyle/>
          <a:p>
            <a:pPr lvl="0"/>
            <a:r>
              <a:rPr lang="en-US" b="1" dirty="0" smtClean="0">
                <a:solidFill>
                  <a:srgbClr val="008000"/>
                </a:solidFill>
              </a:rPr>
              <a:t>Movement</a:t>
            </a:r>
            <a:endParaRPr lang="en-US" b="1" dirty="0">
              <a:solidFill>
                <a:srgbClr val="008000"/>
              </a:solidFill>
            </a:endParaRPr>
          </a:p>
          <a:p>
            <a:pPr lvl="1"/>
            <a:r>
              <a:rPr lang="en-US" sz="2600" dirty="0">
                <a:solidFill>
                  <a:srgbClr val="984807"/>
                </a:solidFill>
              </a:rPr>
              <a:t>Between </a:t>
            </a:r>
            <a:r>
              <a:rPr lang="en-US" sz="2600" dirty="0" smtClean="0">
                <a:solidFill>
                  <a:srgbClr val="984807"/>
                </a:solidFill>
              </a:rPr>
              <a:t>Users</a:t>
            </a:r>
            <a:endParaRPr lang="en-US" sz="2600" dirty="0">
              <a:solidFill>
                <a:srgbClr val="984807"/>
              </a:solidFill>
            </a:endParaRPr>
          </a:p>
          <a:p>
            <a:pPr lvl="1"/>
            <a:r>
              <a:rPr lang="en-US" sz="2600" dirty="0">
                <a:solidFill>
                  <a:srgbClr val="984807"/>
                </a:solidFill>
              </a:rPr>
              <a:t>Change of </a:t>
            </a:r>
            <a:r>
              <a:rPr lang="en-US" sz="2600" dirty="0" smtClean="0">
                <a:solidFill>
                  <a:srgbClr val="984807"/>
                </a:solidFill>
              </a:rPr>
              <a:t>Physical </a:t>
            </a:r>
            <a:r>
              <a:rPr lang="en-US" sz="2600" dirty="0">
                <a:solidFill>
                  <a:srgbClr val="984807"/>
                </a:solidFill>
              </a:rPr>
              <a:t>L</a:t>
            </a:r>
            <a:r>
              <a:rPr lang="en-US" sz="2600" dirty="0" smtClean="0">
                <a:solidFill>
                  <a:srgbClr val="984807"/>
                </a:solidFill>
              </a:rPr>
              <a:t>ocation</a:t>
            </a:r>
          </a:p>
          <a:p>
            <a:pPr lvl="1"/>
            <a:r>
              <a:rPr lang="en-US" sz="2600" dirty="0">
                <a:solidFill>
                  <a:srgbClr val="984807"/>
                </a:solidFill>
              </a:rPr>
              <a:t>Renovation and </a:t>
            </a:r>
            <a:r>
              <a:rPr lang="en-US" sz="2600" dirty="0" smtClean="0">
                <a:solidFill>
                  <a:srgbClr val="984807"/>
                </a:solidFill>
              </a:rPr>
              <a:t>Relocation</a:t>
            </a:r>
            <a:endParaRPr lang="en-US" sz="2600" dirty="0">
              <a:solidFill>
                <a:srgbClr val="984807"/>
              </a:solidFill>
            </a:endParaRPr>
          </a:p>
          <a:p>
            <a:pPr lvl="1"/>
            <a:r>
              <a:rPr lang="en-US" sz="2600" dirty="0" smtClean="0">
                <a:solidFill>
                  <a:srgbClr val="984807"/>
                </a:solidFill>
              </a:rPr>
              <a:t>Checked-Out </a:t>
            </a:r>
            <a:r>
              <a:rPr lang="en-US" sz="2600" dirty="0">
                <a:solidFill>
                  <a:srgbClr val="984807"/>
                </a:solidFill>
              </a:rPr>
              <a:t>for </a:t>
            </a:r>
            <a:r>
              <a:rPr lang="en-US" sz="2600" dirty="0" smtClean="0">
                <a:solidFill>
                  <a:srgbClr val="984807"/>
                </a:solidFill>
              </a:rPr>
              <a:t>Offsite </a:t>
            </a:r>
            <a:r>
              <a:rPr lang="en-US" sz="2600" dirty="0">
                <a:solidFill>
                  <a:srgbClr val="984807"/>
                </a:solidFill>
              </a:rPr>
              <a:t>U</a:t>
            </a:r>
            <a:r>
              <a:rPr lang="en-US" sz="2600" dirty="0" smtClean="0">
                <a:solidFill>
                  <a:srgbClr val="984807"/>
                </a:solidFill>
              </a:rPr>
              <a:t>se</a:t>
            </a:r>
            <a:endParaRPr lang="en-US" sz="2600" dirty="0">
              <a:solidFill>
                <a:srgbClr val="984807"/>
              </a:solidFill>
            </a:endParaRPr>
          </a:p>
          <a:p>
            <a:pPr lvl="2"/>
            <a:r>
              <a:rPr lang="en-US" sz="2200" dirty="0"/>
              <a:t>Monthly loan report sent to DPC and </a:t>
            </a:r>
            <a:r>
              <a:rPr lang="en-US" sz="2200" dirty="0" smtClean="0"/>
              <a:t>Rep</a:t>
            </a:r>
            <a:endParaRPr lang="en-US" sz="2200" dirty="0"/>
          </a:p>
        </p:txBody>
      </p:sp>
      <p:sp>
        <p:nvSpPr>
          <p:cNvPr id="4" name="Content Placeholder 3"/>
          <p:cNvSpPr>
            <a:spLocks noGrp="1"/>
          </p:cNvSpPr>
          <p:nvPr>
            <p:ph sz="half" idx="2"/>
          </p:nvPr>
        </p:nvSpPr>
        <p:spPr>
          <a:xfrm>
            <a:off x="5038023" y="482064"/>
            <a:ext cx="4038600" cy="2057401"/>
          </a:xfrm>
        </p:spPr>
        <p:txBody>
          <a:bodyPr>
            <a:normAutofit fontScale="92500" lnSpcReduction="10000"/>
          </a:bodyPr>
          <a:lstStyle/>
          <a:p>
            <a:pPr marL="0" indent="0">
              <a:buNone/>
            </a:pPr>
            <a:r>
              <a:rPr lang="en-US" sz="2600" dirty="0" smtClean="0">
                <a:solidFill>
                  <a:schemeClr val="accent5">
                    <a:lumMod val="50000"/>
                  </a:schemeClr>
                </a:solidFill>
              </a:rPr>
              <a:t>Property Management provides trainings for step-by-step instructions on all asset edit documents</a:t>
            </a:r>
            <a:endParaRPr lang="en-US" sz="2600" dirty="0">
              <a:solidFill>
                <a:schemeClr val="accent5">
                  <a:lumMod val="5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09800"/>
            <a:ext cx="4034208" cy="325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4001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533400" cy="4114800"/>
          </a:xfrm>
        </p:spPr>
        <p:txBody>
          <a:bodyPr vert="wordArtVert">
            <a:noAutofit/>
          </a:bodyPr>
          <a:lstStyle/>
          <a:p>
            <a:pPr algn="l"/>
            <a:r>
              <a:rPr lang="en-US" sz="3000" dirty="0" smtClean="0">
                <a:solidFill>
                  <a:schemeClr val="accent6">
                    <a:lumMod val="50000"/>
                  </a:schemeClr>
                </a:solidFill>
              </a:rPr>
              <a:t>MOVEMENT</a:t>
            </a:r>
            <a:endParaRPr lang="en-US" sz="3000" dirty="0">
              <a:solidFill>
                <a:schemeClr val="accent6">
                  <a:lumMod val="50000"/>
                </a:schemeClr>
              </a:solidFill>
            </a:endParaRPr>
          </a:p>
        </p:txBody>
      </p:sp>
      <p:pic>
        <p:nvPicPr>
          <p:cNvPr id="7" name="Picture 6"/>
          <p:cNvPicPr>
            <a:picLocks noChangeAspect="1"/>
          </p:cNvPicPr>
          <p:nvPr/>
        </p:nvPicPr>
        <p:blipFill>
          <a:blip r:embed="rId3"/>
          <a:stretch>
            <a:fillRect/>
          </a:stretch>
        </p:blipFill>
        <p:spPr>
          <a:xfrm>
            <a:off x="2666152" y="685800"/>
            <a:ext cx="4013998" cy="5181600"/>
          </a:xfrm>
          <a:prstGeom prst="rect">
            <a:avLst/>
          </a:prstGeom>
        </p:spPr>
      </p:pic>
      <p:sp>
        <p:nvSpPr>
          <p:cNvPr id="9" name="Title 2"/>
          <p:cNvSpPr txBox="1">
            <a:spLocks/>
          </p:cNvSpPr>
          <p:nvPr/>
        </p:nvSpPr>
        <p:spPr>
          <a:xfrm>
            <a:off x="596874" y="245845"/>
            <a:ext cx="8229600" cy="419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8000"/>
                </a:solidFill>
              </a:rPr>
              <a:t>INVENTORY VERIFICATION</a:t>
            </a:r>
            <a:endParaRPr lang="en-US" sz="3200" dirty="0">
              <a:solidFill>
                <a:srgbClr val="008000"/>
              </a:solidFill>
            </a:endParaRPr>
          </a:p>
        </p:txBody>
      </p:sp>
    </p:spTree>
    <p:extLst>
      <p:ext uri="{BB962C8B-B14F-4D97-AF65-F5344CB8AC3E}">
        <p14:creationId xmlns:p14="http://schemas.microsoft.com/office/powerpoint/2010/main" val="1974752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57800" y="1839448"/>
            <a:ext cx="3724088" cy="2203045"/>
          </a:xfrm>
          <a:prstGeom prst="rect">
            <a:avLst/>
          </a:prstGeom>
        </p:spPr>
      </p:pic>
      <p:sp>
        <p:nvSpPr>
          <p:cNvPr id="2" name="Title 1"/>
          <p:cNvSpPr>
            <a:spLocks noGrp="1"/>
          </p:cNvSpPr>
          <p:nvPr>
            <p:ph type="title"/>
          </p:nvPr>
        </p:nvSpPr>
        <p:spPr>
          <a:xfrm>
            <a:off x="224143" y="792828"/>
            <a:ext cx="770913" cy="4662743"/>
          </a:xfrm>
        </p:spPr>
        <p:txBody>
          <a:bodyPr vert="wordArtVert">
            <a:noAutofit/>
          </a:bodyPr>
          <a:lstStyle/>
          <a:p>
            <a:pPr algn="l"/>
            <a:r>
              <a:rPr lang="en-US" sz="3000" dirty="0" smtClean="0">
                <a:solidFill>
                  <a:schemeClr val="accent6">
                    <a:lumMod val="50000"/>
                  </a:schemeClr>
                </a:solidFill>
              </a:rPr>
              <a:t>INVENTORY PROCESS</a:t>
            </a:r>
            <a:endParaRPr lang="en-US" sz="3000" dirty="0">
              <a:solidFill>
                <a:schemeClr val="accent6">
                  <a:lumMod val="50000"/>
                </a:schemeClr>
              </a:solidFill>
            </a:endParaRPr>
          </a:p>
        </p:txBody>
      </p:sp>
      <p:sp>
        <p:nvSpPr>
          <p:cNvPr id="3" name="Content Placeholder 2"/>
          <p:cNvSpPr>
            <a:spLocks noGrp="1"/>
          </p:cNvSpPr>
          <p:nvPr>
            <p:ph sz="half" idx="1"/>
          </p:nvPr>
        </p:nvSpPr>
        <p:spPr>
          <a:xfrm>
            <a:off x="800100" y="457200"/>
            <a:ext cx="4648200" cy="5334000"/>
          </a:xfrm>
        </p:spPr>
        <p:txBody>
          <a:bodyPr>
            <a:normAutofit fontScale="92500" lnSpcReduction="20000"/>
          </a:bodyPr>
          <a:lstStyle/>
          <a:p>
            <a:r>
              <a:rPr lang="en-US" sz="3000" b="1" dirty="0"/>
              <a:t>Inventory Process</a:t>
            </a:r>
          </a:p>
          <a:p>
            <a:pPr lvl="1"/>
            <a:r>
              <a:rPr lang="en-US" sz="1900" dirty="0" smtClean="0">
                <a:solidFill>
                  <a:srgbClr val="984807"/>
                </a:solidFill>
              </a:rPr>
              <a:t>Biennial</a:t>
            </a:r>
          </a:p>
          <a:p>
            <a:pPr lvl="1"/>
            <a:r>
              <a:rPr lang="en-US" sz="1900" dirty="0">
                <a:solidFill>
                  <a:srgbClr val="984807"/>
                </a:solidFill>
              </a:rPr>
              <a:t>Contact + Planning</a:t>
            </a:r>
          </a:p>
          <a:p>
            <a:pPr lvl="2"/>
            <a:r>
              <a:rPr lang="en-US" sz="1900" dirty="0"/>
              <a:t>Who should be </a:t>
            </a:r>
            <a:r>
              <a:rPr lang="en-US" sz="1900" dirty="0" smtClean="0"/>
              <a:t>involved</a:t>
            </a:r>
          </a:p>
          <a:p>
            <a:pPr lvl="2"/>
            <a:r>
              <a:rPr lang="en-US" sz="1900" dirty="0" smtClean="0"/>
              <a:t>Best practices</a:t>
            </a:r>
            <a:endParaRPr lang="en-US" sz="1900" dirty="0"/>
          </a:p>
          <a:p>
            <a:pPr lvl="2"/>
            <a:r>
              <a:rPr lang="en-US" sz="1900" dirty="0"/>
              <a:t>Timeframe for completion</a:t>
            </a:r>
          </a:p>
          <a:p>
            <a:pPr lvl="1"/>
            <a:r>
              <a:rPr lang="en-US" sz="1900" dirty="0" smtClean="0">
                <a:solidFill>
                  <a:srgbClr val="984807"/>
                </a:solidFill>
              </a:rPr>
              <a:t>Inventory Verification</a:t>
            </a:r>
            <a:endParaRPr lang="en-US" sz="1900" dirty="0">
              <a:solidFill>
                <a:srgbClr val="984807"/>
              </a:solidFill>
            </a:endParaRPr>
          </a:p>
          <a:p>
            <a:pPr lvl="2"/>
            <a:r>
              <a:rPr lang="en-US" sz="1900" dirty="0"/>
              <a:t>Requirements in the event we locate un-decaled or un-declared assets</a:t>
            </a:r>
          </a:p>
          <a:p>
            <a:pPr lvl="1"/>
            <a:r>
              <a:rPr lang="en-US" sz="1900" dirty="0" smtClean="0">
                <a:solidFill>
                  <a:srgbClr val="984807"/>
                </a:solidFill>
              </a:rPr>
              <a:t>Reconciling</a:t>
            </a:r>
            <a:endParaRPr lang="en-US" sz="1900" dirty="0">
              <a:solidFill>
                <a:srgbClr val="984807"/>
              </a:solidFill>
            </a:endParaRPr>
          </a:p>
          <a:p>
            <a:pPr lvl="2"/>
            <a:r>
              <a:rPr lang="en-US" sz="1900" dirty="0"/>
              <a:t>Partner with individual reps for location of missing assets</a:t>
            </a:r>
          </a:p>
          <a:p>
            <a:pPr lvl="1"/>
            <a:r>
              <a:rPr lang="en-US" sz="1900" dirty="0">
                <a:solidFill>
                  <a:srgbClr val="984807"/>
                </a:solidFill>
              </a:rPr>
              <a:t>Results and consequences</a:t>
            </a:r>
          </a:p>
          <a:p>
            <a:pPr lvl="2"/>
            <a:r>
              <a:rPr lang="en-US" sz="1900" dirty="0"/>
              <a:t>Notification of close out meeting with department head, DPC and any reps concerned</a:t>
            </a:r>
          </a:p>
          <a:p>
            <a:pPr lvl="2"/>
            <a:r>
              <a:rPr lang="en-US" sz="1900" dirty="0"/>
              <a:t>Action plan required at time of closeout</a:t>
            </a:r>
          </a:p>
          <a:p>
            <a:pPr lvl="2"/>
            <a:r>
              <a:rPr lang="en-US" sz="1900" dirty="0"/>
              <a:t>Results reported to </a:t>
            </a:r>
            <a:r>
              <a:rPr lang="en-US" sz="1900" dirty="0" smtClean="0"/>
              <a:t>the Provost</a:t>
            </a:r>
            <a:endParaRPr lang="en-US" sz="1900" dirty="0"/>
          </a:p>
        </p:txBody>
      </p:sp>
      <p:sp>
        <p:nvSpPr>
          <p:cNvPr id="5" name="Oval 4"/>
          <p:cNvSpPr/>
          <p:nvPr/>
        </p:nvSpPr>
        <p:spPr>
          <a:xfrm>
            <a:off x="5638800" y="3352800"/>
            <a:ext cx="1896087" cy="493431"/>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1637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90600" cy="5410200"/>
          </a:xfrm>
        </p:spPr>
        <p:txBody>
          <a:bodyPr vert="wordArtVert">
            <a:noAutofit/>
          </a:bodyPr>
          <a:lstStyle/>
          <a:p>
            <a:r>
              <a:rPr lang="en-US" sz="3000" dirty="0" smtClean="0">
                <a:solidFill>
                  <a:schemeClr val="accent6">
                    <a:lumMod val="50000"/>
                  </a:schemeClr>
                </a:solidFill>
              </a:rPr>
              <a:t>PROPERTY MANAGEMENT</a:t>
            </a:r>
            <a:endParaRPr lang="en-US" sz="3000" dirty="0">
              <a:solidFill>
                <a:schemeClr val="accent6">
                  <a:lumMod val="50000"/>
                </a:schemeClr>
              </a:solidFill>
            </a:endParaRPr>
          </a:p>
        </p:txBody>
      </p:sp>
      <p:sp>
        <p:nvSpPr>
          <p:cNvPr id="3" name="Content Placeholder 2"/>
          <p:cNvSpPr>
            <a:spLocks noGrp="1"/>
          </p:cNvSpPr>
          <p:nvPr>
            <p:ph sz="half" idx="1"/>
          </p:nvPr>
        </p:nvSpPr>
        <p:spPr>
          <a:xfrm>
            <a:off x="1447800" y="533400"/>
            <a:ext cx="4800600" cy="2667000"/>
          </a:xfrm>
        </p:spPr>
        <p:txBody>
          <a:bodyPr>
            <a:normAutofit lnSpcReduction="10000"/>
          </a:bodyPr>
          <a:lstStyle/>
          <a:p>
            <a:r>
              <a:rPr lang="en-US" b="1" dirty="0"/>
              <a:t>Property </a:t>
            </a:r>
            <a:r>
              <a:rPr lang="en-US" b="1" dirty="0" smtClean="0"/>
              <a:t>Management</a:t>
            </a:r>
            <a:endParaRPr lang="en-US" b="1" dirty="0"/>
          </a:p>
          <a:p>
            <a:pPr lvl="1"/>
            <a:r>
              <a:rPr lang="en-US" dirty="0" smtClean="0">
                <a:solidFill>
                  <a:srgbClr val="984807"/>
                </a:solidFill>
              </a:rPr>
              <a:t>Assist Departments</a:t>
            </a:r>
          </a:p>
          <a:p>
            <a:pPr lvl="1"/>
            <a:r>
              <a:rPr lang="en-US" dirty="0" smtClean="0">
                <a:solidFill>
                  <a:srgbClr val="984807"/>
                </a:solidFill>
              </a:rPr>
              <a:t>Equipment Reports</a:t>
            </a:r>
            <a:endParaRPr lang="en-US" dirty="0">
              <a:solidFill>
                <a:srgbClr val="984807"/>
              </a:solidFill>
            </a:endParaRPr>
          </a:p>
          <a:p>
            <a:pPr lvl="1"/>
            <a:r>
              <a:rPr lang="en-US" dirty="0">
                <a:solidFill>
                  <a:srgbClr val="984807"/>
                </a:solidFill>
              </a:rPr>
              <a:t>3</a:t>
            </a:r>
            <a:r>
              <a:rPr lang="en-US" baseline="30000" dirty="0">
                <a:solidFill>
                  <a:srgbClr val="984807"/>
                </a:solidFill>
              </a:rPr>
              <a:t>rd</a:t>
            </a:r>
            <a:r>
              <a:rPr lang="en-US" dirty="0">
                <a:solidFill>
                  <a:srgbClr val="984807"/>
                </a:solidFill>
              </a:rPr>
              <a:t> </a:t>
            </a:r>
            <a:r>
              <a:rPr lang="en-US" dirty="0" smtClean="0">
                <a:solidFill>
                  <a:srgbClr val="984807"/>
                </a:solidFill>
              </a:rPr>
              <a:t>Party </a:t>
            </a:r>
            <a:r>
              <a:rPr lang="en-US" dirty="0">
                <a:solidFill>
                  <a:srgbClr val="984807"/>
                </a:solidFill>
              </a:rPr>
              <a:t>V</a:t>
            </a:r>
            <a:r>
              <a:rPr lang="en-US" dirty="0" smtClean="0">
                <a:solidFill>
                  <a:srgbClr val="984807"/>
                </a:solidFill>
              </a:rPr>
              <a:t>erification</a:t>
            </a:r>
            <a:endParaRPr lang="en-US" dirty="0">
              <a:solidFill>
                <a:srgbClr val="984807"/>
              </a:solidFill>
            </a:endParaRPr>
          </a:p>
          <a:p>
            <a:pPr lvl="1"/>
            <a:r>
              <a:rPr lang="en-US" dirty="0">
                <a:solidFill>
                  <a:srgbClr val="984807"/>
                </a:solidFill>
              </a:rPr>
              <a:t>Assist </a:t>
            </a:r>
            <a:r>
              <a:rPr lang="en-US" dirty="0" smtClean="0">
                <a:solidFill>
                  <a:srgbClr val="984807"/>
                </a:solidFill>
              </a:rPr>
              <a:t>with </a:t>
            </a:r>
            <a:r>
              <a:rPr lang="en-US" dirty="0">
                <a:solidFill>
                  <a:srgbClr val="984807"/>
                </a:solidFill>
              </a:rPr>
              <a:t>E</a:t>
            </a:r>
            <a:r>
              <a:rPr lang="en-US" dirty="0" smtClean="0">
                <a:solidFill>
                  <a:srgbClr val="984807"/>
                </a:solidFill>
              </a:rPr>
              <a:t>xternal </a:t>
            </a:r>
            <a:r>
              <a:rPr lang="en-US" dirty="0">
                <a:solidFill>
                  <a:srgbClr val="984807"/>
                </a:solidFill>
              </a:rPr>
              <a:t>A</a:t>
            </a:r>
            <a:r>
              <a:rPr lang="en-US" dirty="0" smtClean="0">
                <a:solidFill>
                  <a:srgbClr val="984807"/>
                </a:solidFill>
              </a:rPr>
              <a:t>udits</a:t>
            </a:r>
            <a:endParaRPr lang="en-US" dirty="0">
              <a:solidFill>
                <a:srgbClr val="984807"/>
              </a:solidFill>
            </a:endParaRPr>
          </a:p>
          <a:p>
            <a:pPr lvl="1"/>
            <a:r>
              <a:rPr lang="en-US" dirty="0" smtClean="0">
                <a:solidFill>
                  <a:srgbClr val="984807"/>
                </a:solidFill>
              </a:rPr>
              <a:t>Record Retention</a:t>
            </a:r>
            <a:endParaRPr lang="en-US" dirty="0">
              <a:solidFill>
                <a:srgbClr val="984807"/>
              </a:solidFill>
            </a:endParaRPr>
          </a:p>
        </p:txBody>
      </p:sp>
    </p:spTree>
    <p:extLst>
      <p:ext uri="{BB962C8B-B14F-4D97-AF65-F5344CB8AC3E}">
        <p14:creationId xmlns:p14="http://schemas.microsoft.com/office/powerpoint/2010/main" val="3036160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915400" cy="5211763"/>
          </a:xfrm>
        </p:spPr>
        <p:txBody>
          <a:bodyPr>
            <a:normAutofit/>
          </a:bodyPr>
          <a:lstStyle/>
          <a:p>
            <a:pPr marL="0" indent="0" algn="ctr">
              <a:buNone/>
            </a:pPr>
            <a:r>
              <a:rPr lang="en-US" sz="4400" dirty="0"/>
              <a:t>ACQUISITION</a:t>
            </a:r>
          </a:p>
          <a:p>
            <a:pPr marL="0" indent="0" algn="ctr">
              <a:buNone/>
            </a:pPr>
            <a:endParaRPr lang="en-US" sz="4400" dirty="0" smtClean="0"/>
          </a:p>
          <a:p>
            <a:pPr marL="0" indent="0" algn="ctr">
              <a:buNone/>
            </a:pPr>
            <a:r>
              <a:rPr lang="en-US" sz="4400" dirty="0"/>
              <a:t>TRACKING</a:t>
            </a:r>
          </a:p>
          <a:p>
            <a:pPr marL="0" indent="0" algn="ctr">
              <a:buNone/>
            </a:pPr>
            <a:endParaRPr lang="en-US" sz="4400" dirty="0" smtClean="0"/>
          </a:p>
          <a:p>
            <a:pPr marL="0" indent="0" algn="ctr">
              <a:buNone/>
            </a:pPr>
            <a:r>
              <a:rPr lang="en-US" sz="4400" b="1" u="sng" dirty="0" smtClean="0">
                <a:effectLst>
                  <a:outerShdw blurRad="38100" dist="38100" dir="2700000" algn="tl">
                    <a:srgbClr val="000000">
                      <a:alpha val="43137"/>
                    </a:srgbClr>
                  </a:outerShdw>
                </a:effectLst>
              </a:rPr>
              <a:t>DISPOSAL</a:t>
            </a:r>
            <a:endParaRPr lang="en-US" sz="4400" b="1" u="sng"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429000"/>
            <a:ext cx="2114356" cy="2331720"/>
          </a:xfrm>
          <a:prstGeom prst="rect">
            <a:avLst/>
          </a:prstGeom>
        </p:spPr>
      </p:pic>
    </p:spTree>
    <p:extLst>
      <p:ext uri="{BB962C8B-B14F-4D97-AF65-F5344CB8AC3E}">
        <p14:creationId xmlns:p14="http://schemas.microsoft.com/office/powerpoint/2010/main" val="3692065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525"/>
            <a:ext cx="8229600" cy="609600"/>
          </a:xfrm>
        </p:spPr>
        <p:txBody>
          <a:bodyPr>
            <a:noAutofit/>
          </a:bodyPr>
          <a:lstStyle/>
          <a:p>
            <a:r>
              <a:rPr lang="en-US" sz="4000" dirty="0" smtClean="0">
                <a:solidFill>
                  <a:srgbClr val="008000"/>
                </a:solidFill>
              </a:rPr>
              <a:t>DISPOSAL</a:t>
            </a:r>
            <a:endParaRPr lang="en-US" sz="4000" dirty="0">
              <a:solidFill>
                <a:srgbClr val="008000"/>
              </a:solidFill>
            </a:endParaRPr>
          </a:p>
        </p:txBody>
      </p:sp>
      <p:sp>
        <p:nvSpPr>
          <p:cNvPr id="5" name="Content Placeholder 4"/>
          <p:cNvSpPr>
            <a:spLocks noGrp="1"/>
          </p:cNvSpPr>
          <p:nvPr>
            <p:ph sz="half" idx="2"/>
          </p:nvPr>
        </p:nvSpPr>
        <p:spPr>
          <a:xfrm>
            <a:off x="1104900" y="1143000"/>
            <a:ext cx="6934200" cy="4267200"/>
          </a:xfrm>
        </p:spPr>
        <p:txBody>
          <a:bodyPr>
            <a:noAutofit/>
          </a:bodyPr>
          <a:lstStyle/>
          <a:p>
            <a:r>
              <a:rPr lang="en-US" sz="2000" b="1" dirty="0" smtClean="0">
                <a:solidFill>
                  <a:srgbClr val="984807"/>
                </a:solidFill>
                <a:latin typeface="Californian FB" panose="0207040306080B030204" pitchFamily="18" charset="0"/>
              </a:rPr>
              <a:t>Regulations</a:t>
            </a:r>
            <a:endParaRPr lang="en-US" sz="2000" dirty="0">
              <a:solidFill>
                <a:srgbClr val="984807"/>
              </a:solidFill>
              <a:latin typeface="Californian FB" panose="0207040306080B030204" pitchFamily="18" charset="0"/>
            </a:endParaRPr>
          </a:p>
          <a:p>
            <a:pPr lvl="1"/>
            <a:r>
              <a:rPr lang="en-US" dirty="0">
                <a:latin typeface="Californian FB" panose="0207040306080B030204" pitchFamily="18" charset="0"/>
              </a:rPr>
              <a:t>CSU</a:t>
            </a:r>
          </a:p>
          <a:p>
            <a:pPr lvl="1"/>
            <a:r>
              <a:rPr lang="en-US" dirty="0">
                <a:latin typeface="Californian FB" panose="0207040306080B030204" pitchFamily="18" charset="0"/>
              </a:rPr>
              <a:t>Federal FAR and </a:t>
            </a:r>
            <a:r>
              <a:rPr lang="en-US" dirty="0" smtClean="0">
                <a:latin typeface="Californian FB" panose="0207040306080B030204" pitchFamily="18" charset="0"/>
              </a:rPr>
              <a:t>FMR</a:t>
            </a:r>
            <a:endParaRPr lang="en-US" dirty="0">
              <a:latin typeface="Californian FB" panose="0207040306080B030204" pitchFamily="18" charset="0"/>
            </a:endParaRPr>
          </a:p>
          <a:p>
            <a:pPr lvl="1"/>
            <a:r>
              <a:rPr lang="en-US" dirty="0" smtClean="0">
                <a:latin typeface="Californian FB" panose="0207040306080B030204" pitchFamily="18" charset="0"/>
              </a:rPr>
              <a:t>State, County, and City Regulations</a:t>
            </a:r>
          </a:p>
          <a:p>
            <a:pPr lvl="1"/>
            <a:r>
              <a:rPr lang="en-US" dirty="0" smtClean="0">
                <a:latin typeface="Californian FB" panose="0207040306080B030204" pitchFamily="18" charset="0"/>
              </a:rPr>
              <a:t>CSU Electronics Recycling Program</a:t>
            </a:r>
          </a:p>
          <a:p>
            <a:pPr lvl="1"/>
            <a:endParaRPr lang="en-US" dirty="0" smtClean="0">
              <a:latin typeface="Californian FB" panose="0207040306080B030204" pitchFamily="18" charset="0"/>
            </a:endParaRPr>
          </a:p>
          <a:p>
            <a:r>
              <a:rPr lang="en-US" sz="2000" b="1" dirty="0">
                <a:solidFill>
                  <a:srgbClr val="984807"/>
                </a:solidFill>
                <a:latin typeface="Californian FB" panose="0207040306080B030204" pitchFamily="18" charset="0"/>
              </a:rPr>
              <a:t>Surplus Property </a:t>
            </a:r>
            <a:endParaRPr lang="en-US" sz="2000" b="1" dirty="0" smtClean="0">
              <a:solidFill>
                <a:srgbClr val="984807"/>
              </a:solidFill>
              <a:latin typeface="Californian FB" panose="0207040306080B030204" pitchFamily="18" charset="0"/>
            </a:endParaRPr>
          </a:p>
          <a:p>
            <a:pPr lvl="1"/>
            <a:r>
              <a:rPr lang="en-US" dirty="0" smtClean="0">
                <a:latin typeface="Californian FB" panose="0207040306080B030204" pitchFamily="18" charset="0"/>
              </a:rPr>
              <a:t>Re-utilization</a:t>
            </a:r>
            <a:endParaRPr lang="en-US" dirty="0">
              <a:latin typeface="Californian FB" panose="0207040306080B030204" pitchFamily="18" charset="0"/>
            </a:endParaRPr>
          </a:p>
          <a:p>
            <a:pPr lvl="1"/>
            <a:r>
              <a:rPr lang="en-US" dirty="0" smtClean="0">
                <a:latin typeface="Californian FB" panose="0207040306080B030204" pitchFamily="18" charset="0"/>
              </a:rPr>
              <a:t>Re-allocation</a:t>
            </a:r>
          </a:p>
          <a:p>
            <a:pPr lvl="1"/>
            <a:r>
              <a:rPr lang="en-US" dirty="0" smtClean="0">
                <a:latin typeface="Californian FB" panose="0207040306080B030204" pitchFamily="18" charset="0"/>
              </a:rPr>
              <a:t>Disposal Procedures</a:t>
            </a:r>
          </a:p>
          <a:p>
            <a:pPr lvl="1"/>
            <a:r>
              <a:rPr lang="en-US" dirty="0" smtClean="0">
                <a:latin typeface="Californian FB" panose="0207040306080B030204" pitchFamily="18" charset="0"/>
              </a:rPr>
              <a:t>Equipment Accountability Change Request (EACR)</a:t>
            </a:r>
            <a:endParaRPr lang="en-US" dirty="0">
              <a:latin typeface="Californian FB" panose="0207040306080B030204" pitchFamily="18" charset="0"/>
            </a:endParaRPr>
          </a:p>
        </p:txBody>
      </p:sp>
    </p:spTree>
    <p:extLst>
      <p:ext uri="{BB962C8B-B14F-4D97-AF65-F5344CB8AC3E}">
        <p14:creationId xmlns:p14="http://schemas.microsoft.com/office/powerpoint/2010/main" val="3475099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4327142" y="472927"/>
            <a:ext cx="4041775" cy="639762"/>
          </a:xfrm>
        </p:spPr>
        <p:txBody>
          <a:bodyPr>
            <a:normAutofit/>
          </a:bodyPr>
          <a:lstStyle/>
          <a:p>
            <a:r>
              <a:rPr lang="en-US" u="sng" dirty="0" smtClean="0">
                <a:solidFill>
                  <a:schemeClr val="accent6">
                    <a:lumMod val="50000"/>
                  </a:schemeClr>
                </a:solidFill>
                <a:latin typeface="Californian FB" panose="0207040306080B030204" pitchFamily="18" charset="0"/>
              </a:rPr>
              <a:t>Federal (FAR and FMR)</a:t>
            </a:r>
            <a:endParaRPr lang="en-US" u="sng" dirty="0">
              <a:solidFill>
                <a:schemeClr val="accent6">
                  <a:lumMod val="50000"/>
                </a:schemeClr>
              </a:solidFill>
              <a:latin typeface="Californian FB" panose="0207040306080B030204" pitchFamily="18" charset="0"/>
            </a:endParaRPr>
          </a:p>
        </p:txBody>
      </p:sp>
      <p:sp>
        <p:nvSpPr>
          <p:cNvPr id="8" name="Content Placeholder 7"/>
          <p:cNvSpPr>
            <a:spLocks noGrp="1"/>
          </p:cNvSpPr>
          <p:nvPr>
            <p:ph sz="quarter" idx="4"/>
          </p:nvPr>
        </p:nvSpPr>
        <p:spPr>
          <a:xfrm>
            <a:off x="4260767" y="1079145"/>
            <a:ext cx="4422775" cy="4325350"/>
          </a:xfrm>
        </p:spPr>
        <p:txBody>
          <a:bodyPr>
            <a:normAutofit fontScale="85000" lnSpcReduction="20000"/>
          </a:bodyPr>
          <a:lstStyle/>
          <a:p>
            <a:pPr marL="0" indent="0">
              <a:buNone/>
            </a:pPr>
            <a:r>
              <a:rPr lang="en-US" dirty="0">
                <a:latin typeface="Californian FB" panose="0207040306080B030204" pitchFamily="18" charset="0"/>
                <a:hlinkClick r:id="rId3"/>
              </a:rPr>
              <a:t>http://www.gsa.gov/portal/ext/public/site/FMR/file/SubchB.html/category/21858/hostUri/portal</a:t>
            </a:r>
            <a:r>
              <a:rPr lang="en-US" dirty="0">
                <a:latin typeface="Californian FB" panose="0207040306080B030204" pitchFamily="18" charset="0"/>
              </a:rPr>
              <a:t> </a:t>
            </a:r>
            <a:endParaRPr lang="en-US" dirty="0" smtClean="0">
              <a:latin typeface="Californian FB" panose="0207040306080B030204" pitchFamily="18" charset="0"/>
            </a:endParaRPr>
          </a:p>
          <a:p>
            <a:pPr marL="0" indent="0">
              <a:buNone/>
            </a:pPr>
            <a:endParaRPr lang="en-US" dirty="0">
              <a:latin typeface="Californian FB" panose="0207040306080B030204" pitchFamily="18" charset="0"/>
            </a:endParaRPr>
          </a:p>
          <a:p>
            <a:pPr marL="0" indent="0">
              <a:buNone/>
            </a:pPr>
            <a:r>
              <a:rPr lang="en-US" b="1" dirty="0">
                <a:latin typeface="Californian FB" panose="0207040306080B030204" pitchFamily="18" charset="0"/>
              </a:rPr>
              <a:t>45.604-1 Sales procedures.</a:t>
            </a:r>
          </a:p>
          <a:p>
            <a:pPr marL="0" indent="0">
              <a:buNone/>
            </a:pPr>
            <a:r>
              <a:rPr lang="en-US" dirty="0">
                <a:latin typeface="Californian FB" panose="0207040306080B030204" pitchFamily="18" charset="0"/>
              </a:rPr>
              <a:t>Surplus personal property that has completed screening in</a:t>
            </a:r>
          </a:p>
          <a:p>
            <a:pPr marL="0" indent="0">
              <a:buNone/>
            </a:pPr>
            <a:r>
              <a:rPr lang="en-US" dirty="0">
                <a:latin typeface="Californian FB" panose="0207040306080B030204" pitchFamily="18" charset="0"/>
              </a:rPr>
              <a:t>accordance with 45.602-3(a) shall be sold in accordance with</a:t>
            </a:r>
          </a:p>
          <a:p>
            <a:pPr marL="0" indent="0">
              <a:buNone/>
            </a:pPr>
            <a:r>
              <a:rPr lang="en-US" dirty="0">
                <a:latin typeface="Californian FB" panose="0207040306080B030204" pitchFamily="18" charset="0"/>
              </a:rPr>
              <a:t>the policy for the sale of surplus personal property contained</a:t>
            </a:r>
          </a:p>
          <a:p>
            <a:pPr marL="0" indent="0">
              <a:buNone/>
            </a:pPr>
            <a:r>
              <a:rPr lang="en-US" dirty="0">
                <a:latin typeface="Californian FB" panose="0207040306080B030204" pitchFamily="18" charset="0"/>
              </a:rPr>
              <a:t>in the Federal Management Regulation, at part 102-38 (41</a:t>
            </a:r>
          </a:p>
          <a:p>
            <a:pPr marL="0" indent="0">
              <a:buNone/>
            </a:pPr>
            <a:r>
              <a:rPr lang="en-US" dirty="0">
                <a:latin typeface="Californian FB" panose="0207040306080B030204" pitchFamily="18" charset="0"/>
              </a:rPr>
              <a:t>CFR part 102-38). Agencies may specify implementing procedures</a:t>
            </a:r>
            <a:r>
              <a:rPr lang="en-US" dirty="0" smtClean="0">
                <a:latin typeface="Californian FB" panose="0207040306080B030204" pitchFamily="18" charset="0"/>
              </a:rPr>
              <a:t>.</a:t>
            </a:r>
            <a:endParaRPr lang="en-US" dirty="0">
              <a:latin typeface="Californian FB" panose="0207040306080B030204" pitchFamily="18" charset="0"/>
            </a:endParaRPr>
          </a:p>
        </p:txBody>
      </p:sp>
      <p:sp>
        <p:nvSpPr>
          <p:cNvPr id="9" name="Text Placeholder 4"/>
          <p:cNvSpPr>
            <a:spLocks noGrp="1"/>
          </p:cNvSpPr>
          <p:nvPr>
            <p:ph type="body" idx="1"/>
          </p:nvPr>
        </p:nvSpPr>
        <p:spPr>
          <a:xfrm>
            <a:off x="143786" y="457200"/>
            <a:ext cx="4040188" cy="639762"/>
          </a:xfrm>
        </p:spPr>
        <p:txBody>
          <a:bodyPr>
            <a:normAutofit/>
          </a:bodyPr>
          <a:lstStyle/>
          <a:p>
            <a:r>
              <a:rPr lang="en-US" u="sng" dirty="0" smtClean="0">
                <a:solidFill>
                  <a:schemeClr val="accent6">
                    <a:lumMod val="50000"/>
                  </a:schemeClr>
                </a:solidFill>
                <a:latin typeface="Californian FB" panose="0207040306080B030204" pitchFamily="18" charset="0"/>
              </a:rPr>
              <a:t>Colorado State University</a:t>
            </a:r>
            <a:endParaRPr lang="en-US" u="sng" dirty="0">
              <a:solidFill>
                <a:schemeClr val="accent6">
                  <a:lumMod val="50000"/>
                </a:schemeClr>
              </a:solidFill>
              <a:latin typeface="Californian FB" panose="0207040306080B030204" pitchFamily="18" charset="0"/>
            </a:endParaRPr>
          </a:p>
        </p:txBody>
      </p:sp>
      <p:sp>
        <p:nvSpPr>
          <p:cNvPr id="10" name="Content Placeholder 5"/>
          <p:cNvSpPr>
            <a:spLocks noGrp="1"/>
          </p:cNvSpPr>
          <p:nvPr>
            <p:ph sz="half" idx="2"/>
          </p:nvPr>
        </p:nvSpPr>
        <p:spPr>
          <a:xfrm>
            <a:off x="124535" y="1112689"/>
            <a:ext cx="4040188" cy="4291806"/>
          </a:xfrm>
        </p:spPr>
        <p:txBody>
          <a:bodyPr>
            <a:normAutofit fontScale="77500" lnSpcReduction="20000"/>
          </a:bodyPr>
          <a:lstStyle/>
          <a:p>
            <a:pPr marL="0" indent="0" algn="ctr">
              <a:buNone/>
            </a:pPr>
            <a:r>
              <a:rPr lang="en-US" dirty="0">
                <a:latin typeface="Californian FB" panose="0207040306080B030204" pitchFamily="18" charset="0"/>
                <a:hlinkClick r:id="rId4"/>
              </a:rPr>
              <a:t>http://</a:t>
            </a:r>
            <a:r>
              <a:rPr lang="en-US" dirty="0" smtClean="0">
                <a:latin typeface="Californian FB" panose="0207040306080B030204" pitchFamily="18" charset="0"/>
                <a:hlinkClick r:id="rId4"/>
              </a:rPr>
              <a:t>busfin.colostate.edu/Forms/FRP/CSU_Financial_Rules.pdf#zoom=100</a:t>
            </a:r>
            <a:endParaRPr lang="en-US" dirty="0" smtClean="0">
              <a:latin typeface="Californian FB" panose="0207040306080B030204" pitchFamily="18" charset="0"/>
            </a:endParaRPr>
          </a:p>
          <a:p>
            <a:pPr marL="0" indent="0" algn="ctr">
              <a:buNone/>
            </a:pPr>
            <a:endParaRPr lang="en-US" dirty="0">
              <a:latin typeface="Californian FB" panose="0207040306080B030204" pitchFamily="18" charset="0"/>
            </a:endParaRPr>
          </a:p>
          <a:p>
            <a:pPr marL="0" indent="0" algn="ctr">
              <a:buNone/>
            </a:pPr>
            <a:r>
              <a:rPr lang="en-US" b="1" dirty="0">
                <a:latin typeface="Californian FB" panose="0207040306080B030204" pitchFamily="18" charset="0"/>
              </a:rPr>
              <a:t>Page </a:t>
            </a:r>
            <a:r>
              <a:rPr lang="en-US" b="1" dirty="0" smtClean="0">
                <a:latin typeface="Californian FB" panose="0207040306080B030204" pitchFamily="18" charset="0"/>
              </a:rPr>
              <a:t>35 </a:t>
            </a:r>
            <a:r>
              <a:rPr lang="en-US" b="1" dirty="0">
                <a:latin typeface="Californian FB" panose="0207040306080B030204" pitchFamily="18" charset="0"/>
              </a:rPr>
              <a:t>of Financial Rules </a:t>
            </a:r>
            <a:r>
              <a:rPr lang="en-US" b="1" dirty="0" smtClean="0">
                <a:latin typeface="Californian FB" panose="0207040306080B030204" pitchFamily="18" charset="0"/>
              </a:rPr>
              <a:t>4.8</a:t>
            </a:r>
            <a:r>
              <a:rPr lang="en-US" b="1" dirty="0">
                <a:latin typeface="Californian FB" panose="0207040306080B030204" pitchFamily="18" charset="0"/>
              </a:rPr>
              <a:t>. </a:t>
            </a:r>
          </a:p>
          <a:p>
            <a:pPr marL="0" indent="0" algn="ctr">
              <a:buNone/>
            </a:pPr>
            <a:r>
              <a:rPr lang="en-US" dirty="0">
                <a:latin typeface="Californian FB" panose="0207040306080B030204" pitchFamily="18" charset="0"/>
              </a:rPr>
              <a:t>Surplus Property has been delegated the authority and responsibility for administering the disposal of property other than land or buildings. Departments are not authorized to dispose of any items or equipment without prior </a:t>
            </a:r>
            <a:r>
              <a:rPr lang="en-US" dirty="0" smtClean="0">
                <a:latin typeface="Californian FB" panose="0207040306080B030204" pitchFamily="18" charset="0"/>
              </a:rPr>
              <a:t>approval </a:t>
            </a:r>
            <a:r>
              <a:rPr lang="en-US" dirty="0">
                <a:latin typeface="Californian FB" panose="0207040306080B030204" pitchFamily="18" charset="0"/>
              </a:rPr>
              <a:t>from the Director of Surplus Property or his/her delegate. </a:t>
            </a:r>
            <a:r>
              <a:rPr lang="en-US" dirty="0" smtClean="0">
                <a:latin typeface="Californian FB" panose="0207040306080B030204" pitchFamily="18" charset="0"/>
              </a:rPr>
              <a:t>No department or individual should make or authorize any sale, trade-in, or donation without prior approval of Surplus Property.</a:t>
            </a:r>
          </a:p>
          <a:p>
            <a:endParaRPr lang="en-US" dirty="0"/>
          </a:p>
        </p:txBody>
      </p:sp>
      <p:sp>
        <p:nvSpPr>
          <p:cNvPr id="12" name="Title 1"/>
          <p:cNvSpPr>
            <a:spLocks noGrp="1"/>
          </p:cNvSpPr>
          <p:nvPr>
            <p:ph type="title"/>
          </p:nvPr>
        </p:nvSpPr>
        <p:spPr>
          <a:xfrm>
            <a:off x="8493043" y="457200"/>
            <a:ext cx="533400" cy="5602784"/>
          </a:xfrm>
        </p:spPr>
        <p:txBody>
          <a:bodyPr vert="wordArtVert">
            <a:noAutofit/>
          </a:bodyPr>
          <a:lstStyle/>
          <a:p>
            <a:pPr algn="l"/>
            <a:r>
              <a:rPr lang="en-US" sz="3000" dirty="0" smtClean="0">
                <a:solidFill>
                  <a:schemeClr val="accent6">
                    <a:lumMod val="50000"/>
                  </a:schemeClr>
                </a:solidFill>
              </a:rPr>
              <a:t>REGULATIONS</a:t>
            </a:r>
            <a:endParaRPr lang="en-US" sz="3000" dirty="0">
              <a:solidFill>
                <a:schemeClr val="accent6">
                  <a:lumMod val="50000"/>
                </a:schemeClr>
              </a:solidFill>
            </a:endParaRPr>
          </a:p>
        </p:txBody>
      </p:sp>
      <p:sp>
        <p:nvSpPr>
          <p:cNvPr id="11" name="Content Placeholder 2"/>
          <p:cNvSpPr txBox="1">
            <a:spLocks/>
          </p:cNvSpPr>
          <p:nvPr/>
        </p:nvSpPr>
        <p:spPr>
          <a:xfrm>
            <a:off x="149593" y="212873"/>
            <a:ext cx="2061411" cy="4572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Regulations</a:t>
            </a:r>
            <a:endParaRPr lang="en-US" dirty="0"/>
          </a:p>
        </p:txBody>
      </p:sp>
    </p:spTree>
    <p:extLst>
      <p:ext uri="{BB962C8B-B14F-4D97-AF65-F5344CB8AC3E}">
        <p14:creationId xmlns:p14="http://schemas.microsoft.com/office/powerpoint/2010/main" val="1682658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838200"/>
          </a:xfrm>
        </p:spPr>
        <p:txBody>
          <a:bodyPr>
            <a:normAutofit fontScale="90000"/>
          </a:bodyPr>
          <a:lstStyle/>
          <a:p>
            <a:r>
              <a:rPr lang="en-US" sz="4000" dirty="0"/>
              <a:t>PROPERTY MANGEMENT OVERVIEW</a:t>
            </a:r>
          </a:p>
        </p:txBody>
      </p:sp>
      <p:sp>
        <p:nvSpPr>
          <p:cNvPr id="3" name="Content Placeholder 2"/>
          <p:cNvSpPr>
            <a:spLocks noGrp="1"/>
          </p:cNvSpPr>
          <p:nvPr>
            <p:ph idx="1"/>
          </p:nvPr>
        </p:nvSpPr>
        <p:spPr>
          <a:xfrm>
            <a:off x="457200" y="914400"/>
            <a:ext cx="8229600" cy="5211763"/>
          </a:xfrm>
        </p:spPr>
        <p:txBody>
          <a:bodyPr>
            <a:normAutofit/>
          </a:bodyPr>
          <a:lstStyle/>
          <a:p>
            <a:r>
              <a:rPr lang="en-US" sz="2800" dirty="0" smtClean="0">
                <a:solidFill>
                  <a:srgbClr val="984807"/>
                </a:solidFill>
              </a:rPr>
              <a:t>Record </a:t>
            </a:r>
            <a:r>
              <a:rPr lang="en-US" sz="2800" dirty="0">
                <a:solidFill>
                  <a:srgbClr val="984807"/>
                </a:solidFill>
              </a:rPr>
              <a:t>and </a:t>
            </a:r>
            <a:r>
              <a:rPr lang="en-US" sz="2800" dirty="0" smtClean="0">
                <a:solidFill>
                  <a:srgbClr val="984807"/>
                </a:solidFill>
              </a:rPr>
              <a:t>track </a:t>
            </a:r>
            <a:r>
              <a:rPr lang="en-US" sz="2800" dirty="0">
                <a:solidFill>
                  <a:srgbClr val="984807"/>
                </a:solidFill>
              </a:rPr>
              <a:t>capital </a:t>
            </a:r>
            <a:r>
              <a:rPr lang="en-US" sz="2800" dirty="0" smtClean="0">
                <a:solidFill>
                  <a:srgbClr val="984807"/>
                </a:solidFill>
              </a:rPr>
              <a:t>assets</a:t>
            </a:r>
          </a:p>
          <a:p>
            <a:r>
              <a:rPr lang="en-US" sz="2800" dirty="0" smtClean="0">
                <a:solidFill>
                  <a:srgbClr val="984807"/>
                </a:solidFill>
              </a:rPr>
              <a:t>Calculate depreciation</a:t>
            </a:r>
          </a:p>
          <a:p>
            <a:r>
              <a:rPr lang="en-US" sz="2800" dirty="0" smtClean="0">
                <a:solidFill>
                  <a:srgbClr val="984807"/>
                </a:solidFill>
              </a:rPr>
              <a:t>Issue </a:t>
            </a:r>
            <a:r>
              <a:rPr lang="en-US" sz="2800" dirty="0">
                <a:solidFill>
                  <a:srgbClr val="984807"/>
                </a:solidFill>
              </a:rPr>
              <a:t>reports to management and </a:t>
            </a:r>
            <a:r>
              <a:rPr lang="en-US" sz="2800" dirty="0" smtClean="0">
                <a:solidFill>
                  <a:srgbClr val="984807"/>
                </a:solidFill>
              </a:rPr>
              <a:t>sponsors</a:t>
            </a:r>
          </a:p>
          <a:p>
            <a:r>
              <a:rPr lang="en-US" sz="2800" dirty="0" smtClean="0">
                <a:solidFill>
                  <a:srgbClr val="984807"/>
                </a:solidFill>
              </a:rPr>
              <a:t>Manage </a:t>
            </a:r>
            <a:r>
              <a:rPr lang="en-US" sz="2800" dirty="0">
                <a:solidFill>
                  <a:srgbClr val="984807"/>
                </a:solidFill>
              </a:rPr>
              <a:t>the physical inventory of </a:t>
            </a:r>
            <a:r>
              <a:rPr lang="en-US" sz="2800" dirty="0" smtClean="0">
                <a:solidFill>
                  <a:srgbClr val="984807"/>
                </a:solidFill>
              </a:rPr>
              <a:t>capital CSU </a:t>
            </a:r>
            <a:r>
              <a:rPr lang="en-US" sz="2800" dirty="0">
                <a:solidFill>
                  <a:srgbClr val="984807"/>
                </a:solidFill>
              </a:rPr>
              <a:t>and sponsor-owned </a:t>
            </a:r>
            <a:r>
              <a:rPr lang="en-US" sz="2800" dirty="0" smtClean="0">
                <a:solidFill>
                  <a:srgbClr val="984807"/>
                </a:solidFill>
              </a:rPr>
              <a:t>assets</a:t>
            </a:r>
          </a:p>
          <a:p>
            <a:r>
              <a:rPr lang="en-US" sz="2800" dirty="0" smtClean="0">
                <a:solidFill>
                  <a:srgbClr val="984807"/>
                </a:solidFill>
              </a:rPr>
              <a:t>Serve as a liaison </a:t>
            </a:r>
            <a:r>
              <a:rPr lang="en-US" sz="2800" dirty="0">
                <a:solidFill>
                  <a:srgbClr val="984807"/>
                </a:solidFill>
              </a:rPr>
              <a:t>with property </a:t>
            </a:r>
            <a:r>
              <a:rPr lang="en-US" sz="2800" dirty="0" smtClean="0">
                <a:solidFill>
                  <a:srgbClr val="984807"/>
                </a:solidFill>
              </a:rPr>
              <a:t>auditors</a:t>
            </a:r>
          </a:p>
          <a:p>
            <a:r>
              <a:rPr lang="en-US" sz="2800" dirty="0">
                <a:solidFill>
                  <a:srgbClr val="984807"/>
                </a:solidFill>
              </a:rPr>
              <a:t>P</a:t>
            </a:r>
            <a:r>
              <a:rPr lang="en-US" sz="2800" dirty="0" smtClean="0">
                <a:solidFill>
                  <a:srgbClr val="984807"/>
                </a:solidFill>
              </a:rPr>
              <a:t>rovide </a:t>
            </a:r>
            <a:r>
              <a:rPr lang="en-US" sz="2800" dirty="0">
                <a:solidFill>
                  <a:srgbClr val="984807"/>
                </a:solidFill>
              </a:rPr>
              <a:t>guidance to departments, faculty, and staff regarding </a:t>
            </a:r>
            <a:r>
              <a:rPr lang="en-US" sz="2800" dirty="0" smtClean="0">
                <a:solidFill>
                  <a:srgbClr val="984807"/>
                </a:solidFill>
              </a:rPr>
              <a:t>property </a:t>
            </a:r>
            <a:r>
              <a:rPr lang="en-US" sz="2800" dirty="0">
                <a:solidFill>
                  <a:srgbClr val="984807"/>
                </a:solidFill>
              </a:rPr>
              <a:t>administration and </a:t>
            </a:r>
            <a:r>
              <a:rPr lang="en-US" sz="2800" dirty="0" smtClean="0">
                <a:solidFill>
                  <a:srgbClr val="984807"/>
                </a:solidFill>
              </a:rPr>
              <a:t>inventory issues</a:t>
            </a:r>
            <a:endParaRPr lang="en-US" sz="2800" dirty="0">
              <a:solidFill>
                <a:srgbClr val="984807"/>
              </a:solidFill>
            </a:endParaRPr>
          </a:p>
        </p:txBody>
      </p:sp>
    </p:spTree>
    <p:extLst>
      <p:ext uri="{BB962C8B-B14F-4D97-AF65-F5344CB8AC3E}">
        <p14:creationId xmlns:p14="http://schemas.microsoft.com/office/powerpoint/2010/main" val="1956251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7120" y="238628"/>
            <a:ext cx="7537822" cy="381000"/>
          </a:xfrm>
        </p:spPr>
        <p:txBody>
          <a:bodyPr>
            <a:normAutofit fontScale="92500" lnSpcReduction="20000"/>
          </a:bodyPr>
          <a:lstStyle/>
          <a:p>
            <a:pPr algn="ctr"/>
            <a:r>
              <a:rPr lang="en-US" b="0" u="sng" dirty="0" smtClean="0">
                <a:solidFill>
                  <a:srgbClr val="008000"/>
                </a:solidFill>
              </a:rPr>
              <a:t>State of Colorado   Larimer County   Fort Collins</a:t>
            </a:r>
          </a:p>
        </p:txBody>
      </p:sp>
      <p:sp>
        <p:nvSpPr>
          <p:cNvPr id="4" name="Content Placeholder 3"/>
          <p:cNvSpPr>
            <a:spLocks noGrp="1"/>
          </p:cNvSpPr>
          <p:nvPr>
            <p:ph sz="half" idx="2"/>
          </p:nvPr>
        </p:nvSpPr>
        <p:spPr>
          <a:xfrm>
            <a:off x="77805" y="1752600"/>
            <a:ext cx="4040188" cy="3693125"/>
          </a:xfrm>
        </p:spPr>
        <p:txBody>
          <a:bodyPr>
            <a:normAutofit fontScale="92500" lnSpcReduction="10000"/>
          </a:bodyPr>
          <a:lstStyle/>
          <a:p>
            <a:pPr marL="0" indent="0" algn="ctr">
              <a:buNone/>
            </a:pPr>
            <a:r>
              <a:rPr lang="en-US" dirty="0">
                <a:latin typeface="Californian FB" panose="0207040306080B030204" pitchFamily="18" charset="0"/>
                <a:hlinkClick r:id="rId3"/>
              </a:rPr>
              <a:t>http://www.larimer.org/solidwaste/electronic_waste.htm</a:t>
            </a:r>
            <a:r>
              <a:rPr lang="en-US" dirty="0">
                <a:latin typeface="Californian FB" panose="0207040306080B030204" pitchFamily="18" charset="0"/>
              </a:rPr>
              <a:t> </a:t>
            </a:r>
          </a:p>
          <a:p>
            <a:pPr marL="0" indent="0" algn="ctr">
              <a:buNone/>
            </a:pPr>
            <a:r>
              <a:rPr lang="en-US" b="1" dirty="0">
                <a:solidFill>
                  <a:srgbClr val="008000"/>
                </a:solidFill>
                <a:latin typeface="Californian FB" panose="0207040306080B030204" pitchFamily="18" charset="0"/>
              </a:rPr>
              <a:t>Electronic Recycling Landfill Disposal Ban</a:t>
            </a:r>
          </a:p>
          <a:p>
            <a:pPr marL="0" indent="0" algn="ctr">
              <a:buNone/>
            </a:pPr>
            <a:r>
              <a:rPr lang="en-US" sz="2200" dirty="0">
                <a:solidFill>
                  <a:srgbClr val="008000"/>
                </a:solidFill>
                <a:latin typeface="Californian FB" panose="0207040306080B030204" pitchFamily="18" charset="0"/>
              </a:rPr>
              <a:t>Effective </a:t>
            </a:r>
            <a:r>
              <a:rPr lang="en-US" sz="2200" i="1" dirty="0">
                <a:solidFill>
                  <a:srgbClr val="008000"/>
                </a:solidFill>
                <a:latin typeface="Californian FB" panose="0207040306080B030204" pitchFamily="18" charset="0"/>
              </a:rPr>
              <a:t>Monday, July 1, 2013</a:t>
            </a:r>
            <a:r>
              <a:rPr lang="en-US" sz="2200" dirty="0">
                <a:solidFill>
                  <a:srgbClr val="008000"/>
                </a:solidFill>
                <a:latin typeface="Californian FB" panose="0207040306080B030204" pitchFamily="18" charset="0"/>
              </a:rPr>
              <a:t>, a statewide electronics landfill disposal ban went into effect in Colorado. The Electronic Recycling Jobs Act prohibits disposal of a number of electronic items in landfills and at transfer stations.</a:t>
            </a:r>
            <a:endParaRPr lang="en-US" sz="2200" dirty="0">
              <a:solidFill>
                <a:srgbClr val="008000"/>
              </a:solidFill>
            </a:endParaRPr>
          </a:p>
        </p:txBody>
      </p:sp>
      <p:sp>
        <p:nvSpPr>
          <p:cNvPr id="5" name="Text Placeholder 4"/>
          <p:cNvSpPr>
            <a:spLocks noGrp="1"/>
          </p:cNvSpPr>
          <p:nvPr>
            <p:ph type="body" sz="quarter" idx="3"/>
          </p:nvPr>
        </p:nvSpPr>
        <p:spPr>
          <a:xfrm>
            <a:off x="35290" y="627362"/>
            <a:ext cx="8041481" cy="1125238"/>
          </a:xfrm>
        </p:spPr>
        <p:txBody>
          <a:bodyPr>
            <a:noAutofit/>
          </a:bodyPr>
          <a:lstStyle/>
          <a:p>
            <a:pPr algn="ctr"/>
            <a:r>
              <a:rPr lang="en-US" sz="1600" dirty="0">
                <a:latin typeface="Californian FB" panose="0207040306080B030204" pitchFamily="18" charset="0"/>
                <a:hlinkClick r:id="rId4"/>
              </a:rPr>
              <a:t>http://www.fcgov.com/ewaste/</a:t>
            </a:r>
            <a:r>
              <a:rPr lang="en-US" sz="1600" dirty="0">
                <a:latin typeface="Californian FB" panose="0207040306080B030204" pitchFamily="18" charset="0"/>
              </a:rPr>
              <a:t> </a:t>
            </a:r>
          </a:p>
          <a:p>
            <a:pPr algn="ctr"/>
            <a:r>
              <a:rPr lang="en-US" sz="1600" dirty="0">
                <a:solidFill>
                  <a:srgbClr val="984807"/>
                </a:solidFill>
                <a:latin typeface="Californian FB" panose="0207040306080B030204" pitchFamily="18" charset="0"/>
              </a:rPr>
              <a:t>Amendment to the City Code to prohibit disposal of electronic equipment (as defined by the State of Colorado Hazardous Waste Regulations 1007-3, Section 260.10) in the waste system.  </a:t>
            </a:r>
          </a:p>
        </p:txBody>
      </p:sp>
      <p:sp>
        <p:nvSpPr>
          <p:cNvPr id="6" name="Content Placeholder 5"/>
          <p:cNvSpPr>
            <a:spLocks noGrp="1"/>
          </p:cNvSpPr>
          <p:nvPr>
            <p:ph sz="quarter" idx="4"/>
          </p:nvPr>
        </p:nvSpPr>
        <p:spPr>
          <a:xfrm>
            <a:off x="4332749" y="1752600"/>
            <a:ext cx="3529267" cy="3540725"/>
          </a:xfrm>
        </p:spPr>
        <p:txBody>
          <a:bodyPr>
            <a:normAutofit lnSpcReduction="10000"/>
          </a:bodyPr>
          <a:lstStyle/>
          <a:p>
            <a:pPr marL="0" indent="0" algn="ctr">
              <a:buNone/>
            </a:pPr>
            <a:r>
              <a:rPr lang="en-US" sz="2200" dirty="0">
                <a:latin typeface="Californian FB" panose="0207040306080B030204" pitchFamily="18" charset="0"/>
                <a:hlinkClick r:id="rId5"/>
              </a:rPr>
              <a:t>http://www.colorado.gov/cs/Satellite/CDPHE-HM/CBON/1251616360802</a:t>
            </a:r>
            <a:r>
              <a:rPr lang="en-US" sz="2200" dirty="0">
                <a:latin typeface="Californian FB" panose="0207040306080B030204" pitchFamily="18" charset="0"/>
              </a:rPr>
              <a:t> </a:t>
            </a:r>
          </a:p>
          <a:p>
            <a:pPr marL="0" indent="0" algn="ctr">
              <a:buNone/>
            </a:pPr>
            <a:r>
              <a:rPr lang="en-US" sz="2000" b="1" dirty="0">
                <a:solidFill>
                  <a:srgbClr val="008000"/>
                </a:solidFill>
                <a:latin typeface="Californian FB" panose="0207040306080B030204" pitchFamily="18" charset="0"/>
              </a:rPr>
              <a:t>The Colorado Solid Waste Act </a:t>
            </a:r>
            <a:r>
              <a:rPr lang="en-US" sz="2000" dirty="0">
                <a:solidFill>
                  <a:srgbClr val="008000"/>
                </a:solidFill>
                <a:latin typeface="Californian FB" panose="0207040306080B030204" pitchFamily="18" charset="0"/>
              </a:rPr>
              <a:t>requires that all solid waste be disposed of, treated or recycled at designated facilities approved by both the Division and the local governing body with jurisdiction (county, city, town) in which the facility is located. </a:t>
            </a:r>
          </a:p>
        </p:txBody>
      </p:sp>
      <p:sp>
        <p:nvSpPr>
          <p:cNvPr id="9" name="Title 1"/>
          <p:cNvSpPr>
            <a:spLocks noGrp="1"/>
          </p:cNvSpPr>
          <p:nvPr>
            <p:ph type="title"/>
          </p:nvPr>
        </p:nvSpPr>
        <p:spPr>
          <a:xfrm>
            <a:off x="8194329" y="238628"/>
            <a:ext cx="949671" cy="5755184"/>
          </a:xfrm>
        </p:spPr>
        <p:txBody>
          <a:bodyPr vert="wordArtVert">
            <a:noAutofit/>
          </a:bodyPr>
          <a:lstStyle/>
          <a:p>
            <a:pPr algn="l"/>
            <a:r>
              <a:rPr lang="en-US" sz="3000" dirty="0" smtClean="0">
                <a:solidFill>
                  <a:schemeClr val="accent6">
                    <a:lumMod val="50000"/>
                  </a:schemeClr>
                </a:solidFill>
              </a:rPr>
              <a:t>REGULATIONS</a:t>
            </a:r>
            <a:endParaRPr lang="en-US" sz="3000" dirty="0">
              <a:solidFill>
                <a:schemeClr val="accent6">
                  <a:lumMod val="50000"/>
                </a:schemeClr>
              </a:solidFill>
            </a:endParaRPr>
          </a:p>
        </p:txBody>
      </p:sp>
    </p:spTree>
    <p:extLst>
      <p:ext uri="{BB962C8B-B14F-4D97-AF65-F5344CB8AC3E}">
        <p14:creationId xmlns:p14="http://schemas.microsoft.com/office/powerpoint/2010/main" val="3040153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197" y="152400"/>
            <a:ext cx="7696200" cy="5410200"/>
          </a:xfrm>
        </p:spPr>
        <p:txBody>
          <a:bodyPr>
            <a:normAutofit fontScale="62500" lnSpcReduction="20000"/>
          </a:bodyPr>
          <a:lstStyle/>
          <a:p>
            <a:pPr marL="0" indent="0" algn="ctr">
              <a:buNone/>
            </a:pPr>
            <a:endParaRPr lang="en-US" u="sng" dirty="0">
              <a:solidFill>
                <a:schemeClr val="accent6">
                  <a:lumMod val="50000"/>
                </a:schemeClr>
              </a:solidFill>
              <a:latin typeface="Californian FB" panose="0207040306080B030204" pitchFamily="18" charset="0"/>
            </a:endParaRPr>
          </a:p>
          <a:p>
            <a:pPr marL="0" indent="0" algn="ctr">
              <a:buNone/>
            </a:pPr>
            <a:r>
              <a:rPr lang="en-US" sz="3800" b="1" u="sng" dirty="0" smtClean="0">
                <a:solidFill>
                  <a:srgbClr val="008000"/>
                </a:solidFill>
                <a:latin typeface="Californian FB" panose="0207040306080B030204" pitchFamily="18" charset="0"/>
              </a:rPr>
              <a:t>CSU Electronics </a:t>
            </a:r>
            <a:r>
              <a:rPr lang="en-US" sz="3800" b="1" u="sng" dirty="0">
                <a:solidFill>
                  <a:srgbClr val="008000"/>
                </a:solidFill>
                <a:latin typeface="Californian FB" panose="0207040306080B030204" pitchFamily="18" charset="0"/>
              </a:rPr>
              <a:t>Recycling </a:t>
            </a:r>
            <a:r>
              <a:rPr lang="en-US" sz="3800" b="1" u="sng" dirty="0" smtClean="0">
                <a:solidFill>
                  <a:srgbClr val="008000"/>
                </a:solidFill>
                <a:latin typeface="Californian FB" panose="0207040306080B030204" pitchFamily="18" charset="0"/>
              </a:rPr>
              <a:t>Program</a:t>
            </a:r>
          </a:p>
          <a:p>
            <a:pPr marL="0" indent="0" algn="ctr">
              <a:buNone/>
            </a:pPr>
            <a:endParaRPr lang="en-US" sz="3800" u="sng" dirty="0">
              <a:solidFill>
                <a:schemeClr val="accent6">
                  <a:lumMod val="50000"/>
                </a:schemeClr>
              </a:solidFill>
              <a:latin typeface="Californian FB" panose="0207040306080B030204" pitchFamily="18" charset="0"/>
            </a:endParaRPr>
          </a:p>
          <a:p>
            <a:pPr marL="0" indent="0" algn="ctr">
              <a:buNone/>
            </a:pPr>
            <a:r>
              <a:rPr lang="en-US" sz="4000" u="sng" dirty="0">
                <a:solidFill>
                  <a:schemeClr val="accent6">
                    <a:lumMod val="50000"/>
                  </a:schemeClr>
                </a:solidFill>
                <a:latin typeface="Californian FB" panose="0207040306080B030204" pitchFamily="18" charset="0"/>
                <a:hlinkClick r:id="rId3"/>
              </a:rPr>
              <a:t>http://www.green.colostate.edu/</a:t>
            </a:r>
            <a:r>
              <a:rPr lang="en-US" sz="4000" u="sng" dirty="0">
                <a:solidFill>
                  <a:schemeClr val="accent6">
                    <a:lumMod val="50000"/>
                  </a:schemeClr>
                </a:solidFill>
                <a:latin typeface="Californian FB" panose="0207040306080B030204" pitchFamily="18" charset="0"/>
              </a:rPr>
              <a:t> </a:t>
            </a:r>
          </a:p>
          <a:p>
            <a:pPr marL="0" indent="0" algn="ctr">
              <a:buNone/>
            </a:pPr>
            <a:endParaRPr lang="en-US" u="sng" dirty="0" smtClean="0">
              <a:solidFill>
                <a:schemeClr val="accent6">
                  <a:lumMod val="50000"/>
                </a:schemeClr>
              </a:solidFill>
              <a:latin typeface="Californian FB" panose="0207040306080B030204" pitchFamily="18" charset="0"/>
            </a:endParaRPr>
          </a:p>
          <a:p>
            <a:pPr marL="0" indent="0" algn="ctr">
              <a:buNone/>
            </a:pPr>
            <a:r>
              <a:rPr lang="en-US" dirty="0" smtClean="0">
                <a:solidFill>
                  <a:srgbClr val="984807"/>
                </a:solidFill>
                <a:latin typeface="Californian FB" panose="0207040306080B030204" pitchFamily="18" charset="0"/>
              </a:rPr>
              <a:t>Each </a:t>
            </a:r>
            <a:r>
              <a:rPr lang="en-US" dirty="0">
                <a:solidFill>
                  <a:srgbClr val="984807"/>
                </a:solidFill>
                <a:latin typeface="Californian FB" panose="0207040306080B030204" pitchFamily="18" charset="0"/>
              </a:rPr>
              <a:t>year, millions of computers, monitors, cell phones, TVs and other electronics designated as "e-waste" end up in landfills in the United States. These items contain significant quantities of hazardous materials, such as lead and </a:t>
            </a:r>
            <a:r>
              <a:rPr lang="en-US" dirty="0" smtClean="0">
                <a:solidFill>
                  <a:srgbClr val="984807"/>
                </a:solidFill>
                <a:latin typeface="Californian FB" panose="0207040306080B030204" pitchFamily="18" charset="0"/>
              </a:rPr>
              <a:t>mercury.</a:t>
            </a:r>
          </a:p>
          <a:p>
            <a:pPr marL="0" indent="0" algn="ctr">
              <a:buNone/>
            </a:pPr>
            <a:endParaRPr lang="en-US" dirty="0" smtClean="0">
              <a:solidFill>
                <a:srgbClr val="984807"/>
              </a:solidFill>
              <a:latin typeface="Californian FB" panose="0207040306080B030204" pitchFamily="18" charset="0"/>
            </a:endParaRPr>
          </a:p>
          <a:p>
            <a:pPr marL="0" indent="0" algn="ctr">
              <a:buNone/>
            </a:pPr>
            <a:r>
              <a:rPr lang="en-US" dirty="0" smtClean="0">
                <a:solidFill>
                  <a:srgbClr val="984807"/>
                </a:solidFill>
                <a:latin typeface="Californian FB" panose="0207040306080B030204" pitchFamily="18" charset="0"/>
              </a:rPr>
              <a:t>Surplus </a:t>
            </a:r>
            <a:r>
              <a:rPr lang="en-US" dirty="0">
                <a:solidFill>
                  <a:srgbClr val="984807"/>
                </a:solidFill>
                <a:latin typeface="Californian FB" panose="0207040306080B030204" pitchFamily="18" charset="0"/>
              </a:rPr>
              <a:t>Property and its recycling vendor provide a secure and safe process for responsible, environmentally conscious electronics recycling</a:t>
            </a:r>
            <a:r>
              <a:rPr lang="en-US" dirty="0" smtClean="0">
                <a:solidFill>
                  <a:srgbClr val="984807"/>
                </a:solidFill>
                <a:latin typeface="Californian FB" panose="0207040306080B030204" pitchFamily="18" charset="0"/>
              </a:rPr>
              <a:t>.</a:t>
            </a:r>
          </a:p>
          <a:p>
            <a:pPr marL="0" indent="0" algn="ctr">
              <a:buNone/>
            </a:pPr>
            <a:endParaRPr lang="en-US" dirty="0" smtClean="0">
              <a:solidFill>
                <a:srgbClr val="984807"/>
              </a:solidFill>
              <a:latin typeface="Californian FB" panose="0207040306080B030204" pitchFamily="18" charset="0"/>
            </a:endParaRPr>
          </a:p>
          <a:p>
            <a:pPr marL="0" indent="0" algn="ctr">
              <a:buNone/>
            </a:pPr>
            <a:r>
              <a:rPr lang="en-US" dirty="0" smtClean="0">
                <a:solidFill>
                  <a:srgbClr val="984807"/>
                </a:solidFill>
                <a:latin typeface="Californian FB" panose="0207040306080B030204" pitchFamily="18" charset="0"/>
              </a:rPr>
              <a:t>CSU's </a:t>
            </a:r>
            <a:r>
              <a:rPr lang="en-US" dirty="0">
                <a:solidFill>
                  <a:srgbClr val="984807"/>
                </a:solidFill>
                <a:latin typeface="Californian FB" panose="0207040306080B030204" pitchFamily="18" charset="0"/>
              </a:rPr>
              <a:t>Surplus Property will accept personal electronics recycling items from faculty, staff, and students for a standard service </a:t>
            </a:r>
            <a:r>
              <a:rPr lang="en-US" dirty="0" smtClean="0">
                <a:solidFill>
                  <a:srgbClr val="984807"/>
                </a:solidFill>
                <a:latin typeface="Californian FB" panose="0207040306080B030204" pitchFamily="18" charset="0"/>
              </a:rPr>
              <a:t>fee. </a:t>
            </a:r>
            <a:r>
              <a:rPr lang="en-US" dirty="0">
                <a:solidFill>
                  <a:srgbClr val="984807"/>
                </a:solidFill>
                <a:latin typeface="Californian FB" panose="0207040306080B030204" pitchFamily="18" charset="0"/>
              </a:rPr>
              <a:t>All data containing electronic devices (cell phones, </a:t>
            </a:r>
            <a:r>
              <a:rPr lang="en-US" dirty="0" smtClean="0">
                <a:solidFill>
                  <a:srgbClr val="984807"/>
                </a:solidFill>
                <a:latin typeface="Californian FB" panose="0207040306080B030204" pitchFamily="18" charset="0"/>
              </a:rPr>
              <a:t>hard </a:t>
            </a:r>
            <a:r>
              <a:rPr lang="en-US" dirty="0">
                <a:solidFill>
                  <a:srgbClr val="984807"/>
                </a:solidFill>
                <a:latin typeface="Californian FB" panose="0207040306080B030204" pitchFamily="18" charset="0"/>
              </a:rPr>
              <a:t>drives, etc.) are sanitized before destruction or re-sale. </a:t>
            </a:r>
          </a:p>
        </p:txBody>
      </p:sp>
      <p:sp>
        <p:nvSpPr>
          <p:cNvPr id="6" name="Title 1"/>
          <p:cNvSpPr>
            <a:spLocks noGrp="1"/>
          </p:cNvSpPr>
          <p:nvPr>
            <p:ph type="title"/>
          </p:nvPr>
        </p:nvSpPr>
        <p:spPr>
          <a:xfrm>
            <a:off x="8076772" y="304800"/>
            <a:ext cx="949671" cy="5755184"/>
          </a:xfrm>
        </p:spPr>
        <p:txBody>
          <a:bodyPr vert="wordArtVert">
            <a:noAutofit/>
          </a:bodyPr>
          <a:lstStyle/>
          <a:p>
            <a:pPr algn="l"/>
            <a:r>
              <a:rPr lang="en-US" sz="3000" dirty="0" smtClean="0">
                <a:solidFill>
                  <a:schemeClr val="accent6">
                    <a:lumMod val="50000"/>
                  </a:schemeClr>
                </a:solidFill>
              </a:rPr>
              <a:t>REGULATIONS</a:t>
            </a:r>
            <a:endParaRPr lang="en-US" sz="3000" dirty="0">
              <a:solidFill>
                <a:schemeClr val="accent6">
                  <a:lumMod val="50000"/>
                </a:schemeClr>
              </a:solidFill>
            </a:endParaRPr>
          </a:p>
        </p:txBody>
      </p:sp>
    </p:spTree>
    <p:extLst>
      <p:ext uri="{BB962C8B-B14F-4D97-AF65-F5344CB8AC3E}">
        <p14:creationId xmlns:p14="http://schemas.microsoft.com/office/powerpoint/2010/main" val="4157973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0"/>
            <a:ext cx="7772400" cy="3048000"/>
          </a:xfrm>
        </p:spPr>
        <p:txBody>
          <a:bodyPr>
            <a:noAutofit/>
          </a:bodyPr>
          <a:lstStyle/>
          <a:p>
            <a:pPr marL="0" indent="0">
              <a:buNone/>
            </a:pPr>
            <a:r>
              <a:rPr lang="en-US" sz="2000" b="1" dirty="0">
                <a:solidFill>
                  <a:srgbClr val="008000"/>
                </a:solidFill>
                <a:latin typeface="Californian FB" panose="0207040306080B030204" pitchFamily="18" charset="0"/>
              </a:rPr>
              <a:t>Surplus </a:t>
            </a:r>
            <a:r>
              <a:rPr lang="en-US" sz="2000" b="1" dirty="0" smtClean="0">
                <a:solidFill>
                  <a:srgbClr val="008000"/>
                </a:solidFill>
                <a:latin typeface="Californian FB" panose="0207040306080B030204" pitchFamily="18" charset="0"/>
              </a:rPr>
              <a:t>Property</a:t>
            </a:r>
          </a:p>
          <a:p>
            <a:pPr marL="0" indent="0">
              <a:buNone/>
            </a:pPr>
            <a:r>
              <a:rPr lang="en-US" sz="2000" dirty="0" smtClean="0">
                <a:solidFill>
                  <a:srgbClr val="984807"/>
                </a:solidFill>
                <a:latin typeface="Californian FB" panose="0207040306080B030204" pitchFamily="18" charset="0"/>
              </a:rPr>
              <a:t>Asset disposals require Surplus Property to be involved either directly or indirectly. When items are identified as being no longer needed by the university, Surplus Property will offer to sell them to the </a:t>
            </a:r>
            <a:r>
              <a:rPr lang="en-US" sz="2000" dirty="0">
                <a:solidFill>
                  <a:srgbClr val="984807"/>
                </a:solidFill>
                <a:latin typeface="Californian FB" panose="0207040306080B030204" pitchFamily="18" charset="0"/>
              </a:rPr>
              <a:t>public through weekly walk-in </a:t>
            </a:r>
            <a:r>
              <a:rPr lang="en-US" sz="2000" dirty="0" smtClean="0">
                <a:solidFill>
                  <a:srgbClr val="984807"/>
                </a:solidFill>
                <a:latin typeface="Californian FB" panose="0207040306080B030204" pitchFamily="18" charset="0"/>
              </a:rPr>
              <a:t>sales, sealed bid, negotiated price, auction, or salvage. Items having zero market value will be recycled as scrap. This maximizes </a:t>
            </a:r>
            <a:r>
              <a:rPr lang="en-US" sz="2000" dirty="0">
                <a:solidFill>
                  <a:srgbClr val="984807"/>
                </a:solidFill>
                <a:latin typeface="Californian FB" panose="0207040306080B030204" pitchFamily="18" charset="0"/>
              </a:rPr>
              <a:t>the value of </a:t>
            </a:r>
            <a:r>
              <a:rPr lang="en-US" sz="2000" dirty="0" smtClean="0">
                <a:solidFill>
                  <a:srgbClr val="984807"/>
                </a:solidFill>
                <a:latin typeface="Californian FB" panose="0207040306080B030204" pitchFamily="18" charset="0"/>
              </a:rPr>
              <a:t>taxpayer’s </a:t>
            </a:r>
            <a:r>
              <a:rPr lang="en-US" sz="2000" dirty="0">
                <a:solidFill>
                  <a:srgbClr val="984807"/>
                </a:solidFill>
                <a:latin typeface="Californian FB" panose="0207040306080B030204" pitchFamily="18" charset="0"/>
              </a:rPr>
              <a:t>investment in university property and helps prevent these items </a:t>
            </a:r>
            <a:r>
              <a:rPr lang="en-US" sz="2000" dirty="0" smtClean="0">
                <a:solidFill>
                  <a:srgbClr val="984807"/>
                </a:solidFill>
                <a:latin typeface="Californian FB" panose="0207040306080B030204" pitchFamily="18" charset="0"/>
              </a:rPr>
              <a:t>from winding </a:t>
            </a:r>
            <a:r>
              <a:rPr lang="en-US" sz="2000" dirty="0">
                <a:solidFill>
                  <a:srgbClr val="984807"/>
                </a:solidFill>
                <a:latin typeface="Californian FB" panose="0207040306080B030204" pitchFamily="18" charset="0"/>
              </a:rPr>
              <a:t>up in the landfill</a:t>
            </a:r>
            <a:r>
              <a:rPr lang="en-US" sz="2000" dirty="0" smtClean="0">
                <a:solidFill>
                  <a:srgbClr val="984807"/>
                </a:solidFill>
                <a:latin typeface="Californian FB" panose="0207040306080B030204" pitchFamily="18" charset="0"/>
              </a:rPr>
              <a:t>.</a:t>
            </a:r>
            <a:endParaRPr lang="en-US" sz="2000" dirty="0">
              <a:solidFill>
                <a:srgbClr val="984807"/>
              </a:solidFill>
              <a:latin typeface="Californian FB" panose="0207040306080B030204"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89846"/>
            <a:ext cx="4391974" cy="157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7924800" y="762000"/>
            <a:ext cx="990600" cy="4800600"/>
          </a:xfrm>
        </p:spPr>
        <p:txBody>
          <a:bodyPr vert="wordArtVert">
            <a:noAutofit/>
          </a:bodyPr>
          <a:lstStyle/>
          <a:p>
            <a:pPr algn="l"/>
            <a:r>
              <a:rPr lang="en-US" sz="3000" dirty="0" smtClean="0">
                <a:solidFill>
                  <a:schemeClr val="accent6">
                    <a:lumMod val="50000"/>
                  </a:schemeClr>
                </a:solidFill>
              </a:rPr>
              <a:t>SURPLUS PROPERTY</a:t>
            </a:r>
            <a:endParaRPr lang="en-US" sz="3000" dirty="0">
              <a:solidFill>
                <a:schemeClr val="accent6">
                  <a:lumMod val="50000"/>
                </a:schemeClr>
              </a:solidFill>
            </a:endParaRPr>
          </a:p>
        </p:txBody>
      </p:sp>
    </p:spTree>
    <p:extLst>
      <p:ext uri="{BB962C8B-B14F-4D97-AF65-F5344CB8AC3E}">
        <p14:creationId xmlns:p14="http://schemas.microsoft.com/office/powerpoint/2010/main" val="3451095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409" y="914400"/>
            <a:ext cx="7540391" cy="3962400"/>
          </a:xfrm>
        </p:spPr>
        <p:txBody>
          <a:bodyPr>
            <a:normAutofit fontScale="70000" lnSpcReduction="20000"/>
          </a:bodyPr>
          <a:lstStyle/>
          <a:p>
            <a:pPr marL="0" indent="0">
              <a:buNone/>
            </a:pPr>
            <a:r>
              <a:rPr lang="en-US" dirty="0" smtClean="0">
                <a:solidFill>
                  <a:srgbClr val="984807"/>
                </a:solidFill>
                <a:latin typeface="Californian FB" panose="0207040306080B030204" pitchFamily="18" charset="0"/>
              </a:rPr>
              <a:t>Utilization is the practice of providing value to the university by making efficient and effective use of an asset throughout its useful life. In </a:t>
            </a:r>
            <a:r>
              <a:rPr lang="en-US" dirty="0">
                <a:solidFill>
                  <a:srgbClr val="984807"/>
                </a:solidFill>
                <a:latin typeface="Californian FB" panose="0207040306080B030204" pitchFamily="18" charset="0"/>
              </a:rPr>
              <a:t>order to allow the best return for </a:t>
            </a:r>
            <a:r>
              <a:rPr lang="en-US" dirty="0" smtClean="0">
                <a:solidFill>
                  <a:srgbClr val="984807"/>
                </a:solidFill>
                <a:latin typeface="Californian FB" panose="0207040306080B030204" pitchFamily="18" charset="0"/>
              </a:rPr>
              <a:t>both </a:t>
            </a:r>
            <a:r>
              <a:rPr lang="en-US" dirty="0">
                <a:solidFill>
                  <a:srgbClr val="984807"/>
                </a:solidFill>
                <a:latin typeface="Californian FB" panose="0207040306080B030204" pitchFamily="18" charset="0"/>
              </a:rPr>
              <a:t>the department and the university’s investment, Property Management recommends departments</a:t>
            </a:r>
            <a:r>
              <a:rPr lang="en-US" dirty="0" smtClean="0">
                <a:solidFill>
                  <a:srgbClr val="984807"/>
                </a:solidFill>
                <a:latin typeface="Californian FB" panose="0207040306080B030204" pitchFamily="18" charset="0"/>
              </a:rPr>
              <a:t>:</a:t>
            </a:r>
          </a:p>
          <a:p>
            <a:pPr marL="0" indent="0">
              <a:buNone/>
            </a:pPr>
            <a:endParaRPr lang="en-US" dirty="0">
              <a:solidFill>
                <a:srgbClr val="008000"/>
              </a:solidFill>
              <a:latin typeface="Californian FB" panose="0207040306080B030204" pitchFamily="18" charset="0"/>
            </a:endParaRPr>
          </a:p>
          <a:p>
            <a:r>
              <a:rPr lang="en-US" dirty="0">
                <a:solidFill>
                  <a:srgbClr val="008000"/>
                </a:solidFill>
                <a:latin typeface="Californian FB" panose="0207040306080B030204" pitchFamily="18" charset="0"/>
              </a:rPr>
              <a:t> Create a process for identifying any un-used or under-utilized equipment that the department is directly responsible for;</a:t>
            </a:r>
          </a:p>
          <a:p>
            <a:r>
              <a:rPr lang="en-US" dirty="0" smtClean="0">
                <a:solidFill>
                  <a:srgbClr val="008000"/>
                </a:solidFill>
                <a:latin typeface="Californian FB" panose="0207040306080B030204" pitchFamily="18" charset="0"/>
              </a:rPr>
              <a:t>Attempt </a:t>
            </a:r>
            <a:r>
              <a:rPr lang="en-US" dirty="0">
                <a:solidFill>
                  <a:srgbClr val="008000"/>
                </a:solidFill>
                <a:latin typeface="Californian FB" panose="0207040306080B030204" pitchFamily="18" charset="0"/>
              </a:rPr>
              <a:t>to make equipment available to others within the department or building;</a:t>
            </a:r>
          </a:p>
          <a:p>
            <a:r>
              <a:rPr lang="en-US" dirty="0" smtClean="0">
                <a:solidFill>
                  <a:srgbClr val="008000"/>
                </a:solidFill>
                <a:latin typeface="Californian FB" panose="0207040306080B030204" pitchFamily="18" charset="0"/>
              </a:rPr>
              <a:t>Send </a:t>
            </a:r>
            <a:r>
              <a:rPr lang="en-US" dirty="0">
                <a:solidFill>
                  <a:srgbClr val="008000"/>
                </a:solidFill>
                <a:latin typeface="Californian FB" panose="0207040306080B030204" pitchFamily="18" charset="0"/>
              </a:rPr>
              <a:t>idle, outdated, or obsolete equipment to Surplus Property once it is determined to be of no additional use</a:t>
            </a:r>
            <a:r>
              <a:rPr lang="en-US" dirty="0" smtClean="0">
                <a:solidFill>
                  <a:srgbClr val="008000"/>
                </a:solidFill>
                <a:latin typeface="Californian FB" panose="0207040306080B030204" pitchFamily="18" charset="0"/>
              </a:rPr>
              <a:t>.</a:t>
            </a:r>
            <a:endParaRPr lang="en-US" dirty="0">
              <a:solidFill>
                <a:srgbClr val="008000"/>
              </a:solidFill>
              <a:latin typeface="Californian FB" panose="0207040306080B030204" pitchFamily="18" charset="0"/>
            </a:endParaRPr>
          </a:p>
        </p:txBody>
      </p:sp>
      <p:sp>
        <p:nvSpPr>
          <p:cNvPr id="6" name="Title 1"/>
          <p:cNvSpPr>
            <a:spLocks noGrp="1"/>
          </p:cNvSpPr>
          <p:nvPr>
            <p:ph type="title"/>
          </p:nvPr>
        </p:nvSpPr>
        <p:spPr>
          <a:xfrm>
            <a:off x="7924800" y="762000"/>
            <a:ext cx="990600" cy="4800600"/>
          </a:xfrm>
        </p:spPr>
        <p:txBody>
          <a:bodyPr vert="wordArtVert">
            <a:noAutofit/>
          </a:bodyPr>
          <a:lstStyle/>
          <a:p>
            <a:pPr algn="l"/>
            <a:r>
              <a:rPr lang="en-US" sz="3000" dirty="0" smtClean="0">
                <a:solidFill>
                  <a:schemeClr val="accent6">
                    <a:lumMod val="50000"/>
                  </a:schemeClr>
                </a:solidFill>
              </a:rPr>
              <a:t>SURPLUS PROPERTY</a:t>
            </a:r>
            <a:endParaRPr lang="en-US" sz="3000" dirty="0">
              <a:solidFill>
                <a:schemeClr val="accent6">
                  <a:lumMod val="50000"/>
                </a:schemeClr>
              </a:solidFill>
            </a:endParaRPr>
          </a:p>
        </p:txBody>
      </p:sp>
      <p:sp>
        <p:nvSpPr>
          <p:cNvPr id="4" name="Rectangle 3"/>
          <p:cNvSpPr/>
          <p:nvPr/>
        </p:nvSpPr>
        <p:spPr>
          <a:xfrm>
            <a:off x="3172418" y="225144"/>
            <a:ext cx="1871025" cy="523220"/>
          </a:xfrm>
          <a:prstGeom prst="rect">
            <a:avLst/>
          </a:prstGeom>
        </p:spPr>
        <p:txBody>
          <a:bodyPr wrap="none">
            <a:spAutoFit/>
          </a:bodyPr>
          <a:lstStyle/>
          <a:p>
            <a:pPr algn="ctr"/>
            <a:r>
              <a:rPr lang="en-US" sz="2800" b="1" u="sng" dirty="0" smtClean="0">
                <a:solidFill>
                  <a:srgbClr val="008000"/>
                </a:solidFill>
                <a:latin typeface="Californian FB" panose="0207040306080B030204" pitchFamily="18" charset="0"/>
              </a:rPr>
              <a:t>Utilization</a:t>
            </a:r>
            <a:endParaRPr lang="en-US" sz="2800" b="1" u="sng" dirty="0">
              <a:solidFill>
                <a:srgbClr val="008000"/>
              </a:solidFill>
              <a:latin typeface="Californian FB" panose="0207040306080B030204" pitchFamily="18" charset="0"/>
            </a:endParaRPr>
          </a:p>
        </p:txBody>
      </p:sp>
    </p:spTree>
    <p:extLst>
      <p:ext uri="{BB962C8B-B14F-4D97-AF65-F5344CB8AC3E}">
        <p14:creationId xmlns:p14="http://schemas.microsoft.com/office/powerpoint/2010/main" val="3635295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93"/>
            <a:ext cx="7282314" cy="4912478"/>
          </a:xfrm>
        </p:spPr>
        <p:txBody>
          <a:bodyPr>
            <a:normAutofit lnSpcReduction="10000"/>
          </a:bodyPr>
          <a:lstStyle/>
          <a:p>
            <a:pPr marL="0" indent="0" algn="ctr">
              <a:buNone/>
            </a:pPr>
            <a:r>
              <a:rPr lang="en-US" sz="2400" b="1" u="sng" dirty="0">
                <a:solidFill>
                  <a:srgbClr val="008000"/>
                </a:solidFill>
                <a:latin typeface="Californian FB" panose="0207040306080B030204" pitchFamily="18" charset="0"/>
              </a:rPr>
              <a:t>Re-utilization</a:t>
            </a:r>
          </a:p>
          <a:p>
            <a:pPr marL="0" indent="0" algn="ctr">
              <a:buNone/>
            </a:pPr>
            <a:r>
              <a:rPr lang="en-US" sz="2200" dirty="0">
                <a:solidFill>
                  <a:srgbClr val="984807"/>
                </a:solidFill>
                <a:latin typeface="Californian FB" panose="0207040306080B030204" pitchFamily="18" charset="0"/>
              </a:rPr>
              <a:t>Did you </a:t>
            </a:r>
            <a:r>
              <a:rPr lang="en-US" sz="2200" dirty="0" smtClean="0">
                <a:solidFill>
                  <a:srgbClr val="984807"/>
                </a:solidFill>
                <a:latin typeface="Californian FB" panose="0207040306080B030204" pitchFamily="18" charset="0"/>
              </a:rPr>
              <a:t>know </a:t>
            </a:r>
            <a:r>
              <a:rPr lang="en-US" sz="2200" dirty="0">
                <a:solidFill>
                  <a:srgbClr val="984807"/>
                </a:solidFill>
                <a:latin typeface="Californian FB" panose="0207040306080B030204" pitchFamily="18" charset="0"/>
              </a:rPr>
              <a:t>your department can purchase items from Surplus at a fraction of the cost of buying </a:t>
            </a:r>
            <a:r>
              <a:rPr lang="en-US" sz="2200" dirty="0" smtClean="0">
                <a:solidFill>
                  <a:srgbClr val="984807"/>
                </a:solidFill>
                <a:latin typeface="Californian FB" panose="0207040306080B030204" pitchFamily="18" charset="0"/>
              </a:rPr>
              <a:t>new? Every year </a:t>
            </a:r>
            <a:r>
              <a:rPr lang="en-US" sz="2200" dirty="0">
                <a:solidFill>
                  <a:srgbClr val="984807"/>
                </a:solidFill>
                <a:latin typeface="Californian FB" panose="0207040306080B030204" pitchFamily="18" charset="0"/>
              </a:rPr>
              <a:t>this method of procurement saves the university tens of thousands of </a:t>
            </a:r>
            <a:r>
              <a:rPr lang="en-US" sz="2200" dirty="0" smtClean="0">
                <a:solidFill>
                  <a:srgbClr val="984807"/>
                </a:solidFill>
                <a:latin typeface="Californian FB" panose="0207040306080B030204" pitchFamily="18" charset="0"/>
              </a:rPr>
              <a:t>dollars!</a:t>
            </a:r>
            <a:endParaRPr lang="en-US" sz="2200" dirty="0">
              <a:solidFill>
                <a:srgbClr val="984807"/>
              </a:solidFill>
            </a:endParaRPr>
          </a:p>
          <a:p>
            <a:pPr marL="0" indent="0" algn="ctr">
              <a:buNone/>
            </a:pPr>
            <a:r>
              <a:rPr lang="en-US" sz="2400" b="1" u="sng" dirty="0" smtClean="0">
                <a:solidFill>
                  <a:srgbClr val="008000"/>
                </a:solidFill>
                <a:latin typeface="Californian FB" panose="0207040306080B030204" pitchFamily="18" charset="0"/>
              </a:rPr>
              <a:t>Re-allocation</a:t>
            </a:r>
            <a:endParaRPr lang="en-US" sz="2400" b="1" u="sng" dirty="0">
              <a:solidFill>
                <a:srgbClr val="008000"/>
              </a:solidFill>
              <a:latin typeface="Californian FB" panose="0207040306080B030204" pitchFamily="18" charset="0"/>
            </a:endParaRPr>
          </a:p>
          <a:p>
            <a:pPr marL="0" indent="0" algn="ctr">
              <a:buNone/>
            </a:pPr>
            <a:r>
              <a:rPr lang="en-US" sz="2200" dirty="0">
                <a:solidFill>
                  <a:srgbClr val="984807"/>
                </a:solidFill>
                <a:latin typeface="Californian FB" panose="0207040306080B030204" pitchFamily="18" charset="0"/>
              </a:rPr>
              <a:t>Did </a:t>
            </a:r>
            <a:r>
              <a:rPr lang="en-US" sz="2200" dirty="0" smtClean="0">
                <a:solidFill>
                  <a:srgbClr val="984807"/>
                </a:solidFill>
                <a:latin typeface="Californian FB" panose="0207040306080B030204" pitchFamily="18" charset="0"/>
              </a:rPr>
              <a:t>you also </a:t>
            </a:r>
            <a:r>
              <a:rPr lang="en-US" sz="2200" dirty="0">
                <a:solidFill>
                  <a:srgbClr val="984807"/>
                </a:solidFill>
                <a:latin typeface="Californian FB" panose="0207040306080B030204" pitchFamily="18" charset="0"/>
              </a:rPr>
              <a:t>know </a:t>
            </a:r>
            <a:r>
              <a:rPr lang="en-US" sz="2200" dirty="0" smtClean="0">
                <a:solidFill>
                  <a:srgbClr val="984807"/>
                </a:solidFill>
                <a:latin typeface="Californian FB" panose="0207040306080B030204" pitchFamily="18" charset="0"/>
              </a:rPr>
              <a:t>that Surplus Property </a:t>
            </a:r>
            <a:r>
              <a:rPr lang="en-US" sz="2200" dirty="0">
                <a:solidFill>
                  <a:srgbClr val="984807"/>
                </a:solidFill>
                <a:latin typeface="Californian FB" panose="0207040306080B030204" pitchFamily="18" charset="0"/>
              </a:rPr>
              <a:t>reallocates </a:t>
            </a:r>
            <a:r>
              <a:rPr lang="en-US" sz="2200" dirty="0" smtClean="0">
                <a:solidFill>
                  <a:srgbClr val="984807"/>
                </a:solidFill>
                <a:latin typeface="Californian FB" panose="0207040306080B030204" pitchFamily="18" charset="0"/>
              </a:rPr>
              <a:t>proceeds </a:t>
            </a:r>
            <a:r>
              <a:rPr lang="en-US" sz="2200" dirty="0">
                <a:solidFill>
                  <a:srgbClr val="984807"/>
                </a:solidFill>
                <a:latin typeface="Californian FB" panose="0207040306080B030204" pitchFamily="18" charset="0"/>
              </a:rPr>
              <a:t>back to </a:t>
            </a:r>
            <a:r>
              <a:rPr lang="en-US" sz="2200" dirty="0" smtClean="0">
                <a:solidFill>
                  <a:srgbClr val="984807"/>
                </a:solidFill>
                <a:latin typeface="Californian FB" panose="0207040306080B030204" pitchFamily="18" charset="0"/>
              </a:rPr>
              <a:t>the department that transferred the asset to them? </a:t>
            </a:r>
          </a:p>
          <a:p>
            <a:pPr marL="0" indent="0" algn="ctr">
              <a:buNone/>
            </a:pPr>
            <a:endParaRPr lang="en-US" sz="1600" dirty="0" smtClean="0">
              <a:latin typeface="Californian FB" panose="0207040306080B030204" pitchFamily="18" charset="0"/>
            </a:endParaRPr>
          </a:p>
          <a:p>
            <a:pPr marL="0" indent="0">
              <a:buNone/>
            </a:pPr>
            <a:r>
              <a:rPr lang="en-US" sz="1800" i="1" dirty="0" smtClean="0">
                <a:latin typeface="Californian FB" panose="0207040306080B030204" pitchFamily="18" charset="0"/>
              </a:rPr>
              <a:t>Below is the method Surplus Property uses </a:t>
            </a:r>
            <a:r>
              <a:rPr lang="en-US" sz="1800" i="1" dirty="0">
                <a:latin typeface="Californian FB" panose="0207040306080B030204" pitchFamily="18" charset="0"/>
              </a:rPr>
              <a:t>for determining the amount to </a:t>
            </a:r>
            <a:r>
              <a:rPr lang="en-US" sz="1800" i="1" dirty="0" smtClean="0">
                <a:latin typeface="Californian FB" panose="0207040306080B030204" pitchFamily="18" charset="0"/>
              </a:rPr>
              <a:t>reallocate: </a:t>
            </a:r>
            <a:endParaRPr lang="en-US" sz="1800" i="1" dirty="0">
              <a:latin typeface="Californian FB" panose="0207040306080B030204" pitchFamily="18" charset="0"/>
            </a:endParaRPr>
          </a:p>
          <a:p>
            <a:r>
              <a:rPr lang="en-US" sz="1800" dirty="0" smtClean="0">
                <a:latin typeface="Californian FB" panose="0207040306080B030204" pitchFamily="18" charset="0"/>
              </a:rPr>
              <a:t>Surplus Property will </a:t>
            </a:r>
            <a:r>
              <a:rPr lang="en-US" sz="1800" dirty="0">
                <a:latin typeface="Californian FB" panose="0207040306080B030204" pitchFamily="18" charset="0"/>
              </a:rPr>
              <a:t>first </a:t>
            </a:r>
            <a:r>
              <a:rPr lang="en-US" sz="1800" dirty="0" smtClean="0">
                <a:latin typeface="Californian FB" panose="0207040306080B030204" pitchFamily="18" charset="0"/>
              </a:rPr>
              <a:t>deduct </a:t>
            </a:r>
            <a:r>
              <a:rPr lang="en-US" sz="1800" dirty="0">
                <a:latin typeface="Californian FB" panose="0207040306080B030204" pitchFamily="18" charset="0"/>
              </a:rPr>
              <a:t>any external fees associated with the sale of the item</a:t>
            </a:r>
          </a:p>
          <a:p>
            <a:r>
              <a:rPr lang="en-US" sz="1800" dirty="0" smtClean="0">
                <a:latin typeface="Californian FB" panose="0207040306080B030204" pitchFamily="18" charset="0"/>
              </a:rPr>
              <a:t>Then, they will retain </a:t>
            </a:r>
            <a:r>
              <a:rPr lang="en-US" sz="1800" dirty="0">
                <a:latin typeface="Californian FB" panose="0207040306080B030204" pitchFamily="18" charset="0"/>
              </a:rPr>
              <a:t>the next $100 of the sale plus 10% thereafter capping at $</a:t>
            </a:r>
            <a:r>
              <a:rPr lang="en-US" sz="1800" dirty="0" smtClean="0">
                <a:latin typeface="Californian FB" panose="0207040306080B030204" pitchFamily="18" charset="0"/>
              </a:rPr>
              <a:t>500</a:t>
            </a:r>
            <a:endParaRPr lang="en-US" sz="1800" dirty="0">
              <a:latin typeface="Californian FB" panose="0207040306080B030204" pitchFamily="18" charset="0"/>
            </a:endParaRPr>
          </a:p>
          <a:p>
            <a:r>
              <a:rPr lang="en-US" sz="1800" dirty="0">
                <a:latin typeface="Californian FB" panose="0207040306080B030204" pitchFamily="18" charset="0"/>
              </a:rPr>
              <a:t>For all cell phones, Surplus keeps the first $50 of the sale </a:t>
            </a:r>
            <a:r>
              <a:rPr lang="en-US" sz="1800" dirty="0" smtClean="0">
                <a:latin typeface="Californian FB" panose="0207040306080B030204" pitchFamily="18" charset="0"/>
              </a:rPr>
              <a:t>only</a:t>
            </a:r>
            <a:endParaRPr lang="en-US" sz="1800" dirty="0">
              <a:latin typeface="Californian FB" panose="0207040306080B030204"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3276" y="5257800"/>
            <a:ext cx="2724524" cy="156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0800000" flipV="1">
            <a:off x="1752600" y="4953000"/>
            <a:ext cx="4495800" cy="830997"/>
          </a:xfrm>
          <a:prstGeom prst="rect">
            <a:avLst/>
          </a:prstGeom>
          <a:noFill/>
          <a:ln>
            <a:noFill/>
          </a:ln>
        </p:spPr>
        <p:txBody>
          <a:bodyPr wrap="square" rtlCol="0">
            <a:spAutoFit/>
          </a:bodyPr>
          <a:lstStyle/>
          <a:p>
            <a:r>
              <a:rPr lang="en-US" sz="1600" dirty="0" smtClean="0">
                <a:solidFill>
                  <a:schemeClr val="accent5">
                    <a:lumMod val="50000"/>
                  </a:schemeClr>
                </a:solidFill>
                <a:latin typeface="Californian FB" panose="0207040306080B030204" pitchFamily="18" charset="0"/>
              </a:rPr>
              <a:t>*Currently </a:t>
            </a:r>
            <a:r>
              <a:rPr lang="en-US" sz="1600" dirty="0">
                <a:solidFill>
                  <a:schemeClr val="accent5">
                    <a:lumMod val="50000"/>
                  </a:schemeClr>
                </a:solidFill>
                <a:latin typeface="Californian FB" panose="0207040306080B030204" pitchFamily="18" charset="0"/>
              </a:rPr>
              <a:t>computers and servers are exempt from reallocations based on the internal time to test and process them properly. </a:t>
            </a:r>
          </a:p>
        </p:txBody>
      </p:sp>
      <p:sp>
        <p:nvSpPr>
          <p:cNvPr id="7" name="Title 1"/>
          <p:cNvSpPr>
            <a:spLocks noGrp="1"/>
          </p:cNvSpPr>
          <p:nvPr>
            <p:ph type="title"/>
          </p:nvPr>
        </p:nvSpPr>
        <p:spPr>
          <a:xfrm>
            <a:off x="7924800" y="762000"/>
            <a:ext cx="990600" cy="4191000"/>
          </a:xfrm>
        </p:spPr>
        <p:txBody>
          <a:bodyPr vert="wordArtVert">
            <a:noAutofit/>
          </a:bodyPr>
          <a:lstStyle/>
          <a:p>
            <a:pPr algn="l"/>
            <a:r>
              <a:rPr lang="en-US" sz="3000" dirty="0" smtClean="0">
                <a:solidFill>
                  <a:schemeClr val="accent6">
                    <a:lumMod val="50000"/>
                  </a:schemeClr>
                </a:solidFill>
              </a:rPr>
              <a:t>SURPLUS PROPERTY</a:t>
            </a:r>
            <a:endParaRPr lang="en-US" sz="3000" dirty="0">
              <a:solidFill>
                <a:schemeClr val="accent6">
                  <a:lumMod val="50000"/>
                </a:schemeClr>
              </a:solidFill>
            </a:endParaRPr>
          </a:p>
        </p:txBody>
      </p:sp>
    </p:spTree>
    <p:extLst>
      <p:ext uri="{BB962C8B-B14F-4D97-AF65-F5344CB8AC3E}">
        <p14:creationId xmlns:p14="http://schemas.microsoft.com/office/powerpoint/2010/main" val="3810996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39686"/>
            <a:ext cx="6858000" cy="4190685"/>
          </a:xfrm>
        </p:spPr>
        <p:txBody>
          <a:bodyPr>
            <a:normAutofit lnSpcReduction="10000"/>
          </a:bodyPr>
          <a:lstStyle/>
          <a:p>
            <a:pPr marL="0" indent="0">
              <a:buNone/>
            </a:pPr>
            <a:r>
              <a:rPr lang="en-US" sz="1600" dirty="0" smtClean="0">
                <a:solidFill>
                  <a:srgbClr val="984807"/>
                </a:solidFill>
                <a:latin typeface="Californian FB" panose="0207040306080B030204" pitchFamily="18" charset="0"/>
              </a:rPr>
              <a:t>It</a:t>
            </a:r>
            <a:r>
              <a:rPr lang="en-US" sz="1600" b="1" dirty="0" smtClean="0">
                <a:solidFill>
                  <a:srgbClr val="984807"/>
                </a:solidFill>
                <a:latin typeface="Californian FB" panose="0207040306080B030204" pitchFamily="18" charset="0"/>
              </a:rPr>
              <a:t> </a:t>
            </a:r>
            <a:r>
              <a:rPr lang="en-US" sz="1600" dirty="0" smtClean="0">
                <a:solidFill>
                  <a:srgbClr val="984807"/>
                </a:solidFill>
                <a:latin typeface="Californian FB" panose="0207040306080B030204" pitchFamily="18" charset="0"/>
              </a:rPr>
              <a:t>is </a:t>
            </a:r>
            <a:r>
              <a:rPr lang="en-US" sz="1600" dirty="0">
                <a:solidFill>
                  <a:srgbClr val="984807"/>
                </a:solidFill>
                <a:latin typeface="Californian FB" panose="0207040306080B030204" pitchFamily="18" charset="0"/>
              </a:rPr>
              <a:t>the departments’ responsibility to maintain accurate records of all items purchased with CSU funding or acquired through alternate funding, </a:t>
            </a:r>
            <a:r>
              <a:rPr lang="en-US" sz="1600" i="1" u="sng" dirty="0">
                <a:solidFill>
                  <a:srgbClr val="984807"/>
                </a:solidFill>
                <a:latin typeface="Californian FB" panose="0207040306080B030204" pitchFamily="18" charset="0"/>
              </a:rPr>
              <a:t>including proper </a:t>
            </a:r>
            <a:r>
              <a:rPr lang="en-US" sz="1600" i="1" u="sng" dirty="0" smtClean="0">
                <a:solidFill>
                  <a:srgbClr val="984807"/>
                </a:solidFill>
                <a:latin typeface="Californian FB" panose="0207040306080B030204" pitchFamily="18" charset="0"/>
              </a:rPr>
              <a:t>disposal.</a:t>
            </a:r>
          </a:p>
          <a:p>
            <a:pPr marL="0" indent="0">
              <a:buNone/>
            </a:pPr>
            <a:endParaRPr lang="en-US" sz="1600" dirty="0">
              <a:solidFill>
                <a:srgbClr val="984807"/>
              </a:solidFill>
              <a:latin typeface="Californian FB" panose="0207040306080B030204" pitchFamily="18" charset="0"/>
            </a:endParaRPr>
          </a:p>
          <a:p>
            <a:r>
              <a:rPr lang="en-US" sz="1600" dirty="0" smtClean="0">
                <a:latin typeface="Californian FB" panose="0207040306080B030204" pitchFamily="18" charset="0"/>
              </a:rPr>
              <a:t>Any equipment disposal involving an </a:t>
            </a:r>
            <a:r>
              <a:rPr lang="en-US" sz="1600" dirty="0">
                <a:latin typeface="Californian FB" panose="0207040306080B030204" pitchFamily="18" charset="0"/>
              </a:rPr>
              <a:t>active </a:t>
            </a:r>
            <a:r>
              <a:rPr lang="en-US" sz="1600" dirty="0" smtClean="0">
                <a:latin typeface="Californian FB" panose="0207040306080B030204" pitchFamily="18" charset="0"/>
              </a:rPr>
              <a:t>asset in Kuali, must </a:t>
            </a:r>
            <a:r>
              <a:rPr lang="en-US" sz="1600" dirty="0">
                <a:latin typeface="Californian FB" panose="0207040306080B030204" pitchFamily="18" charset="0"/>
              </a:rPr>
              <a:t>be </a:t>
            </a:r>
            <a:r>
              <a:rPr lang="en-US" sz="1600" dirty="0" smtClean="0">
                <a:latin typeface="Californian FB" panose="0207040306080B030204" pitchFamily="18" charset="0"/>
              </a:rPr>
              <a:t>processed </a:t>
            </a:r>
            <a:r>
              <a:rPr lang="en-US" sz="1600" dirty="0">
                <a:latin typeface="Californian FB" panose="0207040306080B030204" pitchFamily="18" charset="0"/>
              </a:rPr>
              <a:t>with a KFS </a:t>
            </a:r>
            <a:r>
              <a:rPr lang="en-US" sz="1600" dirty="0" smtClean="0">
                <a:latin typeface="Californian FB" panose="0207040306080B030204" pitchFamily="18" charset="0"/>
              </a:rPr>
              <a:t>document in a timely manner.</a:t>
            </a:r>
            <a:endParaRPr lang="en-US" sz="1600" dirty="0">
              <a:latin typeface="Californian FB" panose="0207040306080B030204" pitchFamily="18" charset="0"/>
            </a:endParaRPr>
          </a:p>
          <a:p>
            <a:pPr lvl="0"/>
            <a:r>
              <a:rPr lang="en-US" sz="1600" dirty="0" smtClean="0">
                <a:latin typeface="Californian FB" panose="0207040306080B030204" pitchFamily="18" charset="0"/>
              </a:rPr>
              <a:t>CAM Processors </a:t>
            </a:r>
            <a:r>
              <a:rPr lang="en-US" sz="1600" dirty="0">
                <a:latin typeface="Californian FB" panose="0207040306080B030204" pitchFamily="18" charset="0"/>
              </a:rPr>
              <a:t>are expected to process </a:t>
            </a:r>
            <a:r>
              <a:rPr lang="en-US" sz="1600" dirty="0" smtClean="0">
                <a:latin typeface="Californian FB" panose="0207040306080B030204" pitchFamily="18" charset="0"/>
              </a:rPr>
              <a:t>KFS documents.</a:t>
            </a:r>
          </a:p>
          <a:p>
            <a:pPr lvl="0"/>
            <a:r>
              <a:rPr lang="en-US" sz="1600" dirty="0" smtClean="0">
                <a:latin typeface="Californian FB" panose="0207040306080B030204" pitchFamily="18" charset="0"/>
              </a:rPr>
              <a:t>Before submitting an Asset Edit document to transfer an asset to surplus, check for any components and applicable accessories that may have been capitalized with the asset. If necessary, Property Management can assist with any asset separate documents or cannibalization requests. Otherwise, the asset will be retired as a whole.</a:t>
            </a:r>
          </a:p>
          <a:p>
            <a:pPr lvl="0"/>
            <a:r>
              <a:rPr lang="en-US" sz="1600" dirty="0" smtClean="0">
                <a:latin typeface="Californian FB" panose="0207040306080B030204" pitchFamily="18" charset="0"/>
              </a:rPr>
              <a:t>Prior to pickup, items should be adequately secured in order to prevent damage or theft.</a:t>
            </a:r>
          </a:p>
          <a:p>
            <a:pPr lvl="0"/>
            <a:r>
              <a:rPr lang="en-US" sz="1600" dirty="0" smtClean="0">
                <a:latin typeface="Californian FB" panose="0207040306080B030204" pitchFamily="18" charset="0"/>
              </a:rPr>
              <a:t>The </a:t>
            </a:r>
            <a:r>
              <a:rPr lang="en-US" sz="1600" dirty="0">
                <a:latin typeface="Californian FB" panose="0207040306080B030204" pitchFamily="18" charset="0"/>
              </a:rPr>
              <a:t>department is responsible for contacting EHS to certify any property </a:t>
            </a:r>
            <a:r>
              <a:rPr lang="en-US" sz="1600" dirty="0" smtClean="0">
                <a:latin typeface="Californian FB" panose="0207040306080B030204" pitchFamily="18" charset="0"/>
              </a:rPr>
              <a:t>that has been </a:t>
            </a:r>
            <a:r>
              <a:rPr lang="en-US" sz="1600" dirty="0">
                <a:latin typeface="Californian FB" panose="0207040306080B030204" pitchFamily="18" charset="0"/>
              </a:rPr>
              <a:t>in contact with any hazardous or biological </a:t>
            </a:r>
            <a:r>
              <a:rPr lang="en-US" sz="1600" dirty="0" smtClean="0">
                <a:latin typeface="Californian FB" panose="0207040306080B030204" pitchFamily="18" charset="0"/>
              </a:rPr>
              <a:t>contaminates is cleared, prior to submitting for disposal. An RFLE form is required.</a:t>
            </a:r>
            <a:endParaRPr lang="en-US" sz="1600" dirty="0">
              <a:latin typeface="Californian FB" panose="0207040306080B030204" pitchFamily="18" charset="0"/>
            </a:endParaRPr>
          </a:p>
        </p:txBody>
      </p:sp>
      <p:sp>
        <p:nvSpPr>
          <p:cNvPr id="8" name="Title 1"/>
          <p:cNvSpPr>
            <a:spLocks noGrp="1"/>
          </p:cNvSpPr>
          <p:nvPr>
            <p:ph type="title"/>
          </p:nvPr>
        </p:nvSpPr>
        <p:spPr>
          <a:xfrm>
            <a:off x="7924800" y="272715"/>
            <a:ext cx="990600" cy="4191000"/>
          </a:xfrm>
        </p:spPr>
        <p:txBody>
          <a:bodyPr vert="wordArtVert">
            <a:noAutofit/>
          </a:bodyPr>
          <a:lstStyle/>
          <a:p>
            <a:pPr algn="l"/>
            <a:r>
              <a:rPr lang="en-US" sz="3000" dirty="0" smtClean="0">
                <a:solidFill>
                  <a:schemeClr val="accent6">
                    <a:lumMod val="50000"/>
                  </a:schemeClr>
                </a:solidFill>
              </a:rPr>
              <a:t>SURPLUS PROPERTY</a:t>
            </a:r>
            <a:endParaRPr lang="en-US" sz="3000" dirty="0">
              <a:solidFill>
                <a:schemeClr val="accent6">
                  <a:lumMod val="50000"/>
                </a:schemeClr>
              </a:solidFill>
            </a:endParaRPr>
          </a:p>
        </p:txBody>
      </p:sp>
      <p:pic>
        <p:nvPicPr>
          <p:cNvPr id="2" name="Picture 1"/>
          <p:cNvPicPr>
            <a:picLocks noChangeAspect="1"/>
          </p:cNvPicPr>
          <p:nvPr/>
        </p:nvPicPr>
        <p:blipFill>
          <a:blip r:embed="rId3"/>
          <a:stretch>
            <a:fillRect/>
          </a:stretch>
        </p:blipFill>
        <p:spPr>
          <a:xfrm>
            <a:off x="7086600" y="4343400"/>
            <a:ext cx="1909702" cy="2462212"/>
          </a:xfrm>
          <a:prstGeom prst="rect">
            <a:avLst/>
          </a:prstGeom>
        </p:spPr>
      </p:pic>
      <p:sp>
        <p:nvSpPr>
          <p:cNvPr id="4" name="Right Arrow 3"/>
          <p:cNvSpPr/>
          <p:nvPr/>
        </p:nvSpPr>
        <p:spPr>
          <a:xfrm>
            <a:off x="6312568" y="4817445"/>
            <a:ext cx="838200" cy="359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2857500" y="457200"/>
            <a:ext cx="3124200" cy="4572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u="sng" dirty="0" smtClean="0">
                <a:solidFill>
                  <a:srgbClr val="008000"/>
                </a:solidFill>
                <a:latin typeface="Californian FB" panose="0207040306080B030204" pitchFamily="18" charset="0"/>
              </a:rPr>
              <a:t>Disposal Procedures</a:t>
            </a:r>
            <a:endParaRPr lang="en-US" u="sng" dirty="0">
              <a:solidFill>
                <a:srgbClr val="008000"/>
              </a:solidFill>
              <a:latin typeface="Californian FB" panose="0207040306080B030204" pitchFamily="18" charset="0"/>
            </a:endParaRPr>
          </a:p>
        </p:txBody>
      </p:sp>
    </p:spTree>
    <p:extLst>
      <p:ext uri="{BB962C8B-B14F-4D97-AF65-F5344CB8AC3E}">
        <p14:creationId xmlns:p14="http://schemas.microsoft.com/office/powerpoint/2010/main" val="1051724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3400" y="822848"/>
            <a:ext cx="3661244" cy="4398857"/>
          </a:xfrm>
          <a:prstGeom prst="rect">
            <a:avLst/>
          </a:prstGeom>
        </p:spPr>
      </p:pic>
      <p:pic>
        <p:nvPicPr>
          <p:cNvPr id="8" name="Picture 7"/>
          <p:cNvPicPr>
            <a:picLocks noChangeAspect="1"/>
          </p:cNvPicPr>
          <p:nvPr/>
        </p:nvPicPr>
        <p:blipFill>
          <a:blip r:embed="rId4"/>
          <a:stretch>
            <a:fillRect/>
          </a:stretch>
        </p:blipFill>
        <p:spPr>
          <a:xfrm>
            <a:off x="4332572" y="822848"/>
            <a:ext cx="3634420" cy="4398857"/>
          </a:xfrm>
          <a:prstGeom prst="rect">
            <a:avLst/>
          </a:prstGeom>
        </p:spPr>
      </p:pic>
      <p:sp>
        <p:nvSpPr>
          <p:cNvPr id="3" name="Title 2"/>
          <p:cNvSpPr>
            <a:spLocks noGrp="1"/>
          </p:cNvSpPr>
          <p:nvPr>
            <p:ph type="title"/>
          </p:nvPr>
        </p:nvSpPr>
        <p:spPr>
          <a:xfrm>
            <a:off x="190500" y="285751"/>
            <a:ext cx="8229600" cy="419100"/>
          </a:xfrm>
        </p:spPr>
        <p:txBody>
          <a:bodyPr>
            <a:noAutofit/>
          </a:bodyPr>
          <a:lstStyle/>
          <a:p>
            <a:r>
              <a:rPr lang="en-US" sz="3200" dirty="0" smtClean="0">
                <a:solidFill>
                  <a:srgbClr val="008000"/>
                </a:solidFill>
              </a:rPr>
              <a:t>Equipment External Transfer Form</a:t>
            </a:r>
            <a:endParaRPr lang="en-US" sz="3200" dirty="0">
              <a:solidFill>
                <a:srgbClr val="008000"/>
              </a:solidFill>
            </a:endParaRPr>
          </a:p>
        </p:txBody>
      </p:sp>
      <p:sp>
        <p:nvSpPr>
          <p:cNvPr id="6" name="Title 1"/>
          <p:cNvSpPr txBox="1">
            <a:spLocks/>
          </p:cNvSpPr>
          <p:nvPr/>
        </p:nvSpPr>
        <p:spPr>
          <a:xfrm>
            <a:off x="7924800" y="762000"/>
            <a:ext cx="990600" cy="4191000"/>
          </a:xfrm>
          <a:prstGeom prst="rect">
            <a:avLst/>
          </a:prstGeom>
        </p:spPr>
        <p:txBody>
          <a:bodyPr vert="wordArt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chemeClr val="accent6">
                    <a:lumMod val="50000"/>
                  </a:schemeClr>
                </a:solidFill>
              </a:rPr>
              <a:t>SURPLUS PROPERTY</a:t>
            </a:r>
            <a:endParaRPr lang="en-US" sz="3000" dirty="0">
              <a:solidFill>
                <a:schemeClr val="accent6">
                  <a:lumMod val="50000"/>
                </a:schemeClr>
              </a:solidFill>
            </a:endParaRPr>
          </a:p>
        </p:txBody>
      </p:sp>
    </p:spTree>
    <p:extLst>
      <p:ext uri="{BB962C8B-B14F-4D97-AF65-F5344CB8AC3E}">
        <p14:creationId xmlns:p14="http://schemas.microsoft.com/office/powerpoint/2010/main" val="11348052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2057" y="914400"/>
            <a:ext cx="3608118" cy="4243538"/>
          </a:xfrm>
          <a:prstGeom prst="rect">
            <a:avLst/>
          </a:prstGeom>
        </p:spPr>
      </p:pic>
      <p:pic>
        <p:nvPicPr>
          <p:cNvPr id="6" name="Picture 5"/>
          <p:cNvPicPr>
            <a:picLocks noChangeAspect="1"/>
          </p:cNvPicPr>
          <p:nvPr/>
        </p:nvPicPr>
        <p:blipFill>
          <a:blip r:embed="rId4"/>
          <a:stretch>
            <a:fillRect/>
          </a:stretch>
        </p:blipFill>
        <p:spPr>
          <a:xfrm>
            <a:off x="4267200" y="914400"/>
            <a:ext cx="3633000" cy="4264439"/>
          </a:xfrm>
          <a:prstGeom prst="rect">
            <a:avLst/>
          </a:prstGeom>
        </p:spPr>
      </p:pic>
      <p:sp>
        <p:nvSpPr>
          <p:cNvPr id="5" name="Title 4"/>
          <p:cNvSpPr>
            <a:spLocks noGrp="1"/>
          </p:cNvSpPr>
          <p:nvPr>
            <p:ph type="title"/>
          </p:nvPr>
        </p:nvSpPr>
        <p:spPr>
          <a:xfrm>
            <a:off x="218000" y="304800"/>
            <a:ext cx="7821787" cy="491373"/>
          </a:xfrm>
        </p:spPr>
        <p:txBody>
          <a:bodyPr>
            <a:noAutofit/>
          </a:bodyPr>
          <a:lstStyle/>
          <a:p>
            <a:r>
              <a:rPr lang="en-US" sz="3200" dirty="0" smtClean="0">
                <a:solidFill>
                  <a:srgbClr val="008000"/>
                </a:solidFill>
              </a:rPr>
              <a:t>Equipment Release Request</a:t>
            </a:r>
            <a:endParaRPr lang="en-US" sz="3200" dirty="0">
              <a:solidFill>
                <a:srgbClr val="008000"/>
              </a:solidFill>
            </a:endParaRPr>
          </a:p>
        </p:txBody>
      </p:sp>
      <p:sp>
        <p:nvSpPr>
          <p:cNvPr id="8" name="Title 1"/>
          <p:cNvSpPr txBox="1">
            <a:spLocks/>
          </p:cNvSpPr>
          <p:nvPr/>
        </p:nvSpPr>
        <p:spPr>
          <a:xfrm>
            <a:off x="7924800" y="762000"/>
            <a:ext cx="990600" cy="4191000"/>
          </a:xfrm>
          <a:prstGeom prst="rect">
            <a:avLst/>
          </a:prstGeom>
        </p:spPr>
        <p:txBody>
          <a:bodyPr vert="wordArt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chemeClr val="accent6">
                    <a:lumMod val="50000"/>
                  </a:schemeClr>
                </a:solidFill>
              </a:rPr>
              <a:t>SURPLUS PROPERTY</a:t>
            </a:r>
            <a:endParaRPr lang="en-US" sz="3000" dirty="0">
              <a:solidFill>
                <a:schemeClr val="accent6">
                  <a:lumMod val="50000"/>
                </a:schemeClr>
              </a:solidFill>
            </a:endParaRPr>
          </a:p>
        </p:txBody>
      </p:sp>
    </p:spTree>
    <p:extLst>
      <p:ext uri="{BB962C8B-B14F-4D97-AF65-F5344CB8AC3E}">
        <p14:creationId xmlns:p14="http://schemas.microsoft.com/office/powerpoint/2010/main" val="3740584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81001" y="762000"/>
            <a:ext cx="7239000"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u="sng" dirty="0" smtClean="0">
                <a:solidFill>
                  <a:srgbClr val="008000"/>
                </a:solidFill>
                <a:latin typeface="Californian FB" panose="0207040306080B030204" pitchFamily="18" charset="0"/>
              </a:rPr>
              <a:t>Types of Disposals</a:t>
            </a:r>
          </a:p>
          <a:p>
            <a:endParaRPr lang="en-US" sz="1600" dirty="0" smtClean="0">
              <a:solidFill>
                <a:srgbClr val="984807"/>
              </a:solidFill>
              <a:latin typeface="Californian FB" panose="0207040306080B030204" pitchFamily="18" charset="0"/>
            </a:endParaRPr>
          </a:p>
          <a:p>
            <a:r>
              <a:rPr lang="en-US" sz="1600" dirty="0" smtClean="0">
                <a:solidFill>
                  <a:srgbClr val="984807"/>
                </a:solidFill>
                <a:latin typeface="Californian FB" panose="0207040306080B030204" pitchFamily="18" charset="0"/>
              </a:rPr>
              <a:t>An </a:t>
            </a:r>
            <a:r>
              <a:rPr lang="en-US" sz="1600" dirty="0">
                <a:solidFill>
                  <a:srgbClr val="984807"/>
                </a:solidFill>
                <a:latin typeface="Californian FB" panose="0207040306080B030204" pitchFamily="18" charset="0"/>
              </a:rPr>
              <a:t>Asset Edit document is used to transfer active Kuali assets to Surplus Property for disposal. This will remove the asset from the department’s inventory, but won’t retire the asset. Surplus Property will then schedule a time to pick up the asset. Once the asset has been disposed of, Surplus Property will submit an Asset Retirement Global document selecting the appropriate retirement method used for disposal.</a:t>
            </a:r>
          </a:p>
          <a:p>
            <a:r>
              <a:rPr lang="en-US" sz="1600" dirty="0">
                <a:solidFill>
                  <a:srgbClr val="984807"/>
                </a:solidFill>
                <a:latin typeface="Californian FB" panose="0207040306080B030204" pitchFamily="18" charset="0"/>
              </a:rPr>
              <a:t>In some cases, assets may not actually be physically disposed of by Surplus Property, but the asset will still need to be retired. Disposal types where the asset may not be physically transferred to Surplus Property include: cannibalization, releasing equipment to an outside entity, destroyed equipment, and software terminations. The department will need to submit the Asset Edit document and state the retirement reason they are requesting, in the Explanation field. Once the retirement reason has been confirmed (usually by an Inventory Specialist, or by Surplus Property), Surplus Property will submit the proper Asset Global Retirement document on behalf of the department</a:t>
            </a:r>
            <a:r>
              <a:rPr lang="en-US" sz="1600" dirty="0">
                <a:latin typeface="Californian FB" panose="0207040306080B030204" pitchFamily="18" charset="0"/>
              </a:rPr>
              <a:t>. </a:t>
            </a:r>
          </a:p>
        </p:txBody>
      </p:sp>
      <p:sp>
        <p:nvSpPr>
          <p:cNvPr id="8" name="Title 1"/>
          <p:cNvSpPr>
            <a:spLocks noGrp="1"/>
          </p:cNvSpPr>
          <p:nvPr>
            <p:ph type="title"/>
          </p:nvPr>
        </p:nvSpPr>
        <p:spPr>
          <a:xfrm>
            <a:off x="7924800" y="762000"/>
            <a:ext cx="990600" cy="4191000"/>
          </a:xfrm>
        </p:spPr>
        <p:txBody>
          <a:bodyPr vert="wordArtVert">
            <a:noAutofit/>
          </a:bodyPr>
          <a:lstStyle/>
          <a:p>
            <a:pPr algn="l"/>
            <a:r>
              <a:rPr lang="en-US" sz="3000" dirty="0" smtClean="0">
                <a:solidFill>
                  <a:schemeClr val="accent6">
                    <a:lumMod val="50000"/>
                  </a:schemeClr>
                </a:solidFill>
              </a:rPr>
              <a:t>SURPLUS PROPERTY</a:t>
            </a:r>
            <a:endParaRPr lang="en-US" sz="3000" dirty="0">
              <a:solidFill>
                <a:schemeClr val="accent6">
                  <a:lumMod val="50000"/>
                </a:schemeClr>
              </a:solidFill>
            </a:endParaRPr>
          </a:p>
        </p:txBody>
      </p:sp>
    </p:spTree>
    <p:extLst>
      <p:ext uri="{BB962C8B-B14F-4D97-AF65-F5344CB8AC3E}">
        <p14:creationId xmlns:p14="http://schemas.microsoft.com/office/powerpoint/2010/main" val="1109840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81001" y="762000"/>
            <a:ext cx="72390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u="sng" dirty="0" smtClean="0">
                <a:solidFill>
                  <a:srgbClr val="008000"/>
                </a:solidFill>
                <a:latin typeface="Californian FB" panose="0207040306080B030204" pitchFamily="18" charset="0"/>
              </a:rPr>
              <a:t>Cannibalization</a:t>
            </a:r>
          </a:p>
          <a:p>
            <a:r>
              <a:rPr lang="en-US" sz="2600" dirty="0" smtClean="0">
                <a:solidFill>
                  <a:srgbClr val="984807"/>
                </a:solidFill>
                <a:latin typeface="Californian FB" panose="0207040306080B030204" pitchFamily="18" charset="0"/>
              </a:rPr>
              <a:t>It may be desirable and advantageous to cannibalize an asset when it cannot be economically repaired but its components or parts are usable in the repair or improvement of other items. Prior to permanently removing items from an asset, contact Property Management for assistance and authorization regarding cannibalization requests.</a:t>
            </a:r>
            <a:endParaRPr lang="en-US" sz="2600" dirty="0">
              <a:solidFill>
                <a:srgbClr val="984807"/>
              </a:solidFill>
              <a:latin typeface="Californian FB" panose="0207040306080B030204" pitchFamily="18" charset="0"/>
            </a:endParaRPr>
          </a:p>
        </p:txBody>
      </p:sp>
      <p:sp>
        <p:nvSpPr>
          <p:cNvPr id="8" name="Title 1"/>
          <p:cNvSpPr>
            <a:spLocks noGrp="1"/>
          </p:cNvSpPr>
          <p:nvPr>
            <p:ph type="title"/>
          </p:nvPr>
        </p:nvSpPr>
        <p:spPr>
          <a:xfrm>
            <a:off x="7924800" y="762000"/>
            <a:ext cx="990600" cy="4191000"/>
          </a:xfrm>
        </p:spPr>
        <p:txBody>
          <a:bodyPr vert="wordArtVert">
            <a:noAutofit/>
          </a:bodyPr>
          <a:lstStyle/>
          <a:p>
            <a:pPr algn="l"/>
            <a:r>
              <a:rPr lang="en-US" sz="3000" dirty="0" smtClean="0">
                <a:solidFill>
                  <a:schemeClr val="accent6">
                    <a:lumMod val="50000"/>
                  </a:schemeClr>
                </a:solidFill>
              </a:rPr>
              <a:t>SURPLUS PROPERTY</a:t>
            </a:r>
            <a:endParaRPr lang="en-US" sz="3000" dirty="0">
              <a:solidFill>
                <a:schemeClr val="accent6">
                  <a:lumMod val="50000"/>
                </a:schemeClr>
              </a:solidFill>
            </a:endParaRPr>
          </a:p>
        </p:txBody>
      </p:sp>
    </p:spTree>
    <p:extLst>
      <p:ext uri="{BB962C8B-B14F-4D97-AF65-F5344CB8AC3E}">
        <p14:creationId xmlns:p14="http://schemas.microsoft.com/office/powerpoint/2010/main" val="2270389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066800"/>
          </a:xfrm>
        </p:spPr>
        <p:txBody>
          <a:bodyPr>
            <a:normAutofit/>
          </a:bodyPr>
          <a:lstStyle/>
          <a:p>
            <a:r>
              <a:rPr lang="en-US" sz="3600" dirty="0" smtClean="0"/>
              <a:t>DID YOU KNOW?</a:t>
            </a:r>
            <a:endParaRPr lang="en-US" sz="3600" dirty="0"/>
          </a:p>
        </p:txBody>
      </p:sp>
      <p:sp>
        <p:nvSpPr>
          <p:cNvPr id="3" name="Content Placeholder 2"/>
          <p:cNvSpPr>
            <a:spLocks noGrp="1"/>
          </p:cNvSpPr>
          <p:nvPr>
            <p:ph idx="1"/>
          </p:nvPr>
        </p:nvSpPr>
        <p:spPr>
          <a:xfrm>
            <a:off x="381000" y="990601"/>
            <a:ext cx="8534400" cy="4495800"/>
          </a:xfrm>
        </p:spPr>
        <p:txBody>
          <a:bodyPr>
            <a:normAutofit/>
          </a:bodyPr>
          <a:lstStyle/>
          <a:p>
            <a:r>
              <a:rPr lang="en-US" dirty="0" smtClean="0"/>
              <a:t>Colorado </a:t>
            </a:r>
            <a:r>
              <a:rPr lang="en-US" dirty="0"/>
              <a:t>State University is accountable </a:t>
            </a:r>
            <a:r>
              <a:rPr lang="en-US" dirty="0" smtClean="0"/>
              <a:t>for</a:t>
            </a:r>
          </a:p>
          <a:p>
            <a:pPr lvl="1"/>
            <a:r>
              <a:rPr lang="en-US" dirty="0" smtClean="0"/>
              <a:t>Over 11,000 active capital assets for a total value of over $380M</a:t>
            </a:r>
          </a:p>
          <a:p>
            <a:pPr lvl="2"/>
            <a:r>
              <a:rPr lang="en-US" dirty="0" smtClean="0"/>
              <a:t>Federal – $5M and Sponsor – $2M</a:t>
            </a:r>
          </a:p>
        </p:txBody>
      </p:sp>
    </p:spTree>
    <p:extLst>
      <p:ext uri="{BB962C8B-B14F-4D97-AF65-F5344CB8AC3E}">
        <p14:creationId xmlns:p14="http://schemas.microsoft.com/office/powerpoint/2010/main" val="5717457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7781787" cy="3276600"/>
          </a:xfrm>
        </p:spPr>
        <p:txBody>
          <a:bodyPr>
            <a:normAutofit/>
          </a:bodyPr>
          <a:lstStyle/>
          <a:p>
            <a:pPr marL="0" indent="0" algn="ctr">
              <a:buNone/>
            </a:pPr>
            <a:r>
              <a:rPr lang="en-US" sz="2600" b="1" u="sng" dirty="0" smtClean="0">
                <a:solidFill>
                  <a:srgbClr val="008000"/>
                </a:solidFill>
                <a:latin typeface="Californian FB" panose="0207040306080B030204" pitchFamily="18" charset="0"/>
              </a:rPr>
              <a:t>External Transfers</a:t>
            </a:r>
            <a:endParaRPr lang="en-US" sz="2600" b="1" u="sng" dirty="0">
              <a:solidFill>
                <a:srgbClr val="008000"/>
              </a:solidFill>
              <a:latin typeface="Californian FB" panose="0207040306080B030204" pitchFamily="18" charset="0"/>
            </a:endParaRPr>
          </a:p>
          <a:p>
            <a:pPr lvl="0"/>
            <a:r>
              <a:rPr lang="en-US" sz="2600" dirty="0">
                <a:solidFill>
                  <a:srgbClr val="984807"/>
                </a:solidFill>
                <a:latin typeface="Californian FB" panose="0207040306080B030204" pitchFamily="18" charset="0"/>
              </a:rPr>
              <a:t>Prior to an employee or faculty leaving your department, verify any assets </a:t>
            </a:r>
            <a:r>
              <a:rPr lang="en-US" sz="2600" dirty="0" smtClean="0">
                <a:solidFill>
                  <a:srgbClr val="984807"/>
                </a:solidFill>
                <a:latin typeface="Californian FB" panose="0207040306080B030204" pitchFamily="18" charset="0"/>
              </a:rPr>
              <a:t>that are assigned </a:t>
            </a:r>
            <a:r>
              <a:rPr lang="en-US" sz="2600" dirty="0">
                <a:solidFill>
                  <a:srgbClr val="984807"/>
                </a:solidFill>
                <a:latin typeface="Californian FB" panose="0207040306080B030204" pitchFamily="18" charset="0"/>
              </a:rPr>
              <a:t>to that individual or research project. </a:t>
            </a:r>
            <a:r>
              <a:rPr lang="en-US" sz="2600" dirty="0" smtClean="0">
                <a:solidFill>
                  <a:srgbClr val="984807"/>
                </a:solidFill>
                <a:latin typeface="Californian FB" panose="0207040306080B030204" pitchFamily="18" charset="0"/>
              </a:rPr>
              <a:t>Please </a:t>
            </a:r>
            <a:r>
              <a:rPr lang="en-US" sz="2600" dirty="0">
                <a:solidFill>
                  <a:srgbClr val="984807"/>
                </a:solidFill>
                <a:latin typeface="Californian FB" panose="0207040306080B030204" pitchFamily="18" charset="0"/>
              </a:rPr>
              <a:t>contact Property Management with specific requests</a:t>
            </a:r>
            <a:r>
              <a:rPr lang="en-US" sz="2600" dirty="0" smtClean="0">
                <a:solidFill>
                  <a:srgbClr val="984807"/>
                </a:solidFill>
                <a:latin typeface="Californian FB" panose="0207040306080B030204" pitchFamily="18" charset="0"/>
              </a:rPr>
              <a:t>. Once authorized, for active Kuali assets, submit an Asset Retirement Global document, reason: external transfer.</a:t>
            </a:r>
          </a:p>
        </p:txBody>
      </p:sp>
      <p:sp>
        <p:nvSpPr>
          <p:cNvPr id="7" name="Title 1"/>
          <p:cNvSpPr>
            <a:spLocks noGrp="1"/>
          </p:cNvSpPr>
          <p:nvPr>
            <p:ph type="title"/>
          </p:nvPr>
        </p:nvSpPr>
        <p:spPr>
          <a:xfrm>
            <a:off x="7924800" y="762000"/>
            <a:ext cx="990600" cy="4191000"/>
          </a:xfrm>
        </p:spPr>
        <p:txBody>
          <a:bodyPr vert="wordArtVert">
            <a:noAutofit/>
          </a:bodyPr>
          <a:lstStyle/>
          <a:p>
            <a:pPr algn="l"/>
            <a:r>
              <a:rPr lang="en-US" sz="3000" dirty="0" smtClean="0">
                <a:solidFill>
                  <a:schemeClr val="accent6">
                    <a:lumMod val="50000"/>
                  </a:schemeClr>
                </a:solidFill>
              </a:rPr>
              <a:t>SURPLUS PROPERTY</a:t>
            </a:r>
            <a:endParaRPr lang="en-US" sz="3000" dirty="0">
              <a:solidFill>
                <a:schemeClr val="accent6">
                  <a:lumMod val="50000"/>
                </a:schemeClr>
              </a:solidFill>
            </a:endParaRPr>
          </a:p>
        </p:txBody>
      </p:sp>
    </p:spTree>
    <p:extLst>
      <p:ext uri="{BB962C8B-B14F-4D97-AF65-F5344CB8AC3E}">
        <p14:creationId xmlns:p14="http://schemas.microsoft.com/office/powerpoint/2010/main" val="5458383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7781787" cy="2971800"/>
          </a:xfrm>
        </p:spPr>
        <p:txBody>
          <a:bodyPr>
            <a:normAutofit/>
          </a:bodyPr>
          <a:lstStyle/>
          <a:p>
            <a:pPr marL="0" indent="0" algn="ctr">
              <a:buNone/>
            </a:pPr>
            <a:r>
              <a:rPr lang="en-US" sz="2400" b="1" u="sng" dirty="0" smtClean="0">
                <a:solidFill>
                  <a:srgbClr val="008000"/>
                </a:solidFill>
                <a:latin typeface="Californian FB" panose="0207040306080B030204" pitchFamily="18" charset="0"/>
              </a:rPr>
              <a:t>Trade-Ins</a:t>
            </a:r>
          </a:p>
          <a:p>
            <a:r>
              <a:rPr lang="en-US" sz="2400" dirty="0" smtClean="0">
                <a:solidFill>
                  <a:srgbClr val="984807"/>
                </a:solidFill>
                <a:latin typeface="Californian FB" panose="0207040306080B030204" pitchFamily="18" charset="0"/>
              </a:rPr>
              <a:t>If </a:t>
            </a:r>
            <a:r>
              <a:rPr lang="en-US" sz="2400" dirty="0">
                <a:solidFill>
                  <a:srgbClr val="984807"/>
                </a:solidFill>
                <a:latin typeface="Californian FB" panose="0207040306080B030204" pitchFamily="18" charset="0"/>
              </a:rPr>
              <a:t>you have an opportunity to obtain value from a vendor for the </a:t>
            </a:r>
            <a:r>
              <a:rPr lang="en-US" sz="2400" dirty="0" smtClean="0">
                <a:solidFill>
                  <a:srgbClr val="984807"/>
                </a:solidFill>
                <a:latin typeface="Californian FB" panose="0207040306080B030204" pitchFamily="18" charset="0"/>
              </a:rPr>
              <a:t>trade-in </a:t>
            </a:r>
            <a:r>
              <a:rPr lang="en-US" sz="2400" dirty="0">
                <a:solidFill>
                  <a:srgbClr val="984807"/>
                </a:solidFill>
                <a:latin typeface="Californian FB" panose="0207040306080B030204" pitchFamily="18" charset="0"/>
              </a:rPr>
              <a:t>of your equipment, contact Surplus </a:t>
            </a:r>
            <a:r>
              <a:rPr lang="en-US" sz="2400" dirty="0" smtClean="0">
                <a:solidFill>
                  <a:srgbClr val="984807"/>
                </a:solidFill>
                <a:latin typeface="Californian FB" panose="0207040306080B030204" pitchFamily="18" charset="0"/>
              </a:rPr>
              <a:t>Property. Once authorized, for active Kuali assets, submit an Asset Retirement Global document, reason: trade-in.</a:t>
            </a:r>
            <a:endParaRPr lang="en-US" sz="2400" b="1" i="1" u="sng" dirty="0" smtClean="0">
              <a:solidFill>
                <a:srgbClr val="984807"/>
              </a:solidFill>
              <a:latin typeface="Californian FB" panose="0207040306080B030204" pitchFamily="18" charset="0"/>
            </a:endParaRPr>
          </a:p>
        </p:txBody>
      </p:sp>
      <p:sp>
        <p:nvSpPr>
          <p:cNvPr id="7" name="Title 1"/>
          <p:cNvSpPr>
            <a:spLocks noGrp="1"/>
          </p:cNvSpPr>
          <p:nvPr>
            <p:ph type="title"/>
          </p:nvPr>
        </p:nvSpPr>
        <p:spPr>
          <a:xfrm>
            <a:off x="7924800" y="762000"/>
            <a:ext cx="990600" cy="4191000"/>
          </a:xfrm>
        </p:spPr>
        <p:txBody>
          <a:bodyPr vert="wordArtVert">
            <a:noAutofit/>
          </a:bodyPr>
          <a:lstStyle/>
          <a:p>
            <a:pPr algn="l"/>
            <a:r>
              <a:rPr lang="en-US" sz="3000" dirty="0" smtClean="0">
                <a:solidFill>
                  <a:schemeClr val="accent6">
                    <a:lumMod val="50000"/>
                  </a:schemeClr>
                </a:solidFill>
              </a:rPr>
              <a:t>SURPLUS PROPERTY</a:t>
            </a:r>
            <a:endParaRPr lang="en-US" sz="3000" dirty="0">
              <a:solidFill>
                <a:schemeClr val="accent6">
                  <a:lumMod val="50000"/>
                </a:schemeClr>
              </a:solidFill>
            </a:endParaRPr>
          </a:p>
        </p:txBody>
      </p:sp>
    </p:spTree>
    <p:extLst>
      <p:ext uri="{BB962C8B-B14F-4D97-AF65-F5344CB8AC3E}">
        <p14:creationId xmlns:p14="http://schemas.microsoft.com/office/powerpoint/2010/main" val="10259459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013" y="609600"/>
            <a:ext cx="7781787" cy="2971800"/>
          </a:xfrm>
        </p:spPr>
        <p:txBody>
          <a:bodyPr>
            <a:noAutofit/>
          </a:bodyPr>
          <a:lstStyle/>
          <a:p>
            <a:pPr marL="0" indent="0" algn="ctr">
              <a:buNone/>
            </a:pPr>
            <a:r>
              <a:rPr lang="en-US" sz="2400" b="1" u="sng" dirty="0" smtClean="0">
                <a:solidFill>
                  <a:srgbClr val="008000"/>
                </a:solidFill>
                <a:latin typeface="Californian FB" panose="0207040306080B030204" pitchFamily="18" charset="0"/>
              </a:rPr>
              <a:t>Thefts</a:t>
            </a:r>
          </a:p>
          <a:p>
            <a:r>
              <a:rPr lang="en-US" sz="1600" dirty="0" smtClean="0">
                <a:solidFill>
                  <a:srgbClr val="984807"/>
                </a:solidFill>
                <a:latin typeface="Californian FB" panose="0207040306080B030204" pitchFamily="18" charset="0"/>
              </a:rPr>
              <a:t>A Police Report Number is required to submit an Asset Retirement Global doc for reason: Theft.</a:t>
            </a:r>
          </a:p>
          <a:p>
            <a:pPr marL="0" indent="0">
              <a:buNone/>
            </a:pPr>
            <a:endParaRPr lang="en-US" sz="1600" u="sng" dirty="0">
              <a:solidFill>
                <a:schemeClr val="accent6">
                  <a:lumMod val="50000"/>
                </a:schemeClr>
              </a:solidFill>
              <a:latin typeface="Californian FB" panose="0207040306080B030204" pitchFamily="18" charset="0"/>
            </a:endParaRPr>
          </a:p>
          <a:p>
            <a:pPr marL="0" indent="0" algn="ctr">
              <a:buNone/>
            </a:pPr>
            <a:r>
              <a:rPr lang="en-US" sz="2400" b="1" u="sng" dirty="0" smtClean="0">
                <a:solidFill>
                  <a:srgbClr val="008000"/>
                </a:solidFill>
                <a:latin typeface="Californian FB" panose="0207040306080B030204" pitchFamily="18" charset="0"/>
              </a:rPr>
              <a:t>Write-Offs (Lost/Improper Disposal)</a:t>
            </a:r>
            <a:endParaRPr lang="en-US" sz="2400" b="1" u="sng" dirty="0">
              <a:solidFill>
                <a:srgbClr val="008000"/>
              </a:solidFill>
              <a:latin typeface="Californian FB" panose="0207040306080B030204" pitchFamily="18" charset="0"/>
            </a:endParaRPr>
          </a:p>
          <a:p>
            <a:pPr lvl="0"/>
            <a:r>
              <a:rPr lang="en-US" sz="1600" dirty="0" smtClean="0">
                <a:solidFill>
                  <a:srgbClr val="984807"/>
                </a:solidFill>
                <a:latin typeface="Californian FB" panose="0207040306080B030204" pitchFamily="18" charset="0"/>
              </a:rPr>
              <a:t>An explanation of the actions taken to find the asset or documentation regarding the improper disposal and what changes have been made within the department to avoid future write-offs should be included in the notes of the Asset Retirement Global doc for reason: Write-Off (Lost/Improper Disposal).</a:t>
            </a:r>
          </a:p>
        </p:txBody>
      </p:sp>
      <p:sp>
        <p:nvSpPr>
          <p:cNvPr id="7" name="Title 1"/>
          <p:cNvSpPr>
            <a:spLocks noGrp="1"/>
          </p:cNvSpPr>
          <p:nvPr>
            <p:ph type="title"/>
          </p:nvPr>
        </p:nvSpPr>
        <p:spPr>
          <a:xfrm>
            <a:off x="7924800" y="762000"/>
            <a:ext cx="990600" cy="4191000"/>
          </a:xfrm>
        </p:spPr>
        <p:txBody>
          <a:bodyPr vert="wordArtVert">
            <a:noAutofit/>
          </a:bodyPr>
          <a:lstStyle/>
          <a:p>
            <a:pPr algn="l"/>
            <a:r>
              <a:rPr lang="en-US" sz="3000" dirty="0" smtClean="0">
                <a:solidFill>
                  <a:schemeClr val="accent6">
                    <a:lumMod val="50000"/>
                  </a:schemeClr>
                </a:solidFill>
              </a:rPr>
              <a:t>SURPLUS PROPERTY</a:t>
            </a:r>
            <a:endParaRPr lang="en-US" sz="3000" dirty="0">
              <a:solidFill>
                <a:schemeClr val="accent6">
                  <a:lumMod val="50000"/>
                </a:schemeClr>
              </a:solidFill>
            </a:endParaRPr>
          </a:p>
        </p:txBody>
      </p:sp>
    </p:spTree>
    <p:extLst>
      <p:ext uri="{BB962C8B-B14F-4D97-AF65-F5344CB8AC3E}">
        <p14:creationId xmlns:p14="http://schemas.microsoft.com/office/powerpoint/2010/main" val="11813400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7781787" cy="2590800"/>
          </a:xfrm>
        </p:spPr>
        <p:txBody>
          <a:bodyPr>
            <a:noAutofit/>
          </a:bodyPr>
          <a:lstStyle/>
          <a:p>
            <a:pPr marL="0" indent="0" algn="ctr">
              <a:buNone/>
            </a:pPr>
            <a:r>
              <a:rPr lang="en-US" sz="1600" b="1" u="sng" dirty="0" smtClean="0">
                <a:solidFill>
                  <a:srgbClr val="008000"/>
                </a:solidFill>
                <a:latin typeface="Californian FB" panose="0207040306080B030204" pitchFamily="18" charset="0"/>
              </a:rPr>
              <a:t>Unauthorized Disposals</a:t>
            </a:r>
          </a:p>
          <a:p>
            <a:r>
              <a:rPr lang="en-US" sz="1600" dirty="0" smtClean="0">
                <a:solidFill>
                  <a:srgbClr val="984807"/>
                </a:solidFill>
                <a:latin typeface="Californian FB" panose="0207040306080B030204" pitchFamily="18" charset="0"/>
              </a:rPr>
              <a:t>An unauthorized disposal requires proof of the method used to dispose of an asset. If a department cannot provide proof of cannibalization, exchange, software termination, destroyed asset, vendor removal, external transfer, or trade-in, they will need to do a Write-Off instead. Also, the unauthorized disposal exception </a:t>
            </a:r>
            <a:r>
              <a:rPr lang="en-US" sz="1600" dirty="0">
                <a:solidFill>
                  <a:srgbClr val="984807"/>
                </a:solidFill>
                <a:latin typeface="Californian FB" panose="0207040306080B030204" pitchFamily="18" charset="0"/>
              </a:rPr>
              <a:t>is not allowed for lost items or items that were improperly disposed of (i.e. unilaterally sold, donated, thrown away, or </a:t>
            </a:r>
            <a:r>
              <a:rPr lang="en-US" sz="1600" dirty="0" smtClean="0">
                <a:solidFill>
                  <a:srgbClr val="984807"/>
                </a:solidFill>
                <a:latin typeface="Californian FB" panose="0207040306080B030204" pitchFamily="18" charset="0"/>
              </a:rPr>
              <a:t>scrapped; even if proof is provided). Property also reserves the right to disapprove an unauthorized disposal, if it is determined that the department is abusing the unauthorized disposal exception by submitting continuous unauthorized disposals</a:t>
            </a:r>
            <a:r>
              <a:rPr lang="en-US" sz="1600" dirty="0">
                <a:solidFill>
                  <a:srgbClr val="984807"/>
                </a:solidFill>
                <a:latin typeface="Californian FB" panose="0207040306080B030204" pitchFamily="18" charset="0"/>
              </a:rPr>
              <a:t> </a:t>
            </a:r>
            <a:r>
              <a:rPr lang="en-US" sz="1600" dirty="0" smtClean="0">
                <a:solidFill>
                  <a:srgbClr val="984807"/>
                </a:solidFill>
                <a:latin typeface="Californian FB" panose="0207040306080B030204" pitchFamily="18" charset="0"/>
              </a:rPr>
              <a:t>rather than obtaining prior approvals.</a:t>
            </a:r>
            <a:endParaRPr lang="en-US" sz="1600" u="sng" dirty="0">
              <a:solidFill>
                <a:srgbClr val="984807"/>
              </a:solidFill>
              <a:latin typeface="Californian FB" panose="0207040306080B030204" pitchFamily="18" charset="0"/>
            </a:endParaRPr>
          </a:p>
        </p:txBody>
      </p:sp>
      <p:sp>
        <p:nvSpPr>
          <p:cNvPr id="7" name="Title 1"/>
          <p:cNvSpPr>
            <a:spLocks noGrp="1"/>
          </p:cNvSpPr>
          <p:nvPr>
            <p:ph type="title"/>
          </p:nvPr>
        </p:nvSpPr>
        <p:spPr>
          <a:xfrm>
            <a:off x="7924800" y="762000"/>
            <a:ext cx="990600" cy="4191000"/>
          </a:xfrm>
        </p:spPr>
        <p:txBody>
          <a:bodyPr vert="wordArtVert">
            <a:noAutofit/>
          </a:bodyPr>
          <a:lstStyle/>
          <a:p>
            <a:pPr algn="l"/>
            <a:r>
              <a:rPr lang="en-US" sz="3000" dirty="0" smtClean="0">
                <a:solidFill>
                  <a:schemeClr val="accent6">
                    <a:lumMod val="50000"/>
                  </a:schemeClr>
                </a:solidFill>
              </a:rPr>
              <a:t>SURPLUS PROPERTY</a:t>
            </a:r>
            <a:endParaRPr lang="en-US" sz="3000" dirty="0">
              <a:solidFill>
                <a:schemeClr val="accent6">
                  <a:lumMod val="50000"/>
                </a:schemeClr>
              </a:solidFill>
            </a:endParaRPr>
          </a:p>
        </p:txBody>
      </p:sp>
      <p:pic>
        <p:nvPicPr>
          <p:cNvPr id="2" name="Picture 1"/>
          <p:cNvPicPr>
            <a:picLocks noChangeAspect="1"/>
          </p:cNvPicPr>
          <p:nvPr/>
        </p:nvPicPr>
        <p:blipFill>
          <a:blip r:embed="rId3"/>
          <a:stretch>
            <a:fillRect/>
          </a:stretch>
        </p:blipFill>
        <p:spPr>
          <a:xfrm>
            <a:off x="3048000" y="3048000"/>
            <a:ext cx="2057400" cy="2703133"/>
          </a:xfrm>
          <a:prstGeom prst="rect">
            <a:avLst/>
          </a:prstGeom>
        </p:spPr>
      </p:pic>
    </p:spTree>
    <p:extLst>
      <p:ext uri="{BB962C8B-B14F-4D97-AF65-F5344CB8AC3E}">
        <p14:creationId xmlns:p14="http://schemas.microsoft.com/office/powerpoint/2010/main" val="41858783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2335"/>
            <a:ext cx="7543800" cy="762000"/>
          </a:xfrm>
        </p:spPr>
        <p:txBody>
          <a:bodyPr>
            <a:normAutofit/>
          </a:bodyPr>
          <a:lstStyle/>
          <a:p>
            <a:r>
              <a:rPr lang="en-US" sz="3200" b="1" u="sng" dirty="0" smtClean="0">
                <a:solidFill>
                  <a:schemeClr val="accent6">
                    <a:lumMod val="50000"/>
                  </a:schemeClr>
                </a:solidFill>
                <a:latin typeface="Californian FB" panose="0207040306080B030204" pitchFamily="18" charset="0"/>
              </a:rPr>
              <a:t>E</a:t>
            </a:r>
            <a:r>
              <a:rPr lang="en-US" sz="3200" dirty="0" smtClean="0">
                <a:latin typeface="Californian FB" panose="0207040306080B030204" pitchFamily="18" charset="0"/>
              </a:rPr>
              <a:t>quipment </a:t>
            </a:r>
            <a:r>
              <a:rPr lang="en-US" sz="3200" b="1" u="sng" dirty="0" smtClean="0">
                <a:solidFill>
                  <a:schemeClr val="accent6">
                    <a:lumMod val="50000"/>
                  </a:schemeClr>
                </a:solidFill>
                <a:latin typeface="Californian FB" panose="0207040306080B030204" pitchFamily="18" charset="0"/>
              </a:rPr>
              <a:t>A</a:t>
            </a:r>
            <a:r>
              <a:rPr lang="en-US" sz="3200" dirty="0" smtClean="0">
                <a:latin typeface="Californian FB" panose="0207040306080B030204" pitchFamily="18" charset="0"/>
              </a:rPr>
              <a:t>ccountability </a:t>
            </a:r>
            <a:r>
              <a:rPr lang="en-US" sz="3200" b="1" u="sng" dirty="0">
                <a:solidFill>
                  <a:schemeClr val="accent6">
                    <a:lumMod val="50000"/>
                  </a:schemeClr>
                </a:solidFill>
                <a:latin typeface="Californian FB" panose="0207040306080B030204" pitchFamily="18" charset="0"/>
              </a:rPr>
              <a:t>C</a:t>
            </a:r>
            <a:r>
              <a:rPr lang="en-US" sz="3200" dirty="0">
                <a:latin typeface="Californian FB" panose="0207040306080B030204" pitchFamily="18" charset="0"/>
              </a:rPr>
              <a:t>hange </a:t>
            </a:r>
            <a:r>
              <a:rPr lang="en-US" sz="3200" b="1" u="sng" dirty="0">
                <a:solidFill>
                  <a:schemeClr val="accent6">
                    <a:lumMod val="50000"/>
                  </a:schemeClr>
                </a:solidFill>
                <a:latin typeface="Californian FB" panose="0207040306080B030204" pitchFamily="18" charset="0"/>
              </a:rPr>
              <a:t>R</a:t>
            </a:r>
            <a:r>
              <a:rPr lang="en-US" sz="3200" dirty="0">
                <a:latin typeface="Californian FB" panose="0207040306080B030204" pitchFamily="18" charset="0"/>
              </a:rPr>
              <a:t>equest</a:t>
            </a:r>
            <a:r>
              <a:rPr lang="en-US" sz="3200" dirty="0" smtClean="0">
                <a:latin typeface="Californian FB" panose="0207040306080B030204" pitchFamily="18" charset="0"/>
              </a:rPr>
              <a:t>:</a:t>
            </a:r>
            <a:endParaRPr lang="en-US" sz="3200" dirty="0"/>
          </a:p>
        </p:txBody>
      </p:sp>
      <p:sp>
        <p:nvSpPr>
          <p:cNvPr id="4" name="TextBox 3"/>
          <p:cNvSpPr txBox="1"/>
          <p:nvPr/>
        </p:nvSpPr>
        <p:spPr>
          <a:xfrm>
            <a:off x="8229600" y="5562600"/>
            <a:ext cx="184731" cy="369332"/>
          </a:xfrm>
          <a:prstGeom prst="rect">
            <a:avLst/>
          </a:prstGeom>
          <a:noFill/>
        </p:spPr>
        <p:txBody>
          <a:bodyPr wrap="none" rtlCol="0">
            <a:spAutoFit/>
          </a:bodyPr>
          <a:lstStyle/>
          <a:p>
            <a:endParaRPr lang="en-US" dirty="0"/>
          </a:p>
        </p:txBody>
      </p:sp>
      <p:sp>
        <p:nvSpPr>
          <p:cNvPr id="6" name="Title 1"/>
          <p:cNvSpPr txBox="1">
            <a:spLocks/>
          </p:cNvSpPr>
          <p:nvPr/>
        </p:nvSpPr>
        <p:spPr>
          <a:xfrm>
            <a:off x="7924800" y="762000"/>
            <a:ext cx="990600" cy="4191000"/>
          </a:xfrm>
          <a:prstGeom prst="rect">
            <a:avLst/>
          </a:prstGeom>
        </p:spPr>
        <p:txBody>
          <a:bodyPr vert="wordArt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chemeClr val="accent6">
                    <a:lumMod val="50000"/>
                  </a:schemeClr>
                </a:solidFill>
              </a:rPr>
              <a:t>SURPLUS PROPERTY</a:t>
            </a:r>
            <a:endParaRPr lang="en-US" sz="3000" dirty="0">
              <a:solidFill>
                <a:schemeClr val="accent6">
                  <a:lumMod val="50000"/>
                </a:schemeClr>
              </a:solidFill>
            </a:endParaRPr>
          </a:p>
        </p:txBody>
      </p:sp>
      <p:pic>
        <p:nvPicPr>
          <p:cNvPr id="7" name="Picture 6"/>
          <p:cNvPicPr>
            <a:picLocks noChangeAspect="1"/>
          </p:cNvPicPr>
          <p:nvPr/>
        </p:nvPicPr>
        <p:blipFill>
          <a:blip r:embed="rId3"/>
          <a:stretch>
            <a:fillRect/>
          </a:stretch>
        </p:blipFill>
        <p:spPr>
          <a:xfrm>
            <a:off x="79631" y="1676400"/>
            <a:ext cx="4225669" cy="3141005"/>
          </a:xfrm>
          <a:prstGeom prst="rect">
            <a:avLst/>
          </a:prstGeom>
        </p:spPr>
      </p:pic>
      <p:pic>
        <p:nvPicPr>
          <p:cNvPr id="5" name="Picture 4"/>
          <p:cNvPicPr>
            <a:picLocks noChangeAspect="1"/>
          </p:cNvPicPr>
          <p:nvPr/>
        </p:nvPicPr>
        <p:blipFill>
          <a:blip r:embed="rId4"/>
          <a:stretch>
            <a:fillRect/>
          </a:stretch>
        </p:blipFill>
        <p:spPr>
          <a:xfrm>
            <a:off x="4550800" y="1558069"/>
            <a:ext cx="3405969" cy="3377665"/>
          </a:xfrm>
          <a:prstGeom prst="rect">
            <a:avLst/>
          </a:prstGeom>
        </p:spPr>
      </p:pic>
    </p:spTree>
    <p:extLst>
      <p:ext uri="{BB962C8B-B14F-4D97-AF65-F5344CB8AC3E}">
        <p14:creationId xmlns:p14="http://schemas.microsoft.com/office/powerpoint/2010/main" val="12986108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543800" cy="762000"/>
          </a:xfrm>
        </p:spPr>
        <p:txBody>
          <a:bodyPr>
            <a:normAutofit/>
          </a:bodyPr>
          <a:lstStyle/>
          <a:p>
            <a:r>
              <a:rPr lang="en-US" sz="3200" b="1" u="sng" dirty="0" smtClean="0">
                <a:solidFill>
                  <a:schemeClr val="accent6">
                    <a:lumMod val="50000"/>
                  </a:schemeClr>
                </a:solidFill>
                <a:latin typeface="Californian FB" panose="0207040306080B030204" pitchFamily="18" charset="0"/>
              </a:rPr>
              <a:t>E</a:t>
            </a:r>
            <a:r>
              <a:rPr lang="en-US" sz="3200" dirty="0" smtClean="0">
                <a:latin typeface="Californian FB" panose="0207040306080B030204" pitchFamily="18" charset="0"/>
              </a:rPr>
              <a:t>quipment </a:t>
            </a:r>
            <a:r>
              <a:rPr lang="en-US" sz="3200" b="1" u="sng" dirty="0" smtClean="0">
                <a:solidFill>
                  <a:schemeClr val="accent6">
                    <a:lumMod val="50000"/>
                  </a:schemeClr>
                </a:solidFill>
                <a:latin typeface="Californian FB" panose="0207040306080B030204" pitchFamily="18" charset="0"/>
              </a:rPr>
              <a:t>A</a:t>
            </a:r>
            <a:r>
              <a:rPr lang="en-US" sz="3200" dirty="0" smtClean="0">
                <a:latin typeface="Californian FB" panose="0207040306080B030204" pitchFamily="18" charset="0"/>
              </a:rPr>
              <a:t>ccountability </a:t>
            </a:r>
            <a:r>
              <a:rPr lang="en-US" sz="3200" b="1" u="sng" dirty="0">
                <a:solidFill>
                  <a:schemeClr val="accent6">
                    <a:lumMod val="50000"/>
                  </a:schemeClr>
                </a:solidFill>
                <a:latin typeface="Californian FB" panose="0207040306080B030204" pitchFamily="18" charset="0"/>
              </a:rPr>
              <a:t>C</a:t>
            </a:r>
            <a:r>
              <a:rPr lang="en-US" sz="3200" dirty="0">
                <a:latin typeface="Californian FB" panose="0207040306080B030204" pitchFamily="18" charset="0"/>
              </a:rPr>
              <a:t>hange </a:t>
            </a:r>
            <a:r>
              <a:rPr lang="en-US" sz="3200" b="1" u="sng" dirty="0">
                <a:solidFill>
                  <a:schemeClr val="accent6">
                    <a:lumMod val="50000"/>
                  </a:schemeClr>
                </a:solidFill>
                <a:latin typeface="Californian FB" panose="0207040306080B030204" pitchFamily="18" charset="0"/>
              </a:rPr>
              <a:t>R</a:t>
            </a:r>
            <a:r>
              <a:rPr lang="en-US" sz="3200" dirty="0">
                <a:latin typeface="Californian FB" panose="0207040306080B030204" pitchFamily="18" charset="0"/>
              </a:rPr>
              <a:t>equest</a:t>
            </a:r>
            <a:r>
              <a:rPr lang="en-US" sz="3200" dirty="0" smtClean="0">
                <a:latin typeface="Californian FB" panose="0207040306080B030204" pitchFamily="18" charset="0"/>
              </a:rPr>
              <a:t>:</a:t>
            </a:r>
            <a:endParaRPr lang="en-US" sz="3200" dirty="0"/>
          </a:p>
        </p:txBody>
      </p:sp>
      <p:sp>
        <p:nvSpPr>
          <p:cNvPr id="3" name="Content Placeholder 2"/>
          <p:cNvSpPr>
            <a:spLocks noGrp="1"/>
          </p:cNvSpPr>
          <p:nvPr>
            <p:ph idx="1"/>
          </p:nvPr>
        </p:nvSpPr>
        <p:spPr>
          <a:xfrm>
            <a:off x="304800" y="1600200"/>
            <a:ext cx="6829195" cy="3395312"/>
          </a:xfrm>
        </p:spPr>
        <p:txBody>
          <a:bodyPr>
            <a:normAutofit fontScale="92500" lnSpcReduction="20000"/>
          </a:bodyPr>
          <a:lstStyle/>
          <a:p>
            <a:pPr marL="0" indent="0">
              <a:buNone/>
            </a:pPr>
            <a:r>
              <a:rPr lang="en-US" sz="3100" dirty="0">
                <a:solidFill>
                  <a:schemeClr val="accent6">
                    <a:lumMod val="50000"/>
                  </a:schemeClr>
                </a:solidFill>
                <a:latin typeface="Californian FB" panose="0207040306080B030204" pitchFamily="18" charset="0"/>
              </a:rPr>
              <a:t>The </a:t>
            </a:r>
            <a:r>
              <a:rPr lang="en-US" sz="3100" dirty="0" smtClean="0">
                <a:solidFill>
                  <a:schemeClr val="accent6">
                    <a:lumMod val="50000"/>
                  </a:schemeClr>
                </a:solidFill>
                <a:latin typeface="Californian FB" panose="0207040306080B030204" pitchFamily="18" charset="0"/>
              </a:rPr>
              <a:t>submitter certifies:</a:t>
            </a:r>
            <a:endParaRPr lang="en-US" sz="3100" dirty="0">
              <a:solidFill>
                <a:schemeClr val="accent6">
                  <a:lumMod val="50000"/>
                </a:schemeClr>
              </a:solidFill>
              <a:latin typeface="Californian FB" panose="0207040306080B030204" pitchFamily="18" charset="0"/>
            </a:endParaRPr>
          </a:p>
          <a:p>
            <a:pPr marL="514350" lvl="0" indent="-514350">
              <a:buFont typeface="+mj-lt"/>
              <a:buAutoNum type="arabicPeriod"/>
            </a:pPr>
            <a:r>
              <a:rPr lang="en-US" sz="2200" dirty="0" smtClean="0">
                <a:latin typeface="Californian FB" panose="0207040306080B030204" pitchFamily="18" charset="0"/>
              </a:rPr>
              <a:t>They have the </a:t>
            </a:r>
            <a:r>
              <a:rPr lang="en-US" sz="2200" dirty="0">
                <a:latin typeface="Californian FB" panose="0207040306080B030204" pitchFamily="18" charset="0"/>
              </a:rPr>
              <a:t>authority to </a:t>
            </a:r>
            <a:r>
              <a:rPr lang="en-US" sz="2200" dirty="0" smtClean="0">
                <a:latin typeface="Californian FB" panose="0207040306080B030204" pitchFamily="18" charset="0"/>
              </a:rPr>
              <a:t>request disposal of </a:t>
            </a:r>
            <a:r>
              <a:rPr lang="en-US" sz="2200" dirty="0">
                <a:latin typeface="Californian FB" panose="0207040306080B030204" pitchFamily="18" charset="0"/>
              </a:rPr>
              <a:t>equipment for </a:t>
            </a:r>
            <a:r>
              <a:rPr lang="en-US" sz="2200" dirty="0" smtClean="0">
                <a:latin typeface="Californian FB" panose="0207040306080B030204" pitchFamily="18" charset="0"/>
              </a:rPr>
              <a:t>their </a:t>
            </a:r>
            <a:r>
              <a:rPr lang="en-US" sz="2200" dirty="0">
                <a:latin typeface="Californian FB" panose="0207040306080B030204" pitchFamily="18" charset="0"/>
              </a:rPr>
              <a:t>department </a:t>
            </a:r>
          </a:p>
          <a:p>
            <a:pPr marL="514350" lvl="0" indent="-514350">
              <a:buFont typeface="+mj-lt"/>
              <a:buAutoNum type="arabicPeriod"/>
            </a:pPr>
            <a:r>
              <a:rPr lang="en-US" sz="2200" dirty="0" smtClean="0">
                <a:latin typeface="Californian FB" panose="0207040306080B030204" pitchFamily="18" charset="0"/>
              </a:rPr>
              <a:t>The </a:t>
            </a:r>
            <a:r>
              <a:rPr lang="en-US" sz="2200" dirty="0">
                <a:latin typeface="Californian FB" panose="0207040306080B030204" pitchFamily="18" charset="0"/>
              </a:rPr>
              <a:t>form is </a:t>
            </a:r>
            <a:r>
              <a:rPr lang="en-US" sz="2200" dirty="0" smtClean="0">
                <a:latin typeface="Californian FB" panose="0207040306080B030204" pitchFamily="18" charset="0"/>
              </a:rPr>
              <a:t>completed with accurate </a:t>
            </a:r>
            <a:r>
              <a:rPr lang="en-US" sz="2200" dirty="0">
                <a:latin typeface="Californian FB" panose="0207040306080B030204" pitchFamily="18" charset="0"/>
              </a:rPr>
              <a:t>information regarding the description, make, model and serial (often </a:t>
            </a:r>
            <a:r>
              <a:rPr lang="en-US" sz="2200" dirty="0" smtClean="0">
                <a:latin typeface="Californian FB" panose="0207040306080B030204" pitchFamily="18" charset="0"/>
              </a:rPr>
              <a:t>indicated as “sn</a:t>
            </a:r>
            <a:r>
              <a:rPr lang="en-US" sz="2200" dirty="0">
                <a:latin typeface="Californian FB" panose="0207040306080B030204" pitchFamily="18" charset="0"/>
              </a:rPr>
              <a:t>”)</a:t>
            </a:r>
          </a:p>
          <a:p>
            <a:pPr marL="514350" lvl="0" indent="-514350">
              <a:buFont typeface="+mj-lt"/>
              <a:buAutoNum type="arabicPeriod"/>
            </a:pPr>
            <a:r>
              <a:rPr lang="en-US" sz="2200" dirty="0" smtClean="0">
                <a:latin typeface="Californian FB" panose="0207040306080B030204" pitchFamily="18" charset="0"/>
              </a:rPr>
              <a:t>They </a:t>
            </a:r>
            <a:r>
              <a:rPr lang="en-US" sz="2200" dirty="0">
                <a:latin typeface="Californian FB" panose="0207040306080B030204" pitchFamily="18" charset="0"/>
              </a:rPr>
              <a:t>have verified </a:t>
            </a:r>
            <a:r>
              <a:rPr lang="en-US" sz="2200" dirty="0" smtClean="0">
                <a:latin typeface="Californian FB" panose="0207040306080B030204" pitchFamily="18" charset="0"/>
              </a:rPr>
              <a:t>that the </a:t>
            </a:r>
            <a:r>
              <a:rPr lang="en-US" sz="2200" dirty="0">
                <a:latin typeface="Californian FB" panose="0207040306080B030204" pitchFamily="18" charset="0"/>
              </a:rPr>
              <a:t>equipment listed on the form does not include active capital asset decaled </a:t>
            </a:r>
            <a:r>
              <a:rPr lang="en-US" sz="2200" dirty="0" smtClean="0">
                <a:latin typeface="Californian FB" panose="0207040306080B030204" pitchFamily="18" charset="0"/>
              </a:rPr>
              <a:t>items or components thereof</a:t>
            </a:r>
            <a:endParaRPr lang="en-US" sz="2200" dirty="0">
              <a:latin typeface="Californian FB" panose="0207040306080B030204" pitchFamily="18" charset="0"/>
            </a:endParaRPr>
          </a:p>
          <a:p>
            <a:pPr marL="514350" lvl="0" indent="-514350">
              <a:buFont typeface="+mj-lt"/>
              <a:buAutoNum type="arabicPeriod"/>
            </a:pPr>
            <a:r>
              <a:rPr lang="en-US" sz="2200" dirty="0" smtClean="0">
                <a:latin typeface="Californian FB" panose="0207040306080B030204" pitchFamily="18" charset="0"/>
              </a:rPr>
              <a:t>The </a:t>
            </a:r>
            <a:r>
              <a:rPr lang="en-US" sz="2200" dirty="0">
                <a:latin typeface="Californian FB" panose="0207040306080B030204" pitchFamily="18" charset="0"/>
              </a:rPr>
              <a:t>equipment </a:t>
            </a:r>
            <a:r>
              <a:rPr lang="en-US" sz="2200" dirty="0" smtClean="0">
                <a:latin typeface="Californian FB" panose="0207040306080B030204" pitchFamily="18" charset="0"/>
              </a:rPr>
              <a:t>listed is </a:t>
            </a:r>
            <a:r>
              <a:rPr lang="en-US" sz="2200" dirty="0">
                <a:latin typeface="Californian FB" panose="0207040306080B030204" pitchFamily="18" charset="0"/>
              </a:rPr>
              <a:t>free from any hazardous material or has been appropriately certified through EHS </a:t>
            </a:r>
          </a:p>
        </p:txBody>
      </p:sp>
      <p:sp>
        <p:nvSpPr>
          <p:cNvPr id="4" name="TextBox 3"/>
          <p:cNvSpPr txBox="1"/>
          <p:nvPr/>
        </p:nvSpPr>
        <p:spPr>
          <a:xfrm>
            <a:off x="8229600" y="5562600"/>
            <a:ext cx="184731" cy="369332"/>
          </a:xfrm>
          <a:prstGeom prst="rect">
            <a:avLst/>
          </a:prstGeom>
          <a:noFill/>
        </p:spPr>
        <p:txBody>
          <a:bodyPr wrap="none" rtlCol="0">
            <a:spAutoFit/>
          </a:bodyPr>
          <a:lstStyle/>
          <a:p>
            <a:endParaRPr lang="en-US" dirty="0"/>
          </a:p>
        </p:txBody>
      </p:sp>
      <p:sp>
        <p:nvSpPr>
          <p:cNvPr id="6" name="Title 1"/>
          <p:cNvSpPr txBox="1">
            <a:spLocks/>
          </p:cNvSpPr>
          <p:nvPr/>
        </p:nvSpPr>
        <p:spPr>
          <a:xfrm>
            <a:off x="7924800" y="762000"/>
            <a:ext cx="990600" cy="4191000"/>
          </a:xfrm>
          <a:prstGeom prst="rect">
            <a:avLst/>
          </a:prstGeom>
        </p:spPr>
        <p:txBody>
          <a:bodyPr vert="wordArt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chemeClr val="accent6">
                    <a:lumMod val="50000"/>
                  </a:schemeClr>
                </a:solidFill>
              </a:rPr>
              <a:t>SURPLUS PROPERTY</a:t>
            </a:r>
            <a:endParaRPr lang="en-US" sz="3000" dirty="0">
              <a:solidFill>
                <a:schemeClr val="accent6">
                  <a:lumMod val="50000"/>
                </a:schemeClr>
              </a:solidFill>
            </a:endParaRPr>
          </a:p>
        </p:txBody>
      </p:sp>
    </p:spTree>
    <p:extLst>
      <p:ext uri="{BB962C8B-B14F-4D97-AF65-F5344CB8AC3E}">
        <p14:creationId xmlns:p14="http://schemas.microsoft.com/office/powerpoint/2010/main" val="37226514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0" y="152400"/>
            <a:ext cx="7997505" cy="5029200"/>
          </a:xfrm>
          <a:prstGeom prst="rect">
            <a:avLst/>
          </a:prstGeom>
        </p:spPr>
      </p:pic>
    </p:spTree>
    <p:extLst>
      <p:ext uri="{BB962C8B-B14F-4D97-AF65-F5344CB8AC3E}">
        <p14:creationId xmlns:p14="http://schemas.microsoft.com/office/powerpoint/2010/main" val="37479203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CRADLE TO GRAVE SUMMARY</a:t>
            </a:r>
          </a:p>
        </p:txBody>
      </p:sp>
      <p:graphicFrame>
        <p:nvGraphicFramePr>
          <p:cNvPr id="4" name="Diagram 3"/>
          <p:cNvGraphicFramePr/>
          <p:nvPr>
            <p:extLst>
              <p:ext uri="{D42A27DB-BD31-4B8C-83A1-F6EECF244321}">
                <p14:modId xmlns:p14="http://schemas.microsoft.com/office/powerpoint/2010/main" val="2772915780"/>
              </p:ext>
            </p:extLst>
          </p:nvPr>
        </p:nvGraphicFramePr>
        <p:xfrm>
          <a:off x="76200" y="1219200"/>
          <a:ext cx="9067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C:\Users\eskimo\AppData\Local\Microsoft\Windows\Temporary Internet Files\Content.IE5\PI1V5J44\MC900440391[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1524000"/>
            <a:ext cx="1600200" cy="13258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0" y="1447800"/>
            <a:ext cx="1676400" cy="1402080"/>
          </a:xfrm>
          <a:prstGeom prst="rect">
            <a:avLst/>
          </a:prstGeom>
        </p:spPr>
      </p:pic>
      <p:pic>
        <p:nvPicPr>
          <p:cNvPr id="1026" name="Picture 2" descr="C:\Users\eskimo\AppData\Local\Microsoft\Windows\Temporary Internet Files\Content.IE5\TUTGZL1G\MC900294016[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14800" y="3276600"/>
            <a:ext cx="1600200" cy="13365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skimo\AppData\Local\Microsoft\Windows\Temporary Internet Files\Content.IE5\S6NPXLF2\MC900439258[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56084" y="3241548"/>
            <a:ext cx="1644316"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5476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
            <a:ext cx="8229600" cy="986790"/>
          </a:xfrm>
        </p:spPr>
        <p:txBody>
          <a:bodyPr/>
          <a:lstStyle/>
          <a:p>
            <a:r>
              <a:rPr lang="en-US" dirty="0" smtClean="0"/>
              <a:t>OTHER TRAININGS</a:t>
            </a:r>
            <a:endParaRPr lang="en-US" dirty="0"/>
          </a:p>
        </p:txBody>
      </p:sp>
      <p:graphicFrame>
        <p:nvGraphicFramePr>
          <p:cNvPr id="8" name="Content Placeholder 7"/>
          <p:cNvGraphicFramePr>
            <a:graphicFrameLocks noGrp="1"/>
          </p:cNvGraphicFramePr>
          <p:nvPr>
            <p:ph idx="1"/>
            <p:extLst/>
          </p:nvPr>
        </p:nvGraphicFramePr>
        <p:xfrm>
          <a:off x="952500" y="1143000"/>
          <a:ext cx="7239000" cy="381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45440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MATERIALS</a:t>
            </a:r>
          </a:p>
        </p:txBody>
      </p:sp>
      <p:sp>
        <p:nvSpPr>
          <p:cNvPr id="3" name="Content Placeholder 2"/>
          <p:cNvSpPr>
            <a:spLocks noGrp="1"/>
          </p:cNvSpPr>
          <p:nvPr>
            <p:ph idx="1"/>
          </p:nvPr>
        </p:nvSpPr>
        <p:spPr>
          <a:xfrm>
            <a:off x="1600200" y="1600201"/>
            <a:ext cx="7086600" cy="4038600"/>
          </a:xfrm>
        </p:spPr>
        <p:txBody>
          <a:bodyPr>
            <a:normAutofit fontScale="92500" lnSpcReduction="10000"/>
          </a:bodyPr>
          <a:lstStyle/>
          <a:p>
            <a:r>
              <a:rPr lang="en-US" dirty="0">
                <a:hlinkClick r:id="rId3"/>
              </a:rPr>
              <a:t>http://busfin.colostate.edu/prp.aspx</a:t>
            </a:r>
            <a:endParaRPr lang="en-US" dirty="0"/>
          </a:p>
          <a:p>
            <a:r>
              <a:rPr lang="en-US" dirty="0"/>
              <a:t>Business &amp; Financial Services FPI Manual; Section 4 – Capital Construction and Property, Plant &amp; </a:t>
            </a:r>
            <a:r>
              <a:rPr lang="en-US" dirty="0" smtClean="0"/>
              <a:t>Equipment</a:t>
            </a:r>
            <a:endParaRPr lang="en-US" dirty="0"/>
          </a:p>
          <a:p>
            <a:r>
              <a:rPr lang="en-US" dirty="0" smtClean="0"/>
              <a:t>Listserv communications</a:t>
            </a:r>
            <a:endParaRPr lang="en-US" dirty="0"/>
          </a:p>
          <a:p>
            <a:r>
              <a:rPr lang="en-US" dirty="0" smtClean="0"/>
              <a:t>Biannual </a:t>
            </a:r>
            <a:r>
              <a:rPr lang="en-US" dirty="0"/>
              <a:t>newsletter</a:t>
            </a:r>
          </a:p>
          <a:p>
            <a:r>
              <a:rPr lang="en-US" dirty="0"/>
              <a:t>Advice/guidance via phone or email</a:t>
            </a:r>
          </a:p>
          <a:p>
            <a:endParaRPr lang="en-US" dirty="0"/>
          </a:p>
        </p:txBody>
      </p:sp>
    </p:spTree>
    <p:extLst>
      <p:ext uri="{BB962C8B-B14F-4D97-AF65-F5344CB8AC3E}">
        <p14:creationId xmlns:p14="http://schemas.microsoft.com/office/powerpoint/2010/main" val="1721727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800" dirty="0"/>
              <a:t>POTENTIAL PROPERTY AUDIT ISSUES</a:t>
            </a:r>
          </a:p>
        </p:txBody>
      </p:sp>
      <p:sp>
        <p:nvSpPr>
          <p:cNvPr id="3" name="Content Placeholder 2"/>
          <p:cNvSpPr>
            <a:spLocks noGrp="1"/>
          </p:cNvSpPr>
          <p:nvPr>
            <p:ph idx="1"/>
          </p:nvPr>
        </p:nvSpPr>
        <p:spPr>
          <a:xfrm>
            <a:off x="228600" y="1371601"/>
            <a:ext cx="8686800" cy="4267199"/>
          </a:xfrm>
        </p:spPr>
        <p:txBody>
          <a:bodyPr>
            <a:normAutofit lnSpcReduction="10000"/>
          </a:bodyPr>
          <a:lstStyle/>
          <a:p>
            <a:r>
              <a:rPr lang="en-US" dirty="0">
                <a:solidFill>
                  <a:srgbClr val="984807"/>
                </a:solidFill>
              </a:rPr>
              <a:t>Items not tagged or permanently marked with a CSU inventory number</a:t>
            </a:r>
          </a:p>
          <a:p>
            <a:r>
              <a:rPr lang="en-US" dirty="0">
                <a:solidFill>
                  <a:srgbClr val="984807"/>
                </a:solidFill>
              </a:rPr>
              <a:t>Incorrect location recorded in the Property Management Asset System</a:t>
            </a:r>
          </a:p>
          <a:p>
            <a:r>
              <a:rPr lang="en-US" dirty="0">
                <a:solidFill>
                  <a:srgbClr val="984807"/>
                </a:solidFill>
              </a:rPr>
              <a:t>Incorrect description recorded in the Property Management Asset System</a:t>
            </a:r>
          </a:p>
          <a:p>
            <a:r>
              <a:rPr lang="en-US" dirty="0">
                <a:solidFill>
                  <a:srgbClr val="984807"/>
                </a:solidFill>
              </a:rPr>
              <a:t>Employees not trained to fulfill their inventory responsibilities</a:t>
            </a:r>
          </a:p>
          <a:p>
            <a:endParaRPr lang="en-US" dirty="0"/>
          </a:p>
        </p:txBody>
      </p:sp>
    </p:spTree>
    <p:extLst>
      <p:ext uri="{BB962C8B-B14F-4D97-AF65-F5344CB8AC3E}">
        <p14:creationId xmlns:p14="http://schemas.microsoft.com/office/powerpoint/2010/main" val="7127232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96253" y="533400"/>
            <a:ext cx="1905000" cy="914400"/>
          </a:xfrm>
          <a:prstGeom prst="wedgeRectCallout">
            <a:avLst>
              <a:gd name="adj1" fmla="val 64178"/>
              <a:gd name="adj2" fmla="val 49079"/>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FORMS</a:t>
            </a:r>
            <a:endParaRPr lang="en-US" sz="2400" b="1" dirty="0"/>
          </a:p>
        </p:txBody>
      </p:sp>
      <p:sp>
        <p:nvSpPr>
          <p:cNvPr id="7" name="Rectangular Callout 6"/>
          <p:cNvSpPr/>
          <p:nvPr/>
        </p:nvSpPr>
        <p:spPr>
          <a:xfrm>
            <a:off x="96253" y="1676400"/>
            <a:ext cx="1905000" cy="914400"/>
          </a:xfrm>
          <a:prstGeom prst="wedgeRectCallout">
            <a:avLst>
              <a:gd name="adj1" fmla="val 63293"/>
              <a:gd name="adj2" fmla="val 35131"/>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REPORTS</a:t>
            </a:r>
            <a:endParaRPr lang="en-US" sz="2400" b="1" dirty="0"/>
          </a:p>
        </p:txBody>
      </p:sp>
      <p:sp>
        <p:nvSpPr>
          <p:cNvPr id="8" name="Rectangular Callout 7"/>
          <p:cNvSpPr/>
          <p:nvPr/>
        </p:nvSpPr>
        <p:spPr>
          <a:xfrm>
            <a:off x="96253" y="3048000"/>
            <a:ext cx="1905000" cy="914400"/>
          </a:xfrm>
          <a:prstGeom prst="wedgeRectCallout">
            <a:avLst>
              <a:gd name="adj1" fmla="val 62535"/>
              <a:gd name="adj2" fmla="val 460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TRAINING</a:t>
            </a:r>
            <a:endParaRPr lang="en-US" sz="2400" b="1" dirty="0"/>
          </a:p>
        </p:txBody>
      </p:sp>
      <p:sp>
        <p:nvSpPr>
          <p:cNvPr id="9" name="Rectangular Callout 8"/>
          <p:cNvSpPr/>
          <p:nvPr/>
        </p:nvSpPr>
        <p:spPr>
          <a:xfrm>
            <a:off x="84221" y="4419600"/>
            <a:ext cx="1905000" cy="838200"/>
          </a:xfrm>
          <a:prstGeom prst="wedgeRectCallout">
            <a:avLst>
              <a:gd name="adj1" fmla="val 66578"/>
              <a:gd name="adj2" fmla="val 4031"/>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REFERENCE</a:t>
            </a:r>
            <a:endParaRPr lang="en-US" sz="2200" b="1" dirty="0"/>
          </a:p>
        </p:txBody>
      </p:sp>
      <p:pic>
        <p:nvPicPr>
          <p:cNvPr id="3" name="Picture 2"/>
          <p:cNvPicPr>
            <a:picLocks noChangeAspect="1"/>
          </p:cNvPicPr>
          <p:nvPr/>
        </p:nvPicPr>
        <p:blipFill>
          <a:blip r:embed="rId4"/>
          <a:stretch>
            <a:fillRect/>
          </a:stretch>
        </p:blipFill>
        <p:spPr>
          <a:xfrm>
            <a:off x="2286000" y="685800"/>
            <a:ext cx="6656914" cy="1295400"/>
          </a:xfrm>
          <a:prstGeom prst="rect">
            <a:avLst/>
          </a:prstGeom>
        </p:spPr>
      </p:pic>
      <p:pic>
        <p:nvPicPr>
          <p:cNvPr id="6" name="Picture 5"/>
          <p:cNvPicPr>
            <a:picLocks noChangeAspect="1"/>
          </p:cNvPicPr>
          <p:nvPr/>
        </p:nvPicPr>
        <p:blipFill>
          <a:blip r:embed="rId5"/>
          <a:stretch>
            <a:fillRect/>
          </a:stretch>
        </p:blipFill>
        <p:spPr>
          <a:xfrm>
            <a:off x="2286000" y="2028770"/>
            <a:ext cx="6656914" cy="790921"/>
          </a:xfrm>
          <a:prstGeom prst="rect">
            <a:avLst/>
          </a:prstGeom>
        </p:spPr>
      </p:pic>
      <p:pic>
        <p:nvPicPr>
          <p:cNvPr id="10" name="Picture 9"/>
          <p:cNvPicPr>
            <a:picLocks noChangeAspect="1"/>
          </p:cNvPicPr>
          <p:nvPr/>
        </p:nvPicPr>
        <p:blipFill>
          <a:blip r:embed="rId6"/>
          <a:stretch>
            <a:fillRect/>
          </a:stretch>
        </p:blipFill>
        <p:spPr>
          <a:xfrm>
            <a:off x="2286000" y="2867261"/>
            <a:ext cx="6656914" cy="1748039"/>
          </a:xfrm>
          <a:prstGeom prst="rect">
            <a:avLst/>
          </a:prstGeom>
        </p:spPr>
      </p:pic>
      <p:pic>
        <p:nvPicPr>
          <p:cNvPr id="11" name="Picture 10"/>
          <p:cNvPicPr>
            <a:picLocks noChangeAspect="1"/>
          </p:cNvPicPr>
          <p:nvPr/>
        </p:nvPicPr>
        <p:blipFill>
          <a:blip r:embed="rId7"/>
          <a:stretch>
            <a:fillRect/>
          </a:stretch>
        </p:blipFill>
        <p:spPr>
          <a:xfrm>
            <a:off x="2294021" y="4584820"/>
            <a:ext cx="6668494" cy="1228249"/>
          </a:xfrm>
          <a:prstGeom prst="rect">
            <a:avLst/>
          </a:prstGeom>
        </p:spPr>
      </p:pic>
    </p:spTree>
    <p:extLst>
      <p:ext uri="{BB962C8B-B14F-4D97-AF65-F5344CB8AC3E}">
        <p14:creationId xmlns:p14="http://schemas.microsoft.com/office/powerpoint/2010/main" val="16334360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5181600"/>
          </a:xfrm>
        </p:spPr>
        <p:txBody>
          <a:bodyPr>
            <a:normAutofit fontScale="92500" lnSpcReduction="10000"/>
          </a:bodyPr>
          <a:lstStyle/>
          <a:p>
            <a:pPr marL="0" indent="0" algn="ctr">
              <a:buNone/>
            </a:pPr>
            <a:r>
              <a:rPr lang="en-US" sz="4000" b="1" dirty="0"/>
              <a:t>THANK YOU!</a:t>
            </a:r>
          </a:p>
          <a:p>
            <a:pPr marL="0" indent="0" algn="ctr">
              <a:buNone/>
            </a:pPr>
            <a:endParaRPr lang="en-US" sz="2800" dirty="0"/>
          </a:p>
          <a:p>
            <a:pPr marL="0" indent="0" algn="ctr">
              <a:buNone/>
            </a:pPr>
            <a:r>
              <a:rPr lang="en-US" sz="2800" b="1" dirty="0">
                <a:solidFill>
                  <a:srgbClr val="984807"/>
                </a:solidFill>
              </a:rPr>
              <a:t>Business &amp; Financial Services – Property Management</a:t>
            </a:r>
          </a:p>
          <a:p>
            <a:pPr marL="0" indent="0">
              <a:buNone/>
            </a:pPr>
            <a:r>
              <a:rPr lang="en-US" dirty="0"/>
              <a:t>	</a:t>
            </a:r>
            <a:r>
              <a:rPr lang="en-US" dirty="0" smtClean="0"/>
              <a:t>Jacque Clark</a:t>
            </a:r>
            <a:r>
              <a:rPr lang="en-US" dirty="0"/>
              <a:t>		</a:t>
            </a:r>
            <a:r>
              <a:rPr lang="en-US" dirty="0" smtClean="0"/>
              <a:t>491-2899</a:t>
            </a:r>
          </a:p>
          <a:p>
            <a:pPr marL="0" indent="0">
              <a:buNone/>
            </a:pPr>
            <a:r>
              <a:rPr lang="en-US" dirty="0"/>
              <a:t>	</a:t>
            </a:r>
            <a:r>
              <a:rPr lang="en-US" dirty="0" smtClean="0"/>
              <a:t>Cheri Richardson	491-7362</a:t>
            </a:r>
          </a:p>
          <a:p>
            <a:pPr marL="0" indent="0">
              <a:buNone/>
            </a:pPr>
            <a:r>
              <a:rPr lang="en-US" dirty="0"/>
              <a:t>	</a:t>
            </a:r>
            <a:r>
              <a:rPr lang="en-US" dirty="0" smtClean="0"/>
              <a:t>Laila Dillsi			491-6513</a:t>
            </a:r>
            <a:endParaRPr lang="en-US" dirty="0"/>
          </a:p>
          <a:p>
            <a:pPr marL="0" indent="0">
              <a:buNone/>
            </a:pPr>
            <a:r>
              <a:rPr lang="en-US" dirty="0"/>
              <a:t>	Debra Ellison		491-2270</a:t>
            </a:r>
          </a:p>
          <a:p>
            <a:pPr marL="0" indent="0">
              <a:buNone/>
            </a:pPr>
            <a:r>
              <a:rPr lang="en-US" dirty="0"/>
              <a:t>	Rachel Drenth		491-1045</a:t>
            </a:r>
          </a:p>
          <a:p>
            <a:pPr marL="0" indent="0">
              <a:buNone/>
            </a:pPr>
            <a:r>
              <a:rPr lang="en-US" dirty="0"/>
              <a:t>	</a:t>
            </a:r>
            <a:r>
              <a:rPr lang="en-US" dirty="0" smtClean="0"/>
              <a:t>Michelle Miller</a:t>
            </a:r>
            <a:r>
              <a:rPr lang="en-US" dirty="0"/>
              <a:t>		491-1358</a:t>
            </a:r>
          </a:p>
          <a:p>
            <a:endParaRPr lang="en-US" dirty="0"/>
          </a:p>
        </p:txBody>
      </p:sp>
    </p:spTree>
    <p:extLst>
      <p:ext uri="{BB962C8B-B14F-4D97-AF65-F5344CB8AC3E}">
        <p14:creationId xmlns:p14="http://schemas.microsoft.com/office/powerpoint/2010/main" val="3439713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ASSETS</a:t>
            </a:r>
          </a:p>
        </p:txBody>
      </p:sp>
      <p:sp>
        <p:nvSpPr>
          <p:cNvPr id="3" name="Content Placeholder 2"/>
          <p:cNvSpPr>
            <a:spLocks noGrp="1"/>
          </p:cNvSpPr>
          <p:nvPr>
            <p:ph idx="1"/>
          </p:nvPr>
        </p:nvSpPr>
        <p:spPr>
          <a:xfrm>
            <a:off x="457200" y="1417638"/>
            <a:ext cx="8229600" cy="4525963"/>
          </a:xfrm>
        </p:spPr>
        <p:txBody>
          <a:bodyPr/>
          <a:lstStyle/>
          <a:p>
            <a:pPr marL="457200" lvl="1" indent="0">
              <a:buNone/>
            </a:pPr>
            <a:r>
              <a:rPr lang="en-US" dirty="0" smtClean="0">
                <a:solidFill>
                  <a:srgbClr val="984807"/>
                </a:solidFill>
              </a:rPr>
              <a:t>Equipment </a:t>
            </a:r>
            <a:r>
              <a:rPr lang="en-US" dirty="0">
                <a:solidFill>
                  <a:srgbClr val="984807"/>
                </a:solidFill>
              </a:rPr>
              <a:t>that has an acquisition cost of $5,000 or more </a:t>
            </a:r>
            <a:r>
              <a:rPr lang="en-US" i="1" dirty="0">
                <a:solidFill>
                  <a:srgbClr val="984807"/>
                </a:solidFill>
              </a:rPr>
              <a:t>and</a:t>
            </a:r>
            <a:r>
              <a:rPr lang="en-US" dirty="0">
                <a:solidFill>
                  <a:srgbClr val="984807"/>
                </a:solidFill>
              </a:rPr>
              <a:t> has a useful life of more than one </a:t>
            </a:r>
            <a:r>
              <a:rPr lang="en-US" dirty="0" smtClean="0">
                <a:solidFill>
                  <a:srgbClr val="984807"/>
                </a:solidFill>
              </a:rPr>
              <a:t>year.</a:t>
            </a:r>
            <a:endParaRPr lang="en-US" dirty="0">
              <a:solidFill>
                <a:srgbClr val="984807"/>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204" y="2971800"/>
            <a:ext cx="6101592" cy="2514600"/>
          </a:xfrm>
          <a:prstGeom prst="rect">
            <a:avLst/>
          </a:prstGeom>
        </p:spPr>
      </p:pic>
      <p:pic>
        <p:nvPicPr>
          <p:cNvPr id="5" name="Picture 2" descr="C:\Users\eskimo\AppData\Local\Microsoft\Windows\Temporary Internet Files\Content.IE5\PI1V5J44\dglxasset[1].asp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3117145"/>
            <a:ext cx="1819656" cy="11759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4451" y="3810000"/>
            <a:ext cx="1435098" cy="143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Users\eskimo\AppData\Local\Microsoft\Windows\Temporary Internet Files\Content.IE5\DRYQY1I0\dglxasset[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025654"/>
            <a:ext cx="1349901" cy="135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19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CONTROLLED ASSETS</a:t>
            </a:r>
          </a:p>
        </p:txBody>
      </p:sp>
      <p:sp>
        <p:nvSpPr>
          <p:cNvPr id="3" name="Content Placeholder 2"/>
          <p:cNvSpPr>
            <a:spLocks noGrp="1"/>
          </p:cNvSpPr>
          <p:nvPr>
            <p:ph idx="1"/>
          </p:nvPr>
        </p:nvSpPr>
        <p:spPr>
          <a:xfrm>
            <a:off x="457200" y="1540920"/>
            <a:ext cx="8229600" cy="4525963"/>
          </a:xfrm>
        </p:spPr>
        <p:txBody>
          <a:bodyPr/>
          <a:lstStyle/>
          <a:p>
            <a:pPr marL="457200" lvl="1" indent="0" algn="just">
              <a:lnSpc>
                <a:spcPct val="90000"/>
              </a:lnSpc>
              <a:buNone/>
            </a:pPr>
            <a:r>
              <a:rPr lang="en-US" dirty="0" smtClean="0">
                <a:solidFill>
                  <a:srgbClr val="984807"/>
                </a:solidFill>
              </a:rPr>
              <a:t>Items </a:t>
            </a:r>
            <a:r>
              <a:rPr lang="en-US" dirty="0">
                <a:solidFill>
                  <a:srgbClr val="984807"/>
                </a:solidFill>
              </a:rPr>
              <a:t>that the State Controller’s Office classify as high risk and need to be monitored by the department.</a:t>
            </a:r>
          </a:p>
          <a:p>
            <a:pPr marL="0" indent="0">
              <a:buNone/>
            </a:pPr>
            <a:endParaRPr lang="en-US" dirty="0"/>
          </a:p>
        </p:txBody>
      </p:sp>
      <p:pic>
        <p:nvPicPr>
          <p:cNvPr id="8" name="Picture 7"/>
          <p:cNvPicPr>
            <a:picLocks noChangeAspect="1"/>
          </p:cNvPicPr>
          <p:nvPr/>
        </p:nvPicPr>
        <p:blipFill>
          <a:blip r:embed="rId3"/>
          <a:stretch>
            <a:fillRect/>
          </a:stretch>
        </p:blipFill>
        <p:spPr>
          <a:xfrm>
            <a:off x="444529" y="2895600"/>
            <a:ext cx="1634510" cy="1085207"/>
          </a:xfrm>
          <a:prstGeom prst="rect">
            <a:avLst/>
          </a:prstGeom>
        </p:spPr>
      </p:pic>
      <p:pic>
        <p:nvPicPr>
          <p:cNvPr id="11" name="Picture 10"/>
          <p:cNvPicPr>
            <a:picLocks noChangeAspect="1"/>
          </p:cNvPicPr>
          <p:nvPr/>
        </p:nvPicPr>
        <p:blipFill>
          <a:blip r:embed="rId4"/>
          <a:stretch>
            <a:fillRect/>
          </a:stretch>
        </p:blipFill>
        <p:spPr>
          <a:xfrm>
            <a:off x="4900351" y="4116286"/>
            <a:ext cx="1175572" cy="1583757"/>
          </a:xfrm>
          <a:prstGeom prst="rect">
            <a:avLst/>
          </a:prstGeom>
        </p:spPr>
      </p:pic>
      <p:pic>
        <p:nvPicPr>
          <p:cNvPr id="12" name="Picture 11"/>
          <p:cNvPicPr>
            <a:picLocks noChangeAspect="1"/>
          </p:cNvPicPr>
          <p:nvPr/>
        </p:nvPicPr>
        <p:blipFill>
          <a:blip r:embed="rId5"/>
          <a:stretch>
            <a:fillRect/>
          </a:stretch>
        </p:blipFill>
        <p:spPr>
          <a:xfrm>
            <a:off x="2151865" y="4196232"/>
            <a:ext cx="1763374" cy="1208238"/>
          </a:xfrm>
          <a:prstGeom prst="rect">
            <a:avLst/>
          </a:prstGeom>
        </p:spPr>
      </p:pic>
      <p:sp>
        <p:nvSpPr>
          <p:cNvPr id="13" name="TextBox 12"/>
          <p:cNvSpPr txBox="1"/>
          <p:nvPr/>
        </p:nvSpPr>
        <p:spPr>
          <a:xfrm>
            <a:off x="533400" y="4104089"/>
            <a:ext cx="1371600" cy="369332"/>
          </a:xfrm>
          <a:prstGeom prst="rect">
            <a:avLst/>
          </a:prstGeom>
          <a:noFill/>
        </p:spPr>
        <p:txBody>
          <a:bodyPr wrap="square" rtlCol="0">
            <a:spAutoFit/>
          </a:bodyPr>
          <a:lstStyle/>
          <a:p>
            <a:r>
              <a:rPr lang="en-US" dirty="0" smtClean="0"/>
              <a:t>WEAPONS</a:t>
            </a:r>
            <a:endParaRPr lang="en-US" dirty="0"/>
          </a:p>
        </p:txBody>
      </p:sp>
      <p:sp>
        <p:nvSpPr>
          <p:cNvPr id="14" name="TextBox 13"/>
          <p:cNvSpPr txBox="1"/>
          <p:nvPr/>
        </p:nvSpPr>
        <p:spPr>
          <a:xfrm>
            <a:off x="1913362" y="5438043"/>
            <a:ext cx="2240380" cy="369332"/>
          </a:xfrm>
          <a:prstGeom prst="rect">
            <a:avLst/>
          </a:prstGeom>
          <a:noFill/>
        </p:spPr>
        <p:txBody>
          <a:bodyPr wrap="square" rtlCol="0">
            <a:spAutoFit/>
          </a:bodyPr>
          <a:lstStyle/>
          <a:p>
            <a:r>
              <a:rPr lang="en-US" dirty="0" smtClean="0"/>
              <a:t>SENSITIVE DATA</a:t>
            </a:r>
            <a:endParaRPr lang="en-US" dirty="0"/>
          </a:p>
        </p:txBody>
      </p:sp>
      <p:pic>
        <p:nvPicPr>
          <p:cNvPr id="15" name="Picture 14"/>
          <p:cNvPicPr>
            <a:picLocks noChangeAspect="1"/>
          </p:cNvPicPr>
          <p:nvPr/>
        </p:nvPicPr>
        <p:blipFill>
          <a:blip r:embed="rId6"/>
          <a:stretch>
            <a:fillRect/>
          </a:stretch>
        </p:blipFill>
        <p:spPr>
          <a:xfrm>
            <a:off x="6616114" y="3317216"/>
            <a:ext cx="2051386" cy="1025693"/>
          </a:xfrm>
          <a:prstGeom prst="rect">
            <a:avLst/>
          </a:prstGeom>
        </p:spPr>
      </p:pic>
      <p:sp>
        <p:nvSpPr>
          <p:cNvPr id="17" name="TextBox 16"/>
          <p:cNvSpPr txBox="1"/>
          <p:nvPr/>
        </p:nvSpPr>
        <p:spPr>
          <a:xfrm>
            <a:off x="6465339" y="4404550"/>
            <a:ext cx="2352936" cy="369332"/>
          </a:xfrm>
          <a:prstGeom prst="rect">
            <a:avLst/>
          </a:prstGeom>
          <a:noFill/>
        </p:spPr>
        <p:txBody>
          <a:bodyPr wrap="square" rtlCol="0">
            <a:spAutoFit/>
          </a:bodyPr>
          <a:lstStyle/>
          <a:p>
            <a:r>
              <a:rPr lang="en-US" dirty="0" smtClean="0"/>
              <a:t>EXPORT CONTROL</a:t>
            </a:r>
            <a:endParaRPr lang="en-US" dirty="0"/>
          </a:p>
        </p:txBody>
      </p:sp>
      <p:pic>
        <p:nvPicPr>
          <p:cNvPr id="18" name="Picture 17"/>
          <p:cNvPicPr>
            <a:picLocks noChangeAspect="1"/>
          </p:cNvPicPr>
          <p:nvPr/>
        </p:nvPicPr>
        <p:blipFill>
          <a:blip r:embed="rId7"/>
          <a:stretch>
            <a:fillRect/>
          </a:stretch>
        </p:blipFill>
        <p:spPr>
          <a:xfrm>
            <a:off x="3689737" y="2389316"/>
            <a:ext cx="1989242" cy="1341582"/>
          </a:xfrm>
          <a:prstGeom prst="rect">
            <a:avLst/>
          </a:prstGeom>
        </p:spPr>
      </p:pic>
      <p:sp>
        <p:nvSpPr>
          <p:cNvPr id="19" name="TextBox 18"/>
          <p:cNvSpPr txBox="1"/>
          <p:nvPr/>
        </p:nvSpPr>
        <p:spPr>
          <a:xfrm>
            <a:off x="3275731" y="3743746"/>
            <a:ext cx="3159560" cy="369332"/>
          </a:xfrm>
          <a:prstGeom prst="rect">
            <a:avLst/>
          </a:prstGeom>
          <a:noFill/>
        </p:spPr>
        <p:txBody>
          <a:bodyPr wrap="square" rtlCol="0">
            <a:spAutoFit/>
          </a:bodyPr>
          <a:lstStyle/>
          <a:p>
            <a:r>
              <a:rPr lang="en-US" dirty="0" smtClean="0"/>
              <a:t>HAZARDOUS MATERIALS</a:t>
            </a:r>
            <a:endParaRPr lang="en-US" dirty="0"/>
          </a:p>
        </p:txBody>
      </p:sp>
    </p:spTree>
    <p:extLst>
      <p:ext uri="{BB962C8B-B14F-4D97-AF65-F5344CB8AC3E}">
        <p14:creationId xmlns:p14="http://schemas.microsoft.com/office/powerpoint/2010/main" val="100367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831" y="363993"/>
            <a:ext cx="8229600" cy="1143000"/>
          </a:xfrm>
        </p:spPr>
        <p:txBody>
          <a:bodyPr/>
          <a:lstStyle/>
          <a:p>
            <a:r>
              <a:rPr lang="en-US" dirty="0" smtClean="0"/>
              <a:t>HIGH THEFT ASSETS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835" y="1812265"/>
            <a:ext cx="6101592" cy="2623869"/>
          </a:xfrm>
          <a:prstGeom prst="rect">
            <a:avLst/>
          </a:prstGeom>
        </p:spPr>
      </p:pic>
      <p:pic>
        <p:nvPicPr>
          <p:cNvPr id="5" name="Picture 3" descr="C:\Users\eskimo\AppData\Local\Microsoft\Windows\Temporary Internet Files\Content.IE5\TUTGZL1G\MC90044133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982925"/>
            <a:ext cx="1630680" cy="1630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eskimo\AppData\Local\Microsoft\Windows\Temporary Internet Files\Content.IE5\YDOGV32Y\MC90043256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7345" y="2628108"/>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eskimo\AppData\Local\Microsoft\Windows\Temporary Internet Files\Content.IE5\6Q9MKJOK\MC90029764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4232" y="1914914"/>
            <a:ext cx="1822399" cy="133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542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lgn="ctr">
              <a:buNone/>
            </a:pPr>
            <a:r>
              <a:rPr lang="en-US" dirty="0" smtClean="0"/>
              <a:t>Who </a:t>
            </a:r>
            <a:r>
              <a:rPr lang="en-US" dirty="0"/>
              <a:t>is responsible for </a:t>
            </a:r>
            <a:r>
              <a:rPr lang="en-US" dirty="0" smtClean="0"/>
              <a:t>the management of CSU’s property?</a:t>
            </a:r>
          </a:p>
          <a:p>
            <a:pPr marL="0" indent="0" algn="ctr">
              <a:buNone/>
            </a:pPr>
            <a:endParaRPr lang="en-US" sz="4000" dirty="0">
              <a:latin typeface="Goudy Stout" pitchFamily="18" charset="0"/>
            </a:endParaRPr>
          </a:p>
          <a:p>
            <a:pPr marL="0" indent="0" algn="ctr">
              <a:buNone/>
            </a:pPr>
            <a:endParaRPr lang="en-US" sz="4000" dirty="0" smtClean="0">
              <a:latin typeface="Goudy Stout" pitchFamily="18" charset="0"/>
            </a:endParaRPr>
          </a:p>
          <a:p>
            <a:pPr marL="0" indent="0" algn="ctr">
              <a:buNone/>
            </a:pPr>
            <a:r>
              <a:rPr lang="en-US" sz="4000" dirty="0" smtClean="0">
                <a:solidFill>
                  <a:srgbClr val="984807"/>
                </a:solidFill>
                <a:latin typeface="Goudy Stout" pitchFamily="18" charset="0"/>
              </a:rPr>
              <a:t>EVERYONE IS!</a:t>
            </a:r>
            <a:endParaRPr lang="en-US" sz="4000" dirty="0">
              <a:solidFill>
                <a:srgbClr val="984807"/>
              </a:solidFill>
              <a:latin typeface="Goudy Stout" pitchFamily="18" charset="0"/>
            </a:endParaRPr>
          </a:p>
          <a:p>
            <a:pPr marL="0" indent="0">
              <a:buNone/>
            </a:pPr>
            <a:endParaRPr lang="en-US" dirty="0"/>
          </a:p>
        </p:txBody>
      </p:sp>
    </p:spTree>
    <p:extLst>
      <p:ext uri="{BB962C8B-B14F-4D97-AF65-F5344CB8AC3E}">
        <p14:creationId xmlns:p14="http://schemas.microsoft.com/office/powerpoint/2010/main" val="70701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SU-2">
      <a:dk1>
        <a:srgbClr val="008000"/>
      </a:dk1>
      <a:lt1>
        <a:srgbClr val="008000"/>
      </a:lt1>
      <a:dk2>
        <a:srgbClr val="008000"/>
      </a:dk2>
      <a:lt2>
        <a:srgbClr val="008000"/>
      </a:lt2>
      <a:accent1>
        <a:srgbClr val="4F81BD"/>
      </a:accent1>
      <a:accent2>
        <a:srgbClr val="008000"/>
      </a:accent2>
      <a:accent3>
        <a:srgbClr val="008000"/>
      </a:accent3>
      <a:accent4>
        <a:srgbClr val="008000"/>
      </a:accent4>
      <a:accent5>
        <a:srgbClr val="4BACC6"/>
      </a:accent5>
      <a:accent6>
        <a:srgbClr val="F79646"/>
      </a:accent6>
      <a:hlink>
        <a:srgbClr val="0000FF"/>
      </a:hlink>
      <a:folHlink>
        <a:srgbClr val="008000"/>
      </a:folHlink>
    </a:clrScheme>
    <a:fontScheme name="Custom 3">
      <a:majorFont>
        <a:latin typeface="Garamond Premr Pro Smbd"/>
        <a:ea typeface=""/>
        <a:cs typeface=""/>
      </a:majorFont>
      <a:minorFont>
        <a:latin typeface="Garamond Premr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6058</TotalTime>
  <Words>6892</Words>
  <Application>Microsoft Office PowerPoint</Application>
  <PresentationFormat>On-screen Show (4:3)</PresentationFormat>
  <Paragraphs>522</Paragraphs>
  <Slides>51</Slides>
  <Notes>51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51</vt:i4>
      </vt:variant>
    </vt:vector>
  </HeadingPairs>
  <TitlesOfParts>
    <vt:vector size="65" baseType="lpstr">
      <vt:lpstr>Aharoni</vt:lpstr>
      <vt:lpstr>Algerian</vt:lpstr>
      <vt:lpstr>Arial</vt:lpstr>
      <vt:lpstr>Broadway</vt:lpstr>
      <vt:lpstr>Calibri</vt:lpstr>
      <vt:lpstr>Californian FB</vt:lpstr>
      <vt:lpstr>Copperplate Gothic Light</vt:lpstr>
      <vt:lpstr>Garamond Premr Pro</vt:lpstr>
      <vt:lpstr>Garamond Premr Pro Smbd</vt:lpstr>
      <vt:lpstr>Goudy Stout</vt:lpstr>
      <vt:lpstr>Magneto</vt:lpstr>
      <vt:lpstr>Showcard Gothic</vt:lpstr>
      <vt:lpstr>Wingdings</vt:lpstr>
      <vt:lpstr>Office Theme</vt:lpstr>
      <vt:lpstr>Capital Assets…Start to Finish</vt:lpstr>
      <vt:lpstr>AGENDA</vt:lpstr>
      <vt:lpstr>PROPERTY MANGEMENT OVERVIEW</vt:lpstr>
      <vt:lpstr>DID YOU KNOW?</vt:lpstr>
      <vt:lpstr>POTENTIAL PROPERTY AUDIT ISSUES</vt:lpstr>
      <vt:lpstr>CAPITAL ASSETS</vt:lpstr>
      <vt:lpstr>CONTROLLED ASSETS</vt:lpstr>
      <vt:lpstr>HIGH THEFT ASSETS</vt:lpstr>
      <vt:lpstr>PowerPoint Presentation</vt:lpstr>
      <vt:lpstr>ROLES</vt:lpstr>
      <vt:lpstr>PowerPoint Presentation</vt:lpstr>
      <vt:lpstr>PowerPoint Presentation</vt:lpstr>
      <vt:lpstr>PowerPoint Presentation</vt:lpstr>
      <vt:lpstr>PowerPoint Presentation</vt:lpstr>
      <vt:lpstr>PowerPoint Presentation</vt:lpstr>
      <vt:lpstr>Incoming Property Declaration Form</vt:lpstr>
      <vt:lpstr>PowerPoint Presentation</vt:lpstr>
      <vt:lpstr>PowerPoint Presentation</vt:lpstr>
      <vt:lpstr>PowerPoint Presentation</vt:lpstr>
      <vt:lpstr>ASSET DECAL</vt:lpstr>
      <vt:lpstr>ASSET DECAL</vt:lpstr>
      <vt:lpstr>MAINTENANCE</vt:lpstr>
      <vt:lpstr>MOVEMENT</vt:lpstr>
      <vt:lpstr>MOVEMENT</vt:lpstr>
      <vt:lpstr>INVENTORY PROCESS</vt:lpstr>
      <vt:lpstr>PROPERTY MANAGEMENT</vt:lpstr>
      <vt:lpstr>PowerPoint Presentation</vt:lpstr>
      <vt:lpstr>DISPOSAL</vt:lpstr>
      <vt:lpstr>REGULATIONS</vt:lpstr>
      <vt:lpstr>REGULATIONS</vt:lpstr>
      <vt:lpstr>REGULATIONS</vt:lpstr>
      <vt:lpstr>SURPLUS PROPERTY</vt:lpstr>
      <vt:lpstr>SURPLUS PROPERTY</vt:lpstr>
      <vt:lpstr>SURPLUS PROPERTY</vt:lpstr>
      <vt:lpstr>SURPLUS PROPERTY</vt:lpstr>
      <vt:lpstr>Equipment External Transfer Form</vt:lpstr>
      <vt:lpstr>Equipment Release Request</vt:lpstr>
      <vt:lpstr>SURPLUS PROPERTY</vt:lpstr>
      <vt:lpstr>SURPLUS PROPERTY</vt:lpstr>
      <vt:lpstr>SURPLUS PROPERTY</vt:lpstr>
      <vt:lpstr>SURPLUS PROPERTY</vt:lpstr>
      <vt:lpstr>SURPLUS PROPERTY</vt:lpstr>
      <vt:lpstr>SURPLUS PROPERTY</vt:lpstr>
      <vt:lpstr>Equipment Accountability Change Request:</vt:lpstr>
      <vt:lpstr>Equipment Accountability Change Request:</vt:lpstr>
      <vt:lpstr>PowerPoint Presentation</vt:lpstr>
      <vt:lpstr>CRADLE TO GRAVE SUMMARY</vt:lpstr>
      <vt:lpstr>OTHER TRAININGS</vt:lpstr>
      <vt:lpstr>SUPPORT MATERIALS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dc:creator>
  <cp:lastModifiedBy>Ellison,Debra</cp:lastModifiedBy>
  <cp:revision>637</cp:revision>
  <cp:lastPrinted>2014-01-15T15:49:58Z</cp:lastPrinted>
  <dcterms:created xsi:type="dcterms:W3CDTF">2011-04-07T19:48:57Z</dcterms:created>
  <dcterms:modified xsi:type="dcterms:W3CDTF">2019-01-31T20:14:29Z</dcterms:modified>
</cp:coreProperties>
</file>