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326" r:id="rId3"/>
    <p:sldId id="331" r:id="rId4"/>
    <p:sldId id="332" r:id="rId5"/>
    <p:sldId id="350" r:id="rId6"/>
    <p:sldId id="351" r:id="rId7"/>
    <p:sldId id="352" r:id="rId8"/>
    <p:sldId id="353" r:id="rId9"/>
    <p:sldId id="355" r:id="rId10"/>
    <p:sldId id="356" r:id="rId11"/>
    <p:sldId id="299" r:id="rId12"/>
    <p:sldId id="300" r:id="rId13"/>
    <p:sldId id="301" r:id="rId14"/>
    <p:sldId id="342" r:id="rId15"/>
    <p:sldId id="296" r:id="rId16"/>
    <p:sldId id="343" r:id="rId17"/>
    <p:sldId id="344" r:id="rId18"/>
    <p:sldId id="346" r:id="rId19"/>
    <p:sldId id="347" r:id="rId20"/>
    <p:sldId id="349" r:id="rId21"/>
    <p:sldId id="348" r:id="rId22"/>
    <p:sldId id="341" r:id="rId23"/>
    <p:sldId id="303" r:id="rId24"/>
    <p:sldId id="330" r:id="rId25"/>
    <p:sldId id="304" r:id="rId26"/>
    <p:sldId id="305" r:id="rId27"/>
    <p:sldId id="306" r:id="rId28"/>
    <p:sldId id="334" r:id="rId29"/>
    <p:sldId id="335" r:id="rId30"/>
    <p:sldId id="336" r:id="rId31"/>
    <p:sldId id="337" r:id="rId32"/>
    <p:sldId id="357" r:id="rId33"/>
    <p:sldId id="323" r:id="rId34"/>
  </p:sldIdLst>
  <p:sldSz cx="9144000" cy="6858000" type="screen4x3"/>
  <p:notesSz cx="69850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pos="2880">
          <p15:clr>
            <a:srgbClr val="A4A3A4"/>
          </p15:clr>
        </p15:guide>
        <p15:guide id="4" pos="528">
          <p15:clr>
            <a:srgbClr val="A4A3A4"/>
          </p15:clr>
        </p15:guide>
        <p15:guide id="5" pos="7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71910" autoAdjust="0"/>
  </p:normalViewPr>
  <p:slideViewPr>
    <p:cSldViewPr>
      <p:cViewPr varScale="1">
        <p:scale>
          <a:sx n="99" d="100"/>
          <a:sy n="99" d="100"/>
        </p:scale>
        <p:origin x="1566" y="90"/>
      </p:cViewPr>
      <p:guideLst>
        <p:guide orient="horz" pos="2160"/>
        <p:guide orient="horz" pos="1008"/>
        <p:guide pos="2880"/>
        <p:guide pos="528"/>
        <p:guide pos="72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27466" cy="463236"/>
          </a:xfrm>
          <a:prstGeom prst="rect">
            <a:avLst/>
          </a:prstGeom>
        </p:spPr>
        <p:txBody>
          <a:bodyPr vert="horz" lIns="90717" tIns="45358" rIns="90717" bIns="45358" rtlCol="0"/>
          <a:lstStyle>
            <a:lvl1pPr algn="l">
              <a:defRPr sz="1200"/>
            </a:lvl1pPr>
          </a:lstStyle>
          <a:p>
            <a:endParaRPr lang="en-US" dirty="0"/>
          </a:p>
        </p:txBody>
      </p:sp>
      <p:sp>
        <p:nvSpPr>
          <p:cNvPr id="3" name="Date Placeholder 2"/>
          <p:cNvSpPr>
            <a:spLocks noGrp="1"/>
          </p:cNvSpPr>
          <p:nvPr>
            <p:ph type="dt" sz="quarter" idx="1"/>
          </p:nvPr>
        </p:nvSpPr>
        <p:spPr>
          <a:xfrm>
            <a:off x="3955953" y="1"/>
            <a:ext cx="3027466" cy="463236"/>
          </a:xfrm>
          <a:prstGeom prst="rect">
            <a:avLst/>
          </a:prstGeom>
        </p:spPr>
        <p:txBody>
          <a:bodyPr vert="horz" lIns="90717" tIns="45358" rIns="90717" bIns="45358" rtlCol="0"/>
          <a:lstStyle>
            <a:lvl1pPr algn="r">
              <a:defRPr sz="1200"/>
            </a:lvl1pPr>
          </a:lstStyle>
          <a:p>
            <a:fld id="{CCC9372B-914B-4D9D-A097-5FDB49F0AA54}" type="datetimeFigureOut">
              <a:rPr lang="en-US" smtClean="0"/>
              <a:t>9/25/2014</a:t>
            </a:fld>
            <a:endParaRPr lang="en-US" dirty="0"/>
          </a:p>
        </p:txBody>
      </p:sp>
      <p:sp>
        <p:nvSpPr>
          <p:cNvPr id="4" name="Footer Placeholder 3"/>
          <p:cNvSpPr>
            <a:spLocks noGrp="1"/>
          </p:cNvSpPr>
          <p:nvPr>
            <p:ph type="ftr" sz="quarter" idx="2"/>
          </p:nvPr>
        </p:nvSpPr>
        <p:spPr>
          <a:xfrm>
            <a:off x="2" y="8806195"/>
            <a:ext cx="3027466" cy="463236"/>
          </a:xfrm>
          <a:prstGeom prst="rect">
            <a:avLst/>
          </a:prstGeom>
        </p:spPr>
        <p:txBody>
          <a:bodyPr vert="horz" lIns="90717" tIns="45358" rIns="90717" bIns="4535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55953" y="8806195"/>
            <a:ext cx="3027466" cy="463236"/>
          </a:xfrm>
          <a:prstGeom prst="rect">
            <a:avLst/>
          </a:prstGeom>
        </p:spPr>
        <p:txBody>
          <a:bodyPr vert="horz" lIns="90717" tIns="45358" rIns="90717" bIns="45358" rtlCol="0" anchor="b"/>
          <a:lstStyle>
            <a:lvl1pPr algn="r">
              <a:defRPr sz="1200"/>
            </a:lvl1pPr>
          </a:lstStyle>
          <a:p>
            <a:fld id="{68EC9CF1-5DDA-4F58-AEF9-DAF6C02FBE5D}" type="slidenum">
              <a:rPr lang="en-US" smtClean="0"/>
              <a:t>‹#›</a:t>
            </a:fld>
            <a:endParaRPr lang="en-US" dirty="0"/>
          </a:p>
        </p:txBody>
      </p:sp>
    </p:spTree>
    <p:extLst>
      <p:ext uri="{BB962C8B-B14F-4D97-AF65-F5344CB8AC3E}">
        <p14:creationId xmlns:p14="http://schemas.microsoft.com/office/powerpoint/2010/main" val="4160589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29" tIns="45715" rIns="91429" bIns="45715" rtlCol="0"/>
          <a:lstStyle>
            <a:lvl1pPr algn="l">
              <a:defRPr sz="1200"/>
            </a:lvl1pPr>
          </a:lstStyle>
          <a:p>
            <a:endParaRPr lang="en-US"/>
          </a:p>
        </p:txBody>
      </p:sp>
      <p:sp>
        <p:nvSpPr>
          <p:cNvPr id="3" name="Date Placeholder 2"/>
          <p:cNvSpPr>
            <a:spLocks noGrp="1"/>
          </p:cNvSpPr>
          <p:nvPr>
            <p:ph type="dt" idx="1"/>
          </p:nvPr>
        </p:nvSpPr>
        <p:spPr>
          <a:xfrm>
            <a:off x="3956051" y="0"/>
            <a:ext cx="3027363" cy="463550"/>
          </a:xfrm>
          <a:prstGeom prst="rect">
            <a:avLst/>
          </a:prstGeom>
        </p:spPr>
        <p:txBody>
          <a:bodyPr vert="horz" lIns="91429" tIns="45715" rIns="91429" bIns="45715" rtlCol="0"/>
          <a:lstStyle>
            <a:lvl1pPr algn="r">
              <a:defRPr sz="1200"/>
            </a:lvl1pPr>
          </a:lstStyle>
          <a:p>
            <a:fld id="{26F78B02-B9F0-4258-878A-6EAABE9CCEC9}" type="datetimeFigureOut">
              <a:rPr lang="en-US" smtClean="0"/>
              <a:t>9/25/2014</a:t>
            </a:fld>
            <a:endParaRPr lang="en-US"/>
          </a:p>
        </p:txBody>
      </p:sp>
      <p:sp>
        <p:nvSpPr>
          <p:cNvPr id="4" name="Slide Image Placeholder 3"/>
          <p:cNvSpPr>
            <a:spLocks noGrp="1" noRot="1" noChangeAspect="1"/>
          </p:cNvSpPr>
          <p:nvPr>
            <p:ph type="sldImg" idx="2"/>
          </p:nvPr>
        </p:nvSpPr>
        <p:spPr>
          <a:xfrm>
            <a:off x="1174750" y="695325"/>
            <a:ext cx="4635500" cy="3476625"/>
          </a:xfrm>
          <a:prstGeom prst="rect">
            <a:avLst/>
          </a:prstGeom>
          <a:noFill/>
          <a:ln w="12700">
            <a:solidFill>
              <a:prstClr val="black"/>
            </a:solidFill>
          </a:ln>
        </p:spPr>
        <p:txBody>
          <a:bodyPr vert="horz" lIns="91429" tIns="45715" rIns="91429" bIns="45715" rtlCol="0" anchor="ctr"/>
          <a:lstStyle/>
          <a:p>
            <a:endParaRPr lang="en-US"/>
          </a:p>
        </p:txBody>
      </p:sp>
      <p:sp>
        <p:nvSpPr>
          <p:cNvPr id="5" name="Notes Placeholder 4"/>
          <p:cNvSpPr>
            <a:spLocks noGrp="1"/>
          </p:cNvSpPr>
          <p:nvPr>
            <p:ph type="body" sz="quarter" idx="3"/>
          </p:nvPr>
        </p:nvSpPr>
        <p:spPr>
          <a:xfrm>
            <a:off x="698500" y="4403725"/>
            <a:ext cx="5588000" cy="4171950"/>
          </a:xfrm>
          <a:prstGeom prst="rect">
            <a:avLst/>
          </a:prstGeom>
        </p:spPr>
        <p:txBody>
          <a:bodyPr vert="horz" lIns="91429" tIns="45715" rIns="91429" bIns="457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05863"/>
            <a:ext cx="3027363" cy="463550"/>
          </a:xfrm>
          <a:prstGeom prst="rect">
            <a:avLst/>
          </a:prstGeom>
        </p:spPr>
        <p:txBody>
          <a:bodyPr vert="horz" lIns="91429" tIns="45715" rIns="91429" bIns="45715" rtlCol="0" anchor="b"/>
          <a:lstStyle>
            <a:lvl1pPr algn="l">
              <a:defRPr sz="1200"/>
            </a:lvl1pPr>
          </a:lstStyle>
          <a:p>
            <a:endParaRPr lang="en-US"/>
          </a:p>
        </p:txBody>
      </p:sp>
      <p:sp>
        <p:nvSpPr>
          <p:cNvPr id="7" name="Slide Number Placeholder 6"/>
          <p:cNvSpPr>
            <a:spLocks noGrp="1"/>
          </p:cNvSpPr>
          <p:nvPr>
            <p:ph type="sldNum" sz="quarter" idx="5"/>
          </p:nvPr>
        </p:nvSpPr>
        <p:spPr>
          <a:xfrm>
            <a:off x="3956051" y="8805863"/>
            <a:ext cx="3027363" cy="463550"/>
          </a:xfrm>
          <a:prstGeom prst="rect">
            <a:avLst/>
          </a:prstGeom>
        </p:spPr>
        <p:txBody>
          <a:bodyPr vert="horz" lIns="91429" tIns="45715" rIns="91429" bIns="45715" rtlCol="0" anchor="b"/>
          <a:lstStyle>
            <a:lvl1pPr algn="r">
              <a:defRPr sz="1200"/>
            </a:lvl1pPr>
          </a:lstStyle>
          <a:p>
            <a:fld id="{476F4E72-6E67-4E90-8B84-E0B7C2279DF4}" type="slidenum">
              <a:rPr lang="en-US" smtClean="0"/>
              <a:t>‹#›</a:t>
            </a:fld>
            <a:endParaRPr lang="en-US"/>
          </a:p>
        </p:txBody>
      </p:sp>
    </p:spTree>
    <p:extLst>
      <p:ext uri="{BB962C8B-B14F-4D97-AF65-F5344CB8AC3E}">
        <p14:creationId xmlns:p14="http://schemas.microsoft.com/office/powerpoint/2010/main" val="24961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CAM</a:t>
            </a:r>
            <a:r>
              <a:rPr lang="en-US" baseline="0" dirty="0" smtClean="0"/>
              <a:t> Basic Training. This is the first of two classes to introduce you to some of the property management features you will be using.</a:t>
            </a:r>
          </a:p>
          <a:p>
            <a:endParaRPr lang="en-US" baseline="0" dirty="0" smtClean="0"/>
          </a:p>
          <a:p>
            <a:r>
              <a:rPr lang="en-US" baseline="0" dirty="0" smtClean="0"/>
              <a:t>The handouts cover hands-on exercises that we will be going over during today’s training and some to take back to your desk.</a:t>
            </a:r>
          </a:p>
        </p:txBody>
      </p:sp>
      <p:sp>
        <p:nvSpPr>
          <p:cNvPr id="4" name="Slide Number Placeholder 3"/>
          <p:cNvSpPr>
            <a:spLocks noGrp="1"/>
          </p:cNvSpPr>
          <p:nvPr>
            <p:ph type="sldNum" sz="quarter" idx="10"/>
          </p:nvPr>
        </p:nvSpPr>
        <p:spPr/>
        <p:txBody>
          <a:bodyPr/>
          <a:lstStyle/>
          <a:p>
            <a:fld id="{476F4E72-6E67-4E90-8B84-E0B7C2279DF4}" type="slidenum">
              <a:rPr lang="en-US" smtClean="0"/>
              <a:t>1</a:t>
            </a:fld>
            <a:endParaRPr lang="en-US"/>
          </a:p>
        </p:txBody>
      </p:sp>
    </p:spTree>
    <p:extLst>
      <p:ext uri="{BB962C8B-B14F-4D97-AF65-F5344CB8AC3E}">
        <p14:creationId xmlns:p14="http://schemas.microsoft.com/office/powerpoint/2010/main" val="1231379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Choose</a:t>
            </a:r>
            <a:r>
              <a:rPr lang="en-US" baseline="0" dirty="0" smtClean="0"/>
              <a:t> the Capital Asset System State (new, modify existing)</a:t>
            </a:r>
          </a:p>
          <a:p>
            <a:endParaRPr lang="en-US" baseline="0" dirty="0" smtClean="0"/>
          </a:p>
        </p:txBody>
      </p:sp>
      <p:sp>
        <p:nvSpPr>
          <p:cNvPr id="4" name="Slide Number Placeholder 3"/>
          <p:cNvSpPr>
            <a:spLocks noGrp="1"/>
          </p:cNvSpPr>
          <p:nvPr>
            <p:ph type="sldNum" sz="quarter" idx="10"/>
          </p:nvPr>
        </p:nvSpPr>
        <p:spPr/>
        <p:txBody>
          <a:bodyPr/>
          <a:lstStyle/>
          <a:p>
            <a:fld id="{476F4E72-6E67-4E90-8B84-E0B7C2279DF4}" type="slidenum">
              <a:rPr lang="en-US" smtClean="0"/>
              <a:t>14</a:t>
            </a:fld>
            <a:endParaRPr lang="en-US"/>
          </a:p>
        </p:txBody>
      </p:sp>
    </p:spTree>
    <p:extLst>
      <p:ext uri="{BB962C8B-B14F-4D97-AF65-F5344CB8AC3E}">
        <p14:creationId xmlns:p14="http://schemas.microsoft.com/office/powerpoint/2010/main" val="3497921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147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476F4E72-6E67-4E90-8B84-E0B7C2279DF4}" type="slidenum">
              <a:rPr lang="en-US" smtClean="0"/>
              <a:t>15</a:t>
            </a:fld>
            <a:endParaRPr lang="en-US"/>
          </a:p>
        </p:txBody>
      </p:sp>
    </p:spTree>
    <p:extLst>
      <p:ext uri="{BB962C8B-B14F-4D97-AF65-F5344CB8AC3E}">
        <p14:creationId xmlns:p14="http://schemas.microsoft.com/office/powerpoint/2010/main" val="1752200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76F4E72-6E67-4E90-8B84-E0B7C2279DF4}" type="slidenum">
              <a:rPr lang="en-US" smtClean="0"/>
              <a:t>16</a:t>
            </a:fld>
            <a:endParaRPr lang="en-US"/>
          </a:p>
        </p:txBody>
      </p:sp>
    </p:spTree>
    <p:extLst>
      <p:ext uri="{BB962C8B-B14F-4D97-AF65-F5344CB8AC3E}">
        <p14:creationId xmlns:p14="http://schemas.microsoft.com/office/powerpoint/2010/main" val="3705430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Choose</a:t>
            </a:r>
            <a:r>
              <a:rPr lang="en-US" baseline="0" dirty="0" smtClean="0"/>
              <a:t> the Capital Asset System Type (individual, multiple, or one) and the Capital Asset System State (new, modify existing</a:t>
            </a:r>
            <a:r>
              <a:rPr lang="en-US" baseline="0" dirty="0" smtClean="0"/>
              <a:t>).  For this example, One System will be used.</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476F4E72-6E67-4E90-8B84-E0B7C2279DF4}" type="slidenum">
              <a:rPr lang="en-US" smtClean="0"/>
              <a:t>17</a:t>
            </a:fld>
            <a:endParaRPr lang="en-US"/>
          </a:p>
        </p:txBody>
      </p:sp>
    </p:spTree>
    <p:extLst>
      <p:ext uri="{BB962C8B-B14F-4D97-AF65-F5344CB8AC3E}">
        <p14:creationId xmlns:p14="http://schemas.microsoft.com/office/powerpoint/2010/main" val="2137851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147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476F4E72-6E67-4E90-8B84-E0B7C2279DF4}" type="slidenum">
              <a:rPr lang="en-US" smtClean="0"/>
              <a:t>18</a:t>
            </a:fld>
            <a:endParaRPr lang="en-US"/>
          </a:p>
        </p:txBody>
      </p:sp>
    </p:spTree>
    <p:extLst>
      <p:ext uri="{BB962C8B-B14F-4D97-AF65-F5344CB8AC3E}">
        <p14:creationId xmlns:p14="http://schemas.microsoft.com/office/powerpoint/2010/main" val="1349270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Notice some lines have capital object codes and some lines do not.  Also notice, when more than one item is ordered of like items and they are not necessary to make a system asset, the unit cost is reviewed.  However, if lines are to be combined, the individual unit cost of the combined lines is totaled or the total extended cost of the combined lines is totaled and divided by the quantity ordered.  In the above example, there are 10 each ordered for both lines 1 and 2.  The unit cost for line 1 is $1,432.13 and the unit cost for line 2 is $303.00 or the extended cost for line 1 is $14,321.30 and the extended unit cost for line 2 is $3,030.00 for a total of $17,351.30.   It appears these items would be combined, but the total cost for each asset is only $1,735.13 or $17,351.30/10 = $1,735.13 (non-cap).</a:t>
            </a:r>
          </a:p>
          <a:p>
            <a:endParaRPr lang="en-US" dirty="0"/>
          </a:p>
        </p:txBody>
      </p:sp>
      <p:sp>
        <p:nvSpPr>
          <p:cNvPr id="4" name="Slide Number Placeholder 3"/>
          <p:cNvSpPr>
            <a:spLocks noGrp="1"/>
          </p:cNvSpPr>
          <p:nvPr>
            <p:ph type="sldNum" sz="quarter" idx="10"/>
          </p:nvPr>
        </p:nvSpPr>
        <p:spPr/>
        <p:txBody>
          <a:bodyPr/>
          <a:lstStyle/>
          <a:p>
            <a:fld id="{476F4E72-6E67-4E90-8B84-E0B7C2279DF4}" type="slidenum">
              <a:rPr lang="en-US" smtClean="0"/>
              <a:t>19</a:t>
            </a:fld>
            <a:endParaRPr lang="en-US"/>
          </a:p>
        </p:txBody>
      </p:sp>
    </p:spTree>
    <p:extLst>
      <p:ext uri="{BB962C8B-B14F-4D97-AF65-F5344CB8AC3E}">
        <p14:creationId xmlns:p14="http://schemas.microsoft.com/office/powerpoint/2010/main" val="18107760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147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476F4E72-6E67-4E90-8B84-E0B7C2279DF4}" type="slidenum">
              <a:rPr lang="en-US" smtClean="0"/>
              <a:t>21</a:t>
            </a:fld>
            <a:endParaRPr lang="en-US"/>
          </a:p>
        </p:txBody>
      </p:sp>
    </p:spTree>
    <p:extLst>
      <p:ext uri="{BB962C8B-B14F-4D97-AF65-F5344CB8AC3E}">
        <p14:creationId xmlns:p14="http://schemas.microsoft.com/office/powerpoint/2010/main" val="1379094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reasons a user may want</a:t>
            </a:r>
            <a:r>
              <a:rPr lang="en-US" baseline="0" dirty="0" smtClean="0"/>
              <a:t> to initiate a GEC document include reclassifying an item from capital to non-capital, reclassifying an item from non-capital to capital, change an object code, change funding, and capitalizing a WIP.</a:t>
            </a:r>
            <a:endParaRPr lang="en-US" dirty="0"/>
          </a:p>
        </p:txBody>
      </p:sp>
      <p:sp>
        <p:nvSpPr>
          <p:cNvPr id="4" name="Slide Number Placeholder 3"/>
          <p:cNvSpPr>
            <a:spLocks noGrp="1"/>
          </p:cNvSpPr>
          <p:nvPr>
            <p:ph type="sldNum" sz="quarter" idx="10"/>
          </p:nvPr>
        </p:nvSpPr>
        <p:spPr/>
        <p:txBody>
          <a:bodyPr/>
          <a:lstStyle/>
          <a:p>
            <a:fld id="{476F4E72-6E67-4E90-8B84-E0B7C2279DF4}" type="slidenum">
              <a:rPr lang="en-US" smtClean="0"/>
              <a:t>23</a:t>
            </a:fld>
            <a:endParaRPr lang="en-US"/>
          </a:p>
        </p:txBody>
      </p:sp>
    </p:spTree>
    <p:extLst>
      <p:ext uri="{BB962C8B-B14F-4D97-AF65-F5344CB8AC3E}">
        <p14:creationId xmlns:p14="http://schemas.microsoft.com/office/powerpoint/2010/main" val="30180077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6F4E72-6E67-4E90-8B84-E0B7C2279DF4}"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2087237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Users can enter a description and populate</a:t>
            </a:r>
            <a:r>
              <a:rPr lang="en-US" baseline="0" dirty="0" smtClean="0"/>
              <a:t> the From and To Accounting Lines.  Using an object code from the 8xxx series will trigger the Capital Asset information to be entered.</a:t>
            </a:r>
            <a:endParaRPr lang="en-US" dirty="0"/>
          </a:p>
        </p:txBody>
      </p:sp>
      <p:sp>
        <p:nvSpPr>
          <p:cNvPr id="4" name="Slide Number Placeholder 3"/>
          <p:cNvSpPr>
            <a:spLocks noGrp="1"/>
          </p:cNvSpPr>
          <p:nvPr>
            <p:ph type="sldNum" sz="quarter" idx="10"/>
          </p:nvPr>
        </p:nvSpPr>
        <p:spPr/>
        <p:txBody>
          <a:bodyPr/>
          <a:lstStyle/>
          <a:p>
            <a:fld id="{476F4E72-6E67-4E90-8B84-E0B7C2279DF4}" type="slidenum">
              <a:rPr lang="en-US" smtClean="0"/>
              <a:t>25</a:t>
            </a:fld>
            <a:endParaRPr lang="en-US"/>
          </a:p>
        </p:txBody>
      </p:sp>
    </p:spTree>
    <p:extLst>
      <p:ext uri="{BB962C8B-B14F-4D97-AF65-F5344CB8AC3E}">
        <p14:creationId xmlns:p14="http://schemas.microsoft.com/office/powerpoint/2010/main" val="793634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6F4E72-6E67-4E90-8B84-E0B7C2279DF4}" type="slidenum">
              <a:rPr lang="en-US" smtClean="0"/>
              <a:t>2</a:t>
            </a:fld>
            <a:endParaRPr lang="en-US"/>
          </a:p>
        </p:txBody>
      </p:sp>
    </p:spTree>
    <p:extLst>
      <p:ext uri="{BB962C8B-B14F-4D97-AF65-F5344CB8AC3E}">
        <p14:creationId xmlns:p14="http://schemas.microsoft.com/office/powerpoint/2010/main" val="15306936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Distribute cost evenly will</a:t>
            </a:r>
            <a:r>
              <a:rPr lang="en-US" baseline="0" dirty="0" smtClean="0"/>
              <a:t> split the amount into the number of assets evenly.  Distribute cost by amount lets you put the amount in for each asset.</a:t>
            </a:r>
            <a:endParaRPr lang="en-US" dirty="0"/>
          </a:p>
        </p:txBody>
      </p:sp>
      <p:sp>
        <p:nvSpPr>
          <p:cNvPr id="4" name="Slide Number Placeholder 3"/>
          <p:cNvSpPr>
            <a:spLocks noGrp="1"/>
          </p:cNvSpPr>
          <p:nvPr>
            <p:ph type="sldNum" sz="quarter" idx="10"/>
          </p:nvPr>
        </p:nvSpPr>
        <p:spPr/>
        <p:txBody>
          <a:bodyPr/>
          <a:lstStyle/>
          <a:p>
            <a:fld id="{476F4E72-6E67-4E90-8B84-E0B7C2279DF4}" type="slidenum">
              <a:rPr lang="en-US" smtClean="0"/>
              <a:t>26</a:t>
            </a:fld>
            <a:endParaRPr lang="en-US"/>
          </a:p>
        </p:txBody>
      </p:sp>
    </p:spTree>
    <p:extLst>
      <p:ext uri="{BB962C8B-B14F-4D97-AF65-F5344CB8AC3E}">
        <p14:creationId xmlns:p14="http://schemas.microsoft.com/office/powerpoint/2010/main" val="36238672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find out if an asset exists, you can do a PO search or Asset Payment lookup.  Usually modify existing is used when changing funding.  Usually create asset is used to Capitalize a WIP .  Object code changes can be either create or modify depending upon what you are doing.  </a:t>
            </a:r>
            <a:endParaRPr lang="en-US" dirty="0"/>
          </a:p>
        </p:txBody>
      </p:sp>
      <p:sp>
        <p:nvSpPr>
          <p:cNvPr id="4" name="Slide Number Placeholder 3"/>
          <p:cNvSpPr>
            <a:spLocks noGrp="1"/>
          </p:cNvSpPr>
          <p:nvPr>
            <p:ph type="sldNum" sz="quarter" idx="10"/>
          </p:nvPr>
        </p:nvSpPr>
        <p:spPr/>
        <p:txBody>
          <a:bodyPr/>
          <a:lstStyle/>
          <a:p>
            <a:fld id="{476F4E72-6E67-4E90-8B84-E0B7C2279DF4}" type="slidenum">
              <a:rPr lang="en-US" smtClean="0"/>
              <a:t>27</a:t>
            </a:fld>
            <a:endParaRPr lang="en-US"/>
          </a:p>
        </p:txBody>
      </p:sp>
    </p:spTree>
    <p:extLst>
      <p:ext uri="{BB962C8B-B14F-4D97-AF65-F5344CB8AC3E}">
        <p14:creationId xmlns:p14="http://schemas.microsoft.com/office/powerpoint/2010/main" val="17988980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you are modifying</a:t>
            </a:r>
            <a:r>
              <a:rPr lang="en-US" baseline="0" dirty="0" smtClean="0"/>
              <a:t> more than one asset, you will need to click on “modify asset” for the number of assets you are modifying and enter the asset number for each one.</a:t>
            </a:r>
            <a:endParaRPr lang="en-US" dirty="0" smtClean="0"/>
          </a:p>
          <a:p>
            <a:endParaRPr lang="en-US" dirty="0"/>
          </a:p>
        </p:txBody>
      </p:sp>
      <p:sp>
        <p:nvSpPr>
          <p:cNvPr id="4" name="Slide Number Placeholder 3"/>
          <p:cNvSpPr>
            <a:spLocks noGrp="1"/>
          </p:cNvSpPr>
          <p:nvPr>
            <p:ph type="sldNum" sz="quarter" idx="10"/>
          </p:nvPr>
        </p:nvSpPr>
        <p:spPr/>
        <p:txBody>
          <a:bodyPr/>
          <a:lstStyle/>
          <a:p>
            <a:fld id="{476F4E72-6E67-4E90-8B84-E0B7C2279DF4}" type="slidenum">
              <a:rPr lang="en-US" smtClean="0"/>
              <a:t>28</a:t>
            </a:fld>
            <a:endParaRPr lang="en-US"/>
          </a:p>
        </p:txBody>
      </p:sp>
    </p:spTree>
    <p:extLst>
      <p:ext uri="{BB962C8B-B14F-4D97-AF65-F5344CB8AC3E}">
        <p14:creationId xmlns:p14="http://schemas.microsoft.com/office/powerpoint/2010/main" val="18515420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6F4E72-6E67-4E90-8B84-E0B7C2279DF4}" type="slidenum">
              <a:rPr lang="en-US" smtClean="0"/>
              <a:t>29</a:t>
            </a:fld>
            <a:endParaRPr lang="en-US"/>
          </a:p>
        </p:txBody>
      </p:sp>
    </p:spTree>
    <p:extLst>
      <p:ext uri="{BB962C8B-B14F-4D97-AF65-F5344CB8AC3E}">
        <p14:creationId xmlns:p14="http://schemas.microsoft.com/office/powerpoint/2010/main" val="27588892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assets are the same, you only need to click on create asset once.</a:t>
            </a:r>
            <a:r>
              <a:rPr lang="en-US" baseline="0" dirty="0" smtClean="0"/>
              <a:t>  If you are creating different asset types, you will need to click on create asset for the number of different asset types you are wanting to create.</a:t>
            </a:r>
            <a:endParaRPr lang="en-US" dirty="0"/>
          </a:p>
        </p:txBody>
      </p:sp>
      <p:sp>
        <p:nvSpPr>
          <p:cNvPr id="4" name="Slide Number Placeholder 3"/>
          <p:cNvSpPr>
            <a:spLocks noGrp="1"/>
          </p:cNvSpPr>
          <p:nvPr>
            <p:ph type="sldNum" sz="quarter" idx="10"/>
          </p:nvPr>
        </p:nvSpPr>
        <p:spPr/>
        <p:txBody>
          <a:bodyPr/>
          <a:lstStyle/>
          <a:p>
            <a:fld id="{476F4E72-6E67-4E90-8B84-E0B7C2279DF4}" type="slidenum">
              <a:rPr lang="en-US" smtClean="0"/>
              <a:t>30</a:t>
            </a:fld>
            <a:endParaRPr lang="en-US"/>
          </a:p>
        </p:txBody>
      </p:sp>
    </p:spTree>
    <p:extLst>
      <p:ext uri="{BB962C8B-B14F-4D97-AF65-F5344CB8AC3E}">
        <p14:creationId xmlns:p14="http://schemas.microsoft.com/office/powerpoint/2010/main" val="1841770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Tag Number is not required.  If needed, Contact</a:t>
            </a:r>
            <a:r>
              <a:rPr lang="en-US" baseline="0" dirty="0" smtClean="0"/>
              <a:t> Property Management for the Tag Number/Decal Number, otherwise it will be entered when it is in Property Management’s action list for approval.</a:t>
            </a:r>
          </a:p>
          <a:p>
            <a:endParaRPr lang="en-US" baseline="0" dirty="0" smtClean="0"/>
          </a:p>
          <a:p>
            <a:r>
              <a:rPr lang="en-US" baseline="0" dirty="0" smtClean="0"/>
              <a:t>Hands on training examples are available to work on at </a:t>
            </a:r>
            <a:r>
              <a:rPr lang="en-US" baseline="0" smtClean="0"/>
              <a:t>this time.</a:t>
            </a:r>
            <a:endParaRPr lang="en-US" baseline="0" dirty="0" smtClean="0"/>
          </a:p>
        </p:txBody>
      </p:sp>
      <p:sp>
        <p:nvSpPr>
          <p:cNvPr id="4" name="Slide Number Placeholder 3"/>
          <p:cNvSpPr>
            <a:spLocks noGrp="1"/>
          </p:cNvSpPr>
          <p:nvPr>
            <p:ph type="sldNum" sz="quarter" idx="10"/>
          </p:nvPr>
        </p:nvSpPr>
        <p:spPr/>
        <p:txBody>
          <a:bodyPr/>
          <a:lstStyle/>
          <a:p>
            <a:fld id="{476F4E72-6E67-4E90-8B84-E0B7C2279DF4}" type="slidenum">
              <a:rPr lang="en-US" smtClean="0"/>
              <a:t>31</a:t>
            </a:fld>
            <a:endParaRPr lang="en-US"/>
          </a:p>
        </p:txBody>
      </p:sp>
    </p:spTree>
    <p:extLst>
      <p:ext uri="{BB962C8B-B14F-4D97-AF65-F5344CB8AC3E}">
        <p14:creationId xmlns:p14="http://schemas.microsoft.com/office/powerpoint/2010/main" val="30357503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CSU main webpage select</a:t>
            </a:r>
            <a:r>
              <a:rPr lang="en-US" baseline="0" dirty="0" smtClean="0"/>
              <a:t> P from the A-Z lookup, then click Property Management</a:t>
            </a:r>
          </a:p>
          <a:p>
            <a:pPr marL="171450" indent="-171450">
              <a:buFont typeface="Arial" pitchFamily="34" charset="0"/>
              <a:buChar char="•"/>
            </a:pPr>
            <a:r>
              <a:rPr lang="en-US" baseline="0" dirty="0" smtClean="0"/>
              <a:t>To add CAM Processor role for a user go to BFS webpage, Forms, Access Applications and Signature Forms, “Application for Kuali Financial System”; be sure to check the KFS Capital Assets KFS-CAM Processor checkbox</a:t>
            </a:r>
          </a:p>
          <a:p>
            <a:pPr marL="171450" indent="-171450">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476F4E72-6E67-4E90-8B84-E0B7C2279DF4}" type="slidenum">
              <a:rPr lang="en-US" smtClean="0"/>
              <a:t>32</a:t>
            </a:fld>
            <a:endParaRPr lang="en-US"/>
          </a:p>
        </p:txBody>
      </p:sp>
    </p:spTree>
    <p:extLst>
      <p:ext uri="{BB962C8B-B14F-4D97-AF65-F5344CB8AC3E}">
        <p14:creationId xmlns:p14="http://schemas.microsoft.com/office/powerpoint/2010/main" val="24797150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6F4E72-6E67-4E90-8B84-E0B7C2279DF4}" type="slidenum">
              <a:rPr lang="en-US" smtClean="0"/>
              <a:t>33</a:t>
            </a:fld>
            <a:endParaRPr lang="en-US"/>
          </a:p>
        </p:txBody>
      </p:sp>
    </p:spTree>
    <p:extLst>
      <p:ext uri="{BB962C8B-B14F-4D97-AF65-F5344CB8AC3E}">
        <p14:creationId xmlns:p14="http://schemas.microsoft.com/office/powerpoint/2010/main" val="1821128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6F4E72-6E67-4E90-8B84-E0B7C2279DF4}" type="slidenum">
              <a:rPr lang="en-US" smtClean="0"/>
              <a:t>3</a:t>
            </a:fld>
            <a:endParaRPr lang="en-US"/>
          </a:p>
        </p:txBody>
      </p:sp>
    </p:spTree>
    <p:extLst>
      <p:ext uri="{BB962C8B-B14F-4D97-AF65-F5344CB8AC3E}">
        <p14:creationId xmlns:p14="http://schemas.microsoft.com/office/powerpoint/2010/main" val="2921629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6F4E72-6E67-4E90-8B84-E0B7C2279DF4}" type="slidenum">
              <a:rPr lang="en-US" smtClean="0"/>
              <a:t>4</a:t>
            </a:fld>
            <a:endParaRPr lang="en-US"/>
          </a:p>
        </p:txBody>
      </p:sp>
    </p:spTree>
    <p:extLst>
      <p:ext uri="{BB962C8B-B14F-4D97-AF65-F5344CB8AC3E}">
        <p14:creationId xmlns:p14="http://schemas.microsoft.com/office/powerpoint/2010/main" val="497592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6F4E72-6E67-4E90-8B84-E0B7C2279DF4}" type="slidenum">
              <a:rPr lang="en-US" smtClean="0"/>
              <a:t>9</a:t>
            </a:fld>
            <a:endParaRPr lang="en-US"/>
          </a:p>
        </p:txBody>
      </p:sp>
    </p:spTree>
    <p:extLst>
      <p:ext uri="{BB962C8B-B14F-4D97-AF65-F5344CB8AC3E}">
        <p14:creationId xmlns:p14="http://schemas.microsoft.com/office/powerpoint/2010/main" val="3716116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export to spreadsheet option can be used here.</a:t>
            </a:r>
            <a:endParaRPr lang="en-US" dirty="0"/>
          </a:p>
        </p:txBody>
      </p:sp>
      <p:sp>
        <p:nvSpPr>
          <p:cNvPr id="4" name="Slide Number Placeholder 3"/>
          <p:cNvSpPr>
            <a:spLocks noGrp="1"/>
          </p:cNvSpPr>
          <p:nvPr>
            <p:ph type="sldNum" sz="quarter" idx="10"/>
          </p:nvPr>
        </p:nvSpPr>
        <p:spPr/>
        <p:txBody>
          <a:bodyPr/>
          <a:lstStyle/>
          <a:p>
            <a:fld id="{476F4E72-6E67-4E90-8B84-E0B7C2279DF4}" type="slidenum">
              <a:rPr lang="en-US" smtClean="0"/>
              <a:t>10</a:t>
            </a:fld>
            <a:endParaRPr lang="en-US"/>
          </a:p>
        </p:txBody>
      </p:sp>
    </p:spTree>
    <p:extLst>
      <p:ext uri="{BB962C8B-B14F-4D97-AF65-F5344CB8AC3E}">
        <p14:creationId xmlns:p14="http://schemas.microsoft.com/office/powerpoint/2010/main" val="3904463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6F4E72-6E67-4E90-8B84-E0B7C2279DF4}" type="slidenum">
              <a:rPr lang="en-US" smtClean="0"/>
              <a:t>11</a:t>
            </a:fld>
            <a:endParaRPr lang="en-US"/>
          </a:p>
        </p:txBody>
      </p:sp>
    </p:spTree>
    <p:extLst>
      <p:ext uri="{BB962C8B-B14F-4D97-AF65-F5344CB8AC3E}">
        <p14:creationId xmlns:p14="http://schemas.microsoft.com/office/powerpoint/2010/main" val="1714378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76F4E72-6E67-4E90-8B84-E0B7C2279DF4}" type="slidenum">
              <a:rPr lang="en-US" smtClean="0"/>
              <a:t>12</a:t>
            </a:fld>
            <a:endParaRPr lang="en-US"/>
          </a:p>
        </p:txBody>
      </p:sp>
    </p:spTree>
    <p:extLst>
      <p:ext uri="{BB962C8B-B14F-4D97-AF65-F5344CB8AC3E}">
        <p14:creationId xmlns:p14="http://schemas.microsoft.com/office/powerpoint/2010/main" val="965885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Choose</a:t>
            </a:r>
            <a:r>
              <a:rPr lang="en-US" baseline="0" dirty="0" smtClean="0"/>
              <a:t> the Capital Asset System Type (individual, multiple, or one) and the Capital Asset System State (new, modify existing)</a:t>
            </a:r>
          </a:p>
          <a:p>
            <a:endParaRPr lang="en-US" baseline="0" dirty="0" smtClean="0"/>
          </a:p>
        </p:txBody>
      </p:sp>
      <p:sp>
        <p:nvSpPr>
          <p:cNvPr id="4" name="Slide Number Placeholder 3"/>
          <p:cNvSpPr>
            <a:spLocks noGrp="1"/>
          </p:cNvSpPr>
          <p:nvPr>
            <p:ph type="sldNum" sz="quarter" idx="10"/>
          </p:nvPr>
        </p:nvSpPr>
        <p:spPr/>
        <p:txBody>
          <a:bodyPr/>
          <a:lstStyle/>
          <a:p>
            <a:fld id="{476F4E72-6E67-4E90-8B84-E0B7C2279DF4}" type="slidenum">
              <a:rPr lang="en-US" smtClean="0"/>
              <a:t>13</a:t>
            </a:fld>
            <a:endParaRPr lang="en-US"/>
          </a:p>
        </p:txBody>
      </p:sp>
    </p:spTree>
    <p:extLst>
      <p:ext uri="{BB962C8B-B14F-4D97-AF65-F5344CB8AC3E}">
        <p14:creationId xmlns:p14="http://schemas.microsoft.com/office/powerpoint/2010/main" val="498675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0"/>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051174"/>
            <a:ext cx="6400800" cy="274002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417637"/>
            <a:ext cx="82296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743200"/>
            <a:ext cx="8229600" cy="2971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590800"/>
            <a:ext cx="40386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590800"/>
            <a:ext cx="40386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tiff"/><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temp1-2.tif"/>
          <p:cNvPicPr>
            <a:picLocks noChangeAspect="1"/>
          </p:cNvPicPr>
          <p:nvPr userDrawn="1"/>
        </p:nvPicPr>
        <p:blipFill>
          <a:blip r:embed="rId5"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13716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697162"/>
            <a:ext cx="8229600" cy="347503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padroni.is.colostate.edu:7778/portal/page/portal/CSUCAP"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mp1.tif"/>
          <p:cNvPicPr>
            <a:picLocks noChangeAspect="1"/>
          </p:cNvPicPr>
          <p:nvPr/>
        </p:nvPicPr>
        <p:blipFill>
          <a:blip r:embed="rId3" cstate="print"/>
          <a:stretch>
            <a:fillRect/>
          </a:stretch>
        </p:blipFill>
        <p:spPr>
          <a:xfrm>
            <a:off x="-26894" y="-31376"/>
            <a:ext cx="9144000" cy="6858000"/>
          </a:xfrm>
          <a:prstGeom prst="rect">
            <a:avLst/>
          </a:prstGeom>
        </p:spPr>
      </p:pic>
      <p:sp>
        <p:nvSpPr>
          <p:cNvPr id="5" name="Subtitle 2"/>
          <p:cNvSpPr txBox="1">
            <a:spLocks/>
          </p:cNvSpPr>
          <p:nvPr/>
        </p:nvSpPr>
        <p:spPr>
          <a:xfrm>
            <a:off x="762000" y="533400"/>
            <a:ext cx="7696200" cy="1143000"/>
          </a:xfrm>
          <a:prstGeom prst="rect">
            <a:avLst/>
          </a:prstGeom>
        </p:spPr>
        <p:txBody>
          <a:bodyPr vert="horz" lIns="91440" tIns="45720" rIns="91440" bIns="45720" rtlCol="0">
            <a:noAutofit/>
          </a:bodyPr>
          <a:lstStyle/>
          <a:p>
            <a:pPr lvl="0" algn="ctr">
              <a:spcBef>
                <a:spcPct val="20000"/>
              </a:spcBef>
            </a:pPr>
            <a:r>
              <a:rPr lang="en-US" sz="7200" noProof="0" dirty="0" smtClean="0">
                <a:latin typeface="Arial Black" pitchFamily="34" charset="0"/>
              </a:rPr>
              <a:t>KUALI</a:t>
            </a:r>
          </a:p>
          <a:p>
            <a:pPr lvl="0" algn="ctr">
              <a:spcBef>
                <a:spcPct val="20000"/>
              </a:spcBef>
            </a:pPr>
            <a:r>
              <a:rPr lang="en-US" sz="3600" noProof="0" dirty="0" smtClean="0">
                <a:latin typeface="Arial Black" pitchFamily="34" charset="0"/>
              </a:rPr>
              <a:t>CAPITAL ASSET MANAGEMENT </a:t>
            </a:r>
            <a:r>
              <a:rPr kumimoji="0" lang="en-US" sz="3600" b="0" i="0" u="none" strike="noStrike" kern="1200" cap="none" spc="0" normalizeH="0" baseline="0" dirty="0" smtClean="0">
                <a:ln>
                  <a:noFill/>
                </a:ln>
                <a:solidFill>
                  <a:schemeClr val="tx1"/>
                </a:solidFill>
                <a:effectLst/>
                <a:uLnTx/>
                <a:uFillTx/>
                <a:latin typeface="Arial Black" pitchFamily="34" charset="0"/>
              </a:rPr>
              <a:t>(CAM)</a:t>
            </a:r>
          </a:p>
          <a:p>
            <a:pPr lvl="0" algn="ctr">
              <a:spcBef>
                <a:spcPct val="20000"/>
              </a:spcBef>
            </a:pPr>
            <a:r>
              <a:rPr lang="en-US" sz="3600" dirty="0" smtClean="0">
                <a:latin typeface="Arial Black" pitchFamily="34" charset="0"/>
              </a:rPr>
              <a:t>FINANCIAL PROCESSING</a:t>
            </a:r>
            <a:endParaRPr kumimoji="0" lang="en-US" sz="3600" b="0" i="0" u="none" strike="noStrike" kern="1200" cap="none" spc="0" normalizeH="0" baseline="0" dirty="0" smtClean="0">
              <a:ln>
                <a:noFill/>
              </a:ln>
              <a:solidFill>
                <a:schemeClr val="tx1"/>
              </a:solidFill>
              <a:effectLst/>
              <a:uLnTx/>
              <a:uFillTx/>
              <a:latin typeface="Arial Black" pitchFamily="34" charset="0"/>
            </a:endParaRPr>
          </a:p>
        </p:txBody>
      </p:sp>
      <p:sp>
        <p:nvSpPr>
          <p:cNvPr id="7" name="Subtitle 2"/>
          <p:cNvSpPr txBox="1">
            <a:spLocks/>
          </p:cNvSpPr>
          <p:nvPr/>
        </p:nvSpPr>
        <p:spPr>
          <a:xfrm>
            <a:off x="990600" y="5638800"/>
            <a:ext cx="7239000" cy="609600"/>
          </a:xfrm>
          <a:prstGeom prst="rect">
            <a:avLst/>
          </a:prstGeom>
        </p:spPr>
        <p:txBody>
          <a:bodyPr vert="horz" lIns="91440" tIns="45720" rIns="91440" bIns="45720" rtlCol="0">
            <a:normAutofit lnSpcReduction="10000"/>
          </a:bodyPr>
          <a:lstStyle/>
          <a:p>
            <a:pPr lvl="0">
              <a:spcBef>
                <a:spcPct val="20000"/>
              </a:spcBef>
            </a:pPr>
            <a:r>
              <a:rPr lang="en-US" sz="1600" i="1" dirty="0" smtClean="0">
                <a:latin typeface="Garamond Premr Pro" pitchFamily="18" charset="0"/>
              </a:rPr>
              <a:t>Business and Financial Services, Property Management</a:t>
            </a:r>
          </a:p>
          <a:p>
            <a:pPr lvl="0">
              <a:spcBef>
                <a:spcPct val="20000"/>
              </a:spcBef>
            </a:pPr>
            <a:r>
              <a:rPr kumimoji="0" lang="en-US" sz="1600" b="0" i="1" u="none" strike="noStrike" kern="1200" cap="none" spc="0" normalizeH="0" baseline="0" noProof="0" dirty="0" smtClean="0">
                <a:ln>
                  <a:noFill/>
                </a:ln>
                <a:solidFill>
                  <a:schemeClr val="tx1"/>
                </a:solidFill>
                <a:effectLst/>
                <a:uLnTx/>
                <a:uFillTx/>
                <a:latin typeface="Garamond Premr Pro" pitchFamily="18" charset="0"/>
              </a:rPr>
              <a:t>Presenters: Genevra Scott</a:t>
            </a:r>
            <a:r>
              <a:rPr kumimoji="0" lang="en-US" sz="1600" b="0" i="1" u="none" strike="noStrike" kern="1200" cap="none" spc="0" normalizeH="0" noProof="0" dirty="0" smtClean="0">
                <a:ln>
                  <a:noFill/>
                </a:ln>
                <a:solidFill>
                  <a:schemeClr val="tx1"/>
                </a:solidFill>
                <a:effectLst/>
                <a:uLnTx/>
                <a:uFillTx/>
                <a:latin typeface="Garamond Premr Pro" pitchFamily="18" charset="0"/>
              </a:rPr>
              <a:t> and Debra Ellison</a:t>
            </a:r>
            <a:endParaRPr kumimoji="0" lang="en-US" sz="1600" b="0" i="1" u="none" strike="noStrike" kern="1200" cap="none" spc="0" normalizeH="0" baseline="0" noProof="0" dirty="0" smtClean="0">
              <a:ln>
                <a:noFill/>
              </a:ln>
              <a:solidFill>
                <a:schemeClr val="tx1"/>
              </a:solidFill>
              <a:effectLst/>
              <a:uLnTx/>
              <a:uFillTx/>
              <a:latin typeface="Garamond Premr Pro"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76200"/>
            <a:ext cx="8229600" cy="523220"/>
          </a:xfrm>
          <a:prstGeom prst="rect">
            <a:avLst/>
          </a:prstGeom>
          <a:noFill/>
        </p:spPr>
        <p:txBody>
          <a:bodyPr wrap="square" rtlCol="0">
            <a:spAutoFit/>
          </a:bodyPr>
          <a:lstStyle/>
          <a:p>
            <a:pPr algn="ctr"/>
            <a:r>
              <a:rPr lang="en-US" sz="2800" b="1" dirty="0" smtClean="0"/>
              <a:t>ASSET PAYMENT LOOKUP</a:t>
            </a:r>
            <a:endParaRPr lang="en-US" sz="2800"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447801"/>
            <a:ext cx="8534399"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3943350"/>
            <a:ext cx="8229600" cy="2381250"/>
          </a:xfrm>
        </p:spPr>
        <p:txBody>
          <a:bodyPr>
            <a:normAutofit/>
          </a:bodyPr>
          <a:lstStyle/>
          <a:p>
            <a:pPr marL="0" indent="0">
              <a:buNone/>
            </a:pPr>
            <a:r>
              <a:rPr lang="en-US" dirty="0" smtClean="0"/>
              <a:t>This asset has two financial transactions posted to it.  From a quick glance the user can see the account number, object code, document number and type, amount, and posting date.</a:t>
            </a:r>
            <a:endParaRPr lang="en-US" dirty="0"/>
          </a:p>
        </p:txBody>
      </p:sp>
    </p:spTree>
    <p:extLst>
      <p:ext uri="{BB962C8B-B14F-4D97-AF65-F5344CB8AC3E}">
        <p14:creationId xmlns:p14="http://schemas.microsoft.com/office/powerpoint/2010/main" val="26839128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76200"/>
            <a:ext cx="8610600" cy="523220"/>
          </a:xfrm>
          <a:prstGeom prst="rect">
            <a:avLst/>
          </a:prstGeom>
          <a:noFill/>
        </p:spPr>
        <p:txBody>
          <a:bodyPr wrap="square" rtlCol="0">
            <a:spAutoFit/>
          </a:bodyPr>
          <a:lstStyle/>
          <a:p>
            <a:pPr algn="ctr"/>
            <a:r>
              <a:rPr lang="en-US" sz="2800" b="1" dirty="0" smtClean="0"/>
              <a:t>REQUISITION – CAPITAL ASSET TAB</a:t>
            </a:r>
            <a:endParaRPr lang="en-US" sz="2800" b="1" dirty="0"/>
          </a:p>
        </p:txBody>
      </p:sp>
      <p:sp>
        <p:nvSpPr>
          <p:cNvPr id="2" name="Content Placeholder 1"/>
          <p:cNvSpPr>
            <a:spLocks noGrp="1"/>
          </p:cNvSpPr>
          <p:nvPr>
            <p:ph idx="1"/>
          </p:nvPr>
        </p:nvSpPr>
        <p:spPr>
          <a:xfrm>
            <a:off x="3581400" y="1447800"/>
            <a:ext cx="5105400" cy="4648200"/>
          </a:xfrm>
        </p:spPr>
        <p:txBody>
          <a:bodyPr>
            <a:normAutofit/>
          </a:bodyPr>
          <a:lstStyle/>
          <a:p>
            <a:r>
              <a:rPr lang="en-US" dirty="0" smtClean="0"/>
              <a:t>The Requisition document is a Purchasing document; however, this document requires the user to fill out the Capital Asset tab when capital object codes are used to purchase equipment or other capital goods.</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71600"/>
            <a:ext cx="3097445"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64979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90269"/>
            <a:ext cx="8610600" cy="523220"/>
          </a:xfrm>
          <a:prstGeom prst="rect">
            <a:avLst/>
          </a:prstGeom>
          <a:noFill/>
        </p:spPr>
        <p:txBody>
          <a:bodyPr wrap="square" rtlCol="0">
            <a:spAutoFit/>
          </a:bodyPr>
          <a:lstStyle/>
          <a:p>
            <a:pPr algn="ctr"/>
            <a:r>
              <a:rPr lang="en-US" sz="2800" b="1" dirty="0" smtClean="0"/>
              <a:t>REQUISITION – ITEMS TAB</a:t>
            </a:r>
            <a:endParaRPr lang="en-US" sz="2800" b="1" dirty="0"/>
          </a:p>
        </p:txBody>
      </p:sp>
      <p:pic>
        <p:nvPicPr>
          <p:cNvPr id="4" name="Picture 3"/>
          <p:cNvPicPr/>
          <p:nvPr/>
        </p:nvPicPr>
        <p:blipFill>
          <a:blip r:embed="rId3"/>
          <a:stretch>
            <a:fillRect/>
          </a:stretch>
        </p:blipFill>
        <p:spPr>
          <a:xfrm>
            <a:off x="533400" y="1821675"/>
            <a:ext cx="7772400" cy="3413870"/>
          </a:xfrm>
          <a:prstGeom prst="rect">
            <a:avLst/>
          </a:prstGeom>
        </p:spPr>
      </p:pic>
      <p:sp>
        <p:nvSpPr>
          <p:cNvPr id="7" name="TextBox 6"/>
          <p:cNvSpPr txBox="1"/>
          <p:nvPr/>
        </p:nvSpPr>
        <p:spPr>
          <a:xfrm>
            <a:off x="533400" y="1299943"/>
            <a:ext cx="7620000" cy="369332"/>
          </a:xfrm>
          <a:prstGeom prst="rect">
            <a:avLst/>
          </a:prstGeom>
          <a:noFill/>
        </p:spPr>
        <p:txBody>
          <a:bodyPr wrap="square" rtlCol="0">
            <a:spAutoFit/>
          </a:bodyPr>
          <a:lstStyle/>
          <a:p>
            <a:r>
              <a:rPr lang="en-US" dirty="0" smtClean="0"/>
              <a:t>Example 1:</a:t>
            </a:r>
            <a:endParaRPr lang="en-US" dirty="0"/>
          </a:p>
        </p:txBody>
      </p:sp>
      <p:sp>
        <p:nvSpPr>
          <p:cNvPr id="8" name="TextBox 7"/>
          <p:cNvSpPr txBox="1"/>
          <p:nvPr/>
        </p:nvSpPr>
        <p:spPr>
          <a:xfrm>
            <a:off x="685800" y="1452343"/>
            <a:ext cx="7620000" cy="369332"/>
          </a:xfrm>
          <a:prstGeom prst="rect">
            <a:avLst/>
          </a:prstGeom>
          <a:noFill/>
        </p:spPr>
        <p:txBody>
          <a:bodyPr wrap="square" rtlCol="0">
            <a:spAutoFit/>
          </a:bodyPr>
          <a:lstStyle/>
          <a:p>
            <a:endParaRPr lang="en-US" dirty="0"/>
          </a:p>
        </p:txBody>
      </p:sp>
      <p:sp>
        <p:nvSpPr>
          <p:cNvPr id="9" name="TextBox 8"/>
          <p:cNvSpPr txBox="1"/>
          <p:nvPr/>
        </p:nvSpPr>
        <p:spPr>
          <a:xfrm>
            <a:off x="533400" y="5235545"/>
            <a:ext cx="7772400" cy="646331"/>
          </a:xfrm>
          <a:prstGeom prst="rect">
            <a:avLst/>
          </a:prstGeom>
          <a:noFill/>
        </p:spPr>
        <p:txBody>
          <a:bodyPr wrap="square" rtlCol="0">
            <a:spAutoFit/>
          </a:bodyPr>
          <a:lstStyle/>
          <a:p>
            <a:r>
              <a:rPr lang="en-US" dirty="0" smtClean="0"/>
              <a:t>Line 1 has a capital object code.  Lines 2, 3 and 4 have non-cap object codes because </a:t>
            </a:r>
            <a:r>
              <a:rPr lang="en-US" i="1" dirty="0" smtClean="0"/>
              <a:t>maintenance </a:t>
            </a:r>
            <a:r>
              <a:rPr lang="en-US" i="1" dirty="0"/>
              <a:t>and training </a:t>
            </a:r>
            <a:r>
              <a:rPr lang="en-US" b="1" dirty="0" smtClean="0"/>
              <a:t>are </a:t>
            </a:r>
            <a:r>
              <a:rPr lang="en-US" b="1" dirty="0"/>
              <a:t>not </a:t>
            </a:r>
            <a:r>
              <a:rPr lang="en-US" dirty="0"/>
              <a:t>included in the cost of a capital asset.  </a:t>
            </a:r>
          </a:p>
        </p:txBody>
      </p:sp>
    </p:spTree>
    <p:extLst>
      <p:ext uri="{BB962C8B-B14F-4D97-AF65-F5344CB8AC3E}">
        <p14:creationId xmlns:p14="http://schemas.microsoft.com/office/powerpoint/2010/main" val="38658349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76200"/>
            <a:ext cx="8610600" cy="523220"/>
          </a:xfrm>
          <a:prstGeom prst="rect">
            <a:avLst/>
          </a:prstGeom>
          <a:noFill/>
        </p:spPr>
        <p:txBody>
          <a:bodyPr wrap="square" rtlCol="0">
            <a:spAutoFit/>
          </a:bodyPr>
          <a:lstStyle/>
          <a:p>
            <a:pPr algn="ctr"/>
            <a:r>
              <a:rPr lang="en-US" sz="2800" b="1" dirty="0" smtClean="0"/>
              <a:t>REQUISITION – CAPITAL ASSET TAB</a:t>
            </a:r>
            <a:endParaRPr lang="en-US" sz="2800" b="1"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8113" y="4495800"/>
            <a:ext cx="5195887" cy="2166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6"/>
          <p:cNvSpPr>
            <a:spLocks noGrp="1"/>
          </p:cNvSpPr>
          <p:nvPr>
            <p:ph idx="1"/>
          </p:nvPr>
        </p:nvSpPr>
        <p:spPr>
          <a:xfrm>
            <a:off x="228600" y="1447800"/>
            <a:ext cx="8458200" cy="4267200"/>
          </a:xfrm>
        </p:spPr>
        <p:txBody>
          <a:bodyPr>
            <a:normAutofit/>
          </a:bodyPr>
          <a:lstStyle/>
          <a:p>
            <a:r>
              <a:rPr lang="en-US" sz="2600" dirty="0">
                <a:latin typeface="Arial" pitchFamily="34" charset="0"/>
                <a:cs typeface="Arial" pitchFamily="34" charset="0"/>
              </a:rPr>
              <a:t>Once the Item and Accounting Lines have been added to the Requisition document, the Capital Asset Tab will need to be populated</a:t>
            </a:r>
            <a:r>
              <a:rPr lang="en-US" sz="2600" dirty="0" smtClean="0">
                <a:latin typeface="Arial" pitchFamily="34" charset="0"/>
                <a:cs typeface="Arial" pitchFamily="34" charset="0"/>
              </a:rPr>
              <a:t>.</a:t>
            </a:r>
          </a:p>
          <a:p>
            <a:r>
              <a:rPr lang="en-US" dirty="0" smtClean="0">
                <a:latin typeface="Arial" pitchFamily="34" charset="0"/>
                <a:cs typeface="Arial" pitchFamily="34" charset="0"/>
              </a:rPr>
              <a:t>Select the </a:t>
            </a:r>
            <a:r>
              <a:rPr lang="en-US" dirty="0">
                <a:latin typeface="Arial" pitchFamily="34" charset="0"/>
                <a:cs typeface="Arial" pitchFamily="34" charset="0"/>
              </a:rPr>
              <a:t>Capital Asset System </a:t>
            </a:r>
            <a:r>
              <a:rPr lang="en-US" dirty="0" smtClean="0">
                <a:latin typeface="Arial" pitchFamily="34" charset="0"/>
                <a:cs typeface="Arial" pitchFamily="34" charset="0"/>
              </a:rPr>
              <a:t>Type</a:t>
            </a:r>
          </a:p>
          <a:p>
            <a:pPr lvl="1"/>
            <a:r>
              <a:rPr lang="en-US" dirty="0">
                <a:latin typeface="Arial" pitchFamily="34" charset="0"/>
                <a:cs typeface="Arial" pitchFamily="34" charset="0"/>
              </a:rPr>
              <a:t>Individual Assets</a:t>
            </a:r>
          </a:p>
          <a:p>
            <a:pPr lvl="1"/>
            <a:r>
              <a:rPr lang="en-US" dirty="0" smtClean="0">
                <a:latin typeface="Arial" pitchFamily="34" charset="0"/>
                <a:cs typeface="Arial" pitchFamily="34" charset="0"/>
              </a:rPr>
              <a:t>Multiple Systems</a:t>
            </a:r>
          </a:p>
          <a:p>
            <a:pPr lvl="1"/>
            <a:r>
              <a:rPr lang="en-US" dirty="0" smtClean="0">
                <a:latin typeface="Arial" pitchFamily="34" charset="0"/>
                <a:cs typeface="Arial" pitchFamily="34" charset="0"/>
              </a:rPr>
              <a:t>One </a:t>
            </a:r>
            <a:r>
              <a:rPr lang="en-US" dirty="0">
                <a:latin typeface="Arial" pitchFamily="34" charset="0"/>
                <a:cs typeface="Arial" pitchFamily="34" charset="0"/>
              </a:rPr>
              <a:t>System</a:t>
            </a:r>
          </a:p>
          <a:p>
            <a:pPr lvl="1"/>
            <a:endParaRPr lang="en-US" dirty="0"/>
          </a:p>
        </p:txBody>
      </p:sp>
    </p:spTree>
    <p:extLst>
      <p:ext uri="{BB962C8B-B14F-4D97-AF65-F5344CB8AC3E}">
        <p14:creationId xmlns:p14="http://schemas.microsoft.com/office/powerpoint/2010/main" val="18114826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76200"/>
            <a:ext cx="8610600" cy="523220"/>
          </a:xfrm>
          <a:prstGeom prst="rect">
            <a:avLst/>
          </a:prstGeom>
          <a:noFill/>
        </p:spPr>
        <p:txBody>
          <a:bodyPr wrap="square" rtlCol="0">
            <a:spAutoFit/>
          </a:bodyPr>
          <a:lstStyle/>
          <a:p>
            <a:pPr algn="ctr"/>
            <a:r>
              <a:rPr lang="en-US" sz="2800" b="1" dirty="0" smtClean="0"/>
              <a:t>REQUISITION – CAPITAL ASSET TAB</a:t>
            </a:r>
            <a:endParaRPr lang="en-US" sz="2800" b="1" dirty="0"/>
          </a:p>
        </p:txBody>
      </p:sp>
      <p:sp>
        <p:nvSpPr>
          <p:cNvPr id="7" name="Content Placeholder 6"/>
          <p:cNvSpPr>
            <a:spLocks noGrp="1"/>
          </p:cNvSpPr>
          <p:nvPr>
            <p:ph idx="1"/>
          </p:nvPr>
        </p:nvSpPr>
        <p:spPr>
          <a:xfrm>
            <a:off x="228600" y="1447800"/>
            <a:ext cx="8458200" cy="4267200"/>
          </a:xfrm>
        </p:spPr>
        <p:txBody>
          <a:bodyPr>
            <a:normAutofit/>
          </a:bodyPr>
          <a:lstStyle/>
          <a:p>
            <a:r>
              <a:rPr lang="en-US" dirty="0" smtClean="0">
                <a:latin typeface="Arial" pitchFamily="34" charset="0"/>
                <a:cs typeface="Arial" pitchFamily="34" charset="0"/>
              </a:rPr>
              <a:t>Select the </a:t>
            </a:r>
            <a:r>
              <a:rPr lang="en-US" dirty="0">
                <a:latin typeface="Arial" pitchFamily="34" charset="0"/>
                <a:cs typeface="Arial" pitchFamily="34" charset="0"/>
              </a:rPr>
              <a:t>Capital Asset System </a:t>
            </a:r>
            <a:r>
              <a:rPr lang="en-US" dirty="0" smtClean="0">
                <a:latin typeface="Arial" pitchFamily="34" charset="0"/>
                <a:cs typeface="Arial" pitchFamily="34" charset="0"/>
              </a:rPr>
              <a:t>State</a:t>
            </a:r>
          </a:p>
          <a:p>
            <a:pPr lvl="1"/>
            <a:r>
              <a:rPr lang="en-US" dirty="0" smtClean="0">
                <a:latin typeface="Arial" pitchFamily="34" charset="0"/>
                <a:cs typeface="Arial" pitchFamily="34" charset="0"/>
              </a:rPr>
              <a:t>Modify Existing System</a:t>
            </a:r>
            <a:endParaRPr lang="en-US" dirty="0">
              <a:latin typeface="Arial" pitchFamily="34" charset="0"/>
              <a:cs typeface="Arial" pitchFamily="34" charset="0"/>
            </a:endParaRPr>
          </a:p>
          <a:p>
            <a:pPr lvl="1"/>
            <a:r>
              <a:rPr lang="en-US" dirty="0" smtClean="0">
                <a:latin typeface="Arial" pitchFamily="34" charset="0"/>
                <a:cs typeface="Arial" pitchFamily="34" charset="0"/>
              </a:rPr>
              <a:t>New System</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886200"/>
            <a:ext cx="5900420"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23390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47800"/>
            <a:ext cx="8382000" cy="381000"/>
          </a:xfrm>
        </p:spPr>
        <p:txBody>
          <a:bodyPr>
            <a:normAutofit fontScale="90000"/>
          </a:bodyPr>
          <a:lstStyle/>
          <a:p>
            <a:pPr algn="l"/>
            <a:r>
              <a:rPr lang="en-US" sz="3200" dirty="0" smtClean="0">
                <a:latin typeface="Arial" pitchFamily="34" charset="0"/>
                <a:cs typeface="Arial" pitchFamily="34" charset="0"/>
              </a:rPr>
              <a:t>This is what your Capital Asset Tab will look like:</a:t>
            </a:r>
            <a:endParaRPr lang="en-US" sz="3200" dirty="0">
              <a:latin typeface="Arial" pitchFamily="34" charset="0"/>
              <a:cs typeface="Arial" pitchFamily="34" charset="0"/>
            </a:endParaRPr>
          </a:p>
        </p:txBody>
      </p:sp>
      <p:sp>
        <p:nvSpPr>
          <p:cNvPr id="6" name="TextBox 5"/>
          <p:cNvSpPr txBox="1"/>
          <p:nvPr/>
        </p:nvSpPr>
        <p:spPr>
          <a:xfrm>
            <a:off x="228600" y="76200"/>
            <a:ext cx="8610600" cy="523220"/>
          </a:xfrm>
          <a:prstGeom prst="rect">
            <a:avLst/>
          </a:prstGeom>
          <a:noFill/>
        </p:spPr>
        <p:txBody>
          <a:bodyPr wrap="square" rtlCol="0">
            <a:spAutoFit/>
          </a:bodyPr>
          <a:lstStyle/>
          <a:p>
            <a:pPr algn="ctr"/>
            <a:r>
              <a:rPr lang="en-US" sz="2800" b="1" dirty="0" smtClean="0"/>
              <a:t>REQUISITION – CAPITAL ASSET TAB</a:t>
            </a:r>
            <a:endParaRPr lang="en-US" sz="2800" b="1" dirty="0"/>
          </a:p>
        </p:txBody>
      </p:sp>
      <p:pic>
        <p:nvPicPr>
          <p:cNvPr id="7" name="Picture 6"/>
          <p:cNvPicPr/>
          <p:nvPr/>
        </p:nvPicPr>
        <p:blipFill>
          <a:blip r:embed="rId3"/>
          <a:stretch>
            <a:fillRect/>
          </a:stretch>
        </p:blipFill>
        <p:spPr>
          <a:xfrm>
            <a:off x="304800" y="2009275"/>
            <a:ext cx="8153400" cy="2569318"/>
          </a:xfrm>
          <a:prstGeom prst="rect">
            <a:avLst/>
          </a:prstGeom>
        </p:spPr>
      </p:pic>
      <p:sp>
        <p:nvSpPr>
          <p:cNvPr id="5" name="TextBox 4"/>
          <p:cNvSpPr txBox="1"/>
          <p:nvPr/>
        </p:nvSpPr>
        <p:spPr>
          <a:xfrm>
            <a:off x="456398" y="4578593"/>
            <a:ext cx="8001802" cy="1477328"/>
          </a:xfrm>
          <a:prstGeom prst="rect">
            <a:avLst/>
          </a:prstGeom>
          <a:noFill/>
        </p:spPr>
        <p:txBody>
          <a:bodyPr wrap="square" rtlCol="0">
            <a:spAutoFit/>
          </a:bodyPr>
          <a:lstStyle/>
          <a:p>
            <a:r>
              <a:rPr lang="en-US" dirty="0">
                <a:solidFill>
                  <a:srgbClr val="FF0000"/>
                </a:solidFill>
              </a:rPr>
              <a:t>Individual </a:t>
            </a:r>
            <a:r>
              <a:rPr lang="en-US" dirty="0" smtClean="0">
                <a:solidFill>
                  <a:srgbClr val="FF0000"/>
                </a:solidFill>
              </a:rPr>
              <a:t>Assets </a:t>
            </a:r>
            <a:r>
              <a:rPr lang="en-US" dirty="0"/>
              <a:t>is used because line 1 is the only </a:t>
            </a:r>
            <a:r>
              <a:rPr lang="en-US" dirty="0" smtClean="0"/>
              <a:t>cost that will be used to create the asset </a:t>
            </a:r>
            <a:r>
              <a:rPr lang="en-US" i="1" dirty="0" smtClean="0"/>
              <a:t>and </a:t>
            </a:r>
            <a:r>
              <a:rPr lang="en-US" dirty="0" smtClean="0"/>
              <a:t>line 1 is not going </a:t>
            </a:r>
            <a:r>
              <a:rPr lang="en-US" dirty="0"/>
              <a:t>to be combined with any </a:t>
            </a:r>
            <a:r>
              <a:rPr lang="en-US" dirty="0" smtClean="0"/>
              <a:t>other costs or lines on the requisition.  Also notice, because it is the only line that used a capital asset object code, it is the only line that was brought into the capital asset tab.  </a:t>
            </a:r>
          </a:p>
          <a:p>
            <a:r>
              <a:rPr lang="en-US" dirty="0" smtClean="0">
                <a:solidFill>
                  <a:srgbClr val="FF0000"/>
                </a:solidFill>
              </a:rPr>
              <a:t>New </a:t>
            </a:r>
            <a:r>
              <a:rPr lang="en-US" dirty="0">
                <a:solidFill>
                  <a:srgbClr val="FF0000"/>
                </a:solidFill>
              </a:rPr>
              <a:t>System </a:t>
            </a:r>
            <a:r>
              <a:rPr lang="en-US" dirty="0"/>
              <a:t>is used because this will create a new asset.  </a:t>
            </a:r>
          </a:p>
        </p:txBody>
      </p:sp>
    </p:spTree>
    <p:extLst>
      <p:ext uri="{BB962C8B-B14F-4D97-AF65-F5344CB8AC3E}">
        <p14:creationId xmlns:p14="http://schemas.microsoft.com/office/powerpoint/2010/main" val="12110959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90269"/>
            <a:ext cx="8610600" cy="523220"/>
          </a:xfrm>
          <a:prstGeom prst="rect">
            <a:avLst/>
          </a:prstGeom>
          <a:noFill/>
        </p:spPr>
        <p:txBody>
          <a:bodyPr wrap="square" rtlCol="0">
            <a:spAutoFit/>
          </a:bodyPr>
          <a:lstStyle/>
          <a:p>
            <a:pPr algn="ctr"/>
            <a:r>
              <a:rPr lang="en-US" sz="2800" b="1" dirty="0" smtClean="0"/>
              <a:t>REQUISITION – ITEMS TAB</a:t>
            </a:r>
            <a:endParaRPr lang="en-US" sz="2800" b="1" dirty="0"/>
          </a:p>
        </p:txBody>
      </p:sp>
      <p:sp>
        <p:nvSpPr>
          <p:cNvPr id="7" name="TextBox 6"/>
          <p:cNvSpPr txBox="1"/>
          <p:nvPr/>
        </p:nvSpPr>
        <p:spPr>
          <a:xfrm>
            <a:off x="533400" y="1299943"/>
            <a:ext cx="7620000" cy="369332"/>
          </a:xfrm>
          <a:prstGeom prst="rect">
            <a:avLst/>
          </a:prstGeom>
          <a:noFill/>
        </p:spPr>
        <p:txBody>
          <a:bodyPr wrap="square" rtlCol="0">
            <a:spAutoFit/>
          </a:bodyPr>
          <a:lstStyle/>
          <a:p>
            <a:endParaRPr lang="en-US" dirty="0"/>
          </a:p>
        </p:txBody>
      </p:sp>
      <p:sp>
        <p:nvSpPr>
          <p:cNvPr id="8" name="TextBox 7"/>
          <p:cNvSpPr txBox="1"/>
          <p:nvPr/>
        </p:nvSpPr>
        <p:spPr>
          <a:xfrm>
            <a:off x="533400" y="1441216"/>
            <a:ext cx="7620000" cy="369332"/>
          </a:xfrm>
          <a:prstGeom prst="rect">
            <a:avLst/>
          </a:prstGeom>
          <a:noFill/>
        </p:spPr>
        <p:txBody>
          <a:bodyPr wrap="square" rtlCol="0">
            <a:spAutoFit/>
          </a:bodyPr>
          <a:lstStyle/>
          <a:p>
            <a:r>
              <a:rPr lang="en-US" dirty="0" smtClean="0"/>
              <a:t>Example 2:</a:t>
            </a:r>
            <a:endParaRPr lang="en-US" dirty="0"/>
          </a:p>
        </p:txBody>
      </p:sp>
      <p:sp>
        <p:nvSpPr>
          <p:cNvPr id="9" name="TextBox 8"/>
          <p:cNvSpPr txBox="1"/>
          <p:nvPr/>
        </p:nvSpPr>
        <p:spPr>
          <a:xfrm>
            <a:off x="533400" y="5235545"/>
            <a:ext cx="7772400" cy="923330"/>
          </a:xfrm>
          <a:prstGeom prst="rect">
            <a:avLst/>
          </a:prstGeom>
          <a:noFill/>
        </p:spPr>
        <p:txBody>
          <a:bodyPr wrap="square" rtlCol="0">
            <a:spAutoFit/>
          </a:bodyPr>
          <a:lstStyle/>
          <a:p>
            <a:r>
              <a:rPr lang="en-US" dirty="0"/>
              <a:t>Notice </a:t>
            </a:r>
            <a:r>
              <a:rPr lang="en-US" dirty="0" smtClean="0"/>
              <a:t>the object code </a:t>
            </a:r>
            <a:r>
              <a:rPr lang="en-US" dirty="0"/>
              <a:t>for </a:t>
            </a:r>
            <a:r>
              <a:rPr lang="en-US" i="1" dirty="0" smtClean="0"/>
              <a:t>shipping (line 3) </a:t>
            </a:r>
            <a:r>
              <a:rPr lang="en-US" dirty="0" smtClean="0"/>
              <a:t>uses </a:t>
            </a:r>
            <a:r>
              <a:rPr lang="en-US" dirty="0"/>
              <a:t>capital object </a:t>
            </a:r>
            <a:r>
              <a:rPr lang="en-US" dirty="0" smtClean="0"/>
              <a:t>code and the </a:t>
            </a:r>
            <a:r>
              <a:rPr lang="en-US" i="1" dirty="0" smtClean="0"/>
              <a:t>accessory</a:t>
            </a:r>
            <a:r>
              <a:rPr lang="en-US" dirty="0" smtClean="0"/>
              <a:t> (line 2) cost is $5,000.00 and also uses a capital object code.  So, how would you capitalize this?</a:t>
            </a:r>
            <a:endParaRPr lang="en-US" dirty="0"/>
          </a:p>
        </p:txBody>
      </p:sp>
      <p:pic>
        <p:nvPicPr>
          <p:cNvPr id="10" name="Picture 9"/>
          <p:cNvPicPr/>
          <p:nvPr/>
        </p:nvPicPr>
        <p:blipFill>
          <a:blip r:embed="rId3"/>
          <a:stretch>
            <a:fillRect/>
          </a:stretch>
        </p:blipFill>
        <p:spPr>
          <a:xfrm>
            <a:off x="533400" y="1810548"/>
            <a:ext cx="7620000" cy="3283723"/>
          </a:xfrm>
          <a:prstGeom prst="rect">
            <a:avLst/>
          </a:prstGeom>
        </p:spPr>
      </p:pic>
      <p:sp>
        <p:nvSpPr>
          <p:cNvPr id="11" name="Oval 10"/>
          <p:cNvSpPr/>
          <p:nvPr/>
        </p:nvSpPr>
        <p:spPr>
          <a:xfrm>
            <a:off x="6400800" y="3276601"/>
            <a:ext cx="457200" cy="2263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74606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76200"/>
            <a:ext cx="8610600" cy="523220"/>
          </a:xfrm>
          <a:prstGeom prst="rect">
            <a:avLst/>
          </a:prstGeom>
          <a:noFill/>
        </p:spPr>
        <p:txBody>
          <a:bodyPr wrap="square" rtlCol="0">
            <a:spAutoFit/>
          </a:bodyPr>
          <a:lstStyle/>
          <a:p>
            <a:pPr algn="ctr"/>
            <a:r>
              <a:rPr lang="en-US" sz="2800" b="1" dirty="0" smtClean="0"/>
              <a:t>REQUISITION – CAPITAL ASSET TAB</a:t>
            </a:r>
            <a:endParaRPr lang="en-US" sz="2800" b="1"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8113" y="4495800"/>
            <a:ext cx="5195887" cy="2166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6"/>
          <p:cNvSpPr>
            <a:spLocks noGrp="1"/>
          </p:cNvSpPr>
          <p:nvPr>
            <p:ph idx="1"/>
          </p:nvPr>
        </p:nvSpPr>
        <p:spPr>
          <a:xfrm>
            <a:off x="228600" y="1447800"/>
            <a:ext cx="8458200" cy="4267200"/>
          </a:xfrm>
        </p:spPr>
        <p:txBody>
          <a:bodyPr>
            <a:normAutofit/>
          </a:bodyPr>
          <a:lstStyle/>
          <a:p>
            <a:r>
              <a:rPr lang="en-US" dirty="0" smtClean="0">
                <a:latin typeface="Arial" pitchFamily="34" charset="0"/>
                <a:cs typeface="Arial" pitchFamily="34" charset="0"/>
              </a:rPr>
              <a:t>Select the </a:t>
            </a:r>
            <a:r>
              <a:rPr lang="en-US" dirty="0">
                <a:latin typeface="Arial" pitchFamily="34" charset="0"/>
                <a:cs typeface="Arial" pitchFamily="34" charset="0"/>
              </a:rPr>
              <a:t>Capital Asset System </a:t>
            </a:r>
            <a:r>
              <a:rPr lang="en-US" dirty="0" smtClean="0">
                <a:latin typeface="Arial" pitchFamily="34" charset="0"/>
                <a:cs typeface="Arial" pitchFamily="34" charset="0"/>
              </a:rPr>
              <a:t>Type</a:t>
            </a:r>
          </a:p>
          <a:p>
            <a:pPr lvl="1"/>
            <a:r>
              <a:rPr lang="en-US" dirty="0">
                <a:latin typeface="Arial" pitchFamily="34" charset="0"/>
                <a:cs typeface="Arial" pitchFamily="34" charset="0"/>
              </a:rPr>
              <a:t>Individual Assets</a:t>
            </a:r>
          </a:p>
          <a:p>
            <a:pPr lvl="1"/>
            <a:r>
              <a:rPr lang="en-US" dirty="0" smtClean="0">
                <a:latin typeface="Arial" pitchFamily="34" charset="0"/>
                <a:cs typeface="Arial" pitchFamily="34" charset="0"/>
              </a:rPr>
              <a:t>Multiple Systems</a:t>
            </a:r>
          </a:p>
          <a:p>
            <a:pPr lvl="1"/>
            <a:r>
              <a:rPr lang="en-US" dirty="0" smtClean="0">
                <a:latin typeface="Arial" pitchFamily="34" charset="0"/>
                <a:cs typeface="Arial" pitchFamily="34" charset="0"/>
              </a:rPr>
              <a:t>One </a:t>
            </a:r>
            <a:r>
              <a:rPr lang="en-US" dirty="0">
                <a:latin typeface="Arial" pitchFamily="34" charset="0"/>
                <a:cs typeface="Arial" pitchFamily="34" charset="0"/>
              </a:rPr>
              <a:t>System</a:t>
            </a:r>
          </a:p>
          <a:p>
            <a:pPr lvl="1"/>
            <a:endParaRPr lang="en-US" dirty="0"/>
          </a:p>
        </p:txBody>
      </p:sp>
    </p:spTree>
    <p:extLst>
      <p:ext uri="{BB962C8B-B14F-4D97-AF65-F5344CB8AC3E}">
        <p14:creationId xmlns:p14="http://schemas.microsoft.com/office/powerpoint/2010/main" val="29308242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583" y="1314649"/>
            <a:ext cx="8305800" cy="228600"/>
          </a:xfrm>
        </p:spPr>
        <p:txBody>
          <a:bodyPr>
            <a:noAutofit/>
          </a:bodyPr>
          <a:lstStyle/>
          <a:p>
            <a:pPr algn="l"/>
            <a:r>
              <a:rPr lang="en-US" sz="1600" dirty="0" smtClean="0">
                <a:latin typeface="Arial" pitchFamily="34" charset="0"/>
                <a:cs typeface="Arial" pitchFamily="34" charset="0"/>
              </a:rPr>
              <a:t>This is what your Capital Asset Tab will look like:</a:t>
            </a:r>
            <a:endParaRPr lang="en-US" sz="1600" dirty="0">
              <a:latin typeface="Arial" pitchFamily="34" charset="0"/>
              <a:cs typeface="Arial" pitchFamily="34" charset="0"/>
            </a:endParaRPr>
          </a:p>
        </p:txBody>
      </p:sp>
      <p:sp>
        <p:nvSpPr>
          <p:cNvPr id="6" name="TextBox 5"/>
          <p:cNvSpPr txBox="1"/>
          <p:nvPr/>
        </p:nvSpPr>
        <p:spPr>
          <a:xfrm>
            <a:off x="228600" y="76200"/>
            <a:ext cx="8610600" cy="523220"/>
          </a:xfrm>
          <a:prstGeom prst="rect">
            <a:avLst/>
          </a:prstGeom>
          <a:noFill/>
        </p:spPr>
        <p:txBody>
          <a:bodyPr wrap="square" rtlCol="0">
            <a:spAutoFit/>
          </a:bodyPr>
          <a:lstStyle/>
          <a:p>
            <a:pPr algn="ctr"/>
            <a:r>
              <a:rPr lang="en-US" sz="2800" b="1" dirty="0" smtClean="0"/>
              <a:t>REQUISITION – CAPITAL ASSET TAB</a:t>
            </a:r>
            <a:endParaRPr lang="en-US" sz="2800" b="1" dirty="0"/>
          </a:p>
        </p:txBody>
      </p:sp>
      <p:sp>
        <p:nvSpPr>
          <p:cNvPr id="5" name="TextBox 4"/>
          <p:cNvSpPr txBox="1"/>
          <p:nvPr/>
        </p:nvSpPr>
        <p:spPr>
          <a:xfrm>
            <a:off x="450783" y="4200625"/>
            <a:ext cx="8166234" cy="2585323"/>
          </a:xfrm>
          <a:prstGeom prst="rect">
            <a:avLst/>
          </a:prstGeom>
          <a:noFill/>
        </p:spPr>
        <p:txBody>
          <a:bodyPr wrap="square" rtlCol="0">
            <a:spAutoFit/>
          </a:bodyPr>
          <a:lstStyle/>
          <a:p>
            <a:r>
              <a:rPr lang="en-US" dirty="0"/>
              <a:t>Notice lines 1, 2 &amp; 3 in the Item Line # area because they all used a capital asset object code. </a:t>
            </a:r>
            <a:endParaRPr lang="en-US" dirty="0" smtClean="0"/>
          </a:p>
          <a:p>
            <a:r>
              <a:rPr lang="en-US" dirty="0" smtClean="0">
                <a:solidFill>
                  <a:srgbClr val="FF0000"/>
                </a:solidFill>
              </a:rPr>
              <a:t>One System </a:t>
            </a:r>
            <a:r>
              <a:rPr lang="en-US" dirty="0"/>
              <a:t>is used </a:t>
            </a:r>
            <a:r>
              <a:rPr lang="en-US" dirty="0" smtClean="0"/>
              <a:t>because we want to capture all 3 lines and their costs to create one asset. Even though the </a:t>
            </a:r>
            <a:r>
              <a:rPr lang="en-US" dirty="0"/>
              <a:t>iStand2 is $</a:t>
            </a:r>
            <a:r>
              <a:rPr lang="en-US" dirty="0" smtClean="0"/>
              <a:t>5,000.00, it </a:t>
            </a:r>
            <a:r>
              <a:rPr lang="en-US" dirty="0"/>
              <a:t>is an </a:t>
            </a:r>
            <a:r>
              <a:rPr lang="en-US" i="1" dirty="0"/>
              <a:t>accessory</a:t>
            </a:r>
            <a:r>
              <a:rPr lang="en-US" dirty="0"/>
              <a:t> to the </a:t>
            </a:r>
            <a:r>
              <a:rPr lang="en-US" dirty="0" err="1"/>
              <a:t>iVue</a:t>
            </a:r>
            <a:r>
              <a:rPr lang="en-US" dirty="0"/>
              <a:t> NR so it will not have its own decal but will be included </a:t>
            </a:r>
            <a:r>
              <a:rPr lang="en-US" dirty="0" smtClean="0"/>
              <a:t>in the cost of the asset.  Finally, Shipping </a:t>
            </a:r>
            <a:r>
              <a:rPr lang="en-US" dirty="0"/>
              <a:t>is recorded as </a:t>
            </a:r>
            <a:r>
              <a:rPr lang="en-US" dirty="0" smtClean="0"/>
              <a:t>“Other Service” in the transaction type. </a:t>
            </a:r>
          </a:p>
          <a:p>
            <a:r>
              <a:rPr lang="en-US" dirty="0">
                <a:solidFill>
                  <a:srgbClr val="FF0000"/>
                </a:solidFill>
              </a:rPr>
              <a:t>New System </a:t>
            </a:r>
            <a:r>
              <a:rPr lang="en-US" dirty="0"/>
              <a:t>is used because this will create a new asset.  </a:t>
            </a:r>
          </a:p>
          <a:p>
            <a:endParaRPr lang="en-US" dirty="0" smtClean="0"/>
          </a:p>
          <a:p>
            <a:endParaRPr lang="en-US" dirty="0"/>
          </a:p>
        </p:txBody>
      </p:sp>
      <p:pic>
        <p:nvPicPr>
          <p:cNvPr id="8" name="Picture 7"/>
          <p:cNvPicPr/>
          <p:nvPr/>
        </p:nvPicPr>
        <p:blipFill>
          <a:blip r:embed="rId3"/>
          <a:stretch>
            <a:fillRect/>
          </a:stretch>
        </p:blipFill>
        <p:spPr>
          <a:xfrm>
            <a:off x="444366" y="1686025"/>
            <a:ext cx="8001802" cy="2514600"/>
          </a:xfrm>
          <a:prstGeom prst="rect">
            <a:avLst/>
          </a:prstGeom>
        </p:spPr>
      </p:pic>
    </p:spTree>
    <p:extLst>
      <p:ext uri="{BB962C8B-B14F-4D97-AF65-F5344CB8AC3E}">
        <p14:creationId xmlns:p14="http://schemas.microsoft.com/office/powerpoint/2010/main" val="39857656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90269"/>
            <a:ext cx="8610600" cy="523220"/>
          </a:xfrm>
          <a:prstGeom prst="rect">
            <a:avLst/>
          </a:prstGeom>
          <a:noFill/>
        </p:spPr>
        <p:txBody>
          <a:bodyPr wrap="square" rtlCol="0">
            <a:spAutoFit/>
          </a:bodyPr>
          <a:lstStyle/>
          <a:p>
            <a:pPr algn="ctr"/>
            <a:r>
              <a:rPr lang="en-US" sz="2800" b="1" dirty="0" smtClean="0"/>
              <a:t>REQUISITION – ITEMS TAB</a:t>
            </a:r>
            <a:endParaRPr lang="en-US" sz="2800" b="1" dirty="0"/>
          </a:p>
        </p:txBody>
      </p:sp>
      <p:sp>
        <p:nvSpPr>
          <p:cNvPr id="7" name="TextBox 6"/>
          <p:cNvSpPr txBox="1"/>
          <p:nvPr/>
        </p:nvSpPr>
        <p:spPr>
          <a:xfrm>
            <a:off x="533400" y="1299943"/>
            <a:ext cx="7620000" cy="369332"/>
          </a:xfrm>
          <a:prstGeom prst="rect">
            <a:avLst/>
          </a:prstGeom>
          <a:noFill/>
        </p:spPr>
        <p:txBody>
          <a:bodyPr wrap="square" rtlCol="0">
            <a:spAutoFit/>
          </a:bodyPr>
          <a:lstStyle/>
          <a:p>
            <a:endParaRPr lang="en-US" dirty="0"/>
          </a:p>
        </p:txBody>
      </p:sp>
      <p:sp>
        <p:nvSpPr>
          <p:cNvPr id="8" name="TextBox 7"/>
          <p:cNvSpPr txBox="1"/>
          <p:nvPr/>
        </p:nvSpPr>
        <p:spPr>
          <a:xfrm>
            <a:off x="304800" y="1212902"/>
            <a:ext cx="8077200" cy="369332"/>
          </a:xfrm>
          <a:prstGeom prst="rect">
            <a:avLst/>
          </a:prstGeom>
          <a:noFill/>
        </p:spPr>
        <p:txBody>
          <a:bodyPr wrap="square" rtlCol="0">
            <a:spAutoFit/>
          </a:bodyPr>
          <a:lstStyle/>
          <a:p>
            <a:r>
              <a:rPr lang="en-US" dirty="0" smtClean="0"/>
              <a:t>Example 3:</a:t>
            </a:r>
            <a:endParaRPr lang="en-US" dirty="0"/>
          </a:p>
        </p:txBody>
      </p:sp>
      <p:pic>
        <p:nvPicPr>
          <p:cNvPr id="12" name="Picture 11"/>
          <p:cNvPicPr/>
          <p:nvPr/>
        </p:nvPicPr>
        <p:blipFill>
          <a:blip r:embed="rId3"/>
          <a:stretch>
            <a:fillRect/>
          </a:stretch>
        </p:blipFill>
        <p:spPr>
          <a:xfrm>
            <a:off x="152400" y="1524000"/>
            <a:ext cx="8458200" cy="4495800"/>
          </a:xfrm>
          <a:prstGeom prst="rect">
            <a:avLst/>
          </a:prstGeom>
        </p:spPr>
      </p:pic>
    </p:spTree>
    <p:extLst>
      <p:ext uri="{BB962C8B-B14F-4D97-AF65-F5344CB8AC3E}">
        <p14:creationId xmlns:p14="http://schemas.microsoft.com/office/powerpoint/2010/main" val="14270910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7637"/>
            <a:ext cx="8229600" cy="868363"/>
          </a:xfrm>
        </p:spPr>
        <p:txBody>
          <a:bodyPr/>
          <a:lstStyle/>
          <a:p>
            <a:r>
              <a:rPr lang="en-US" dirty="0" smtClean="0"/>
              <a:t>AGENDA</a:t>
            </a:r>
            <a:endParaRPr lang="en-US" dirty="0"/>
          </a:p>
        </p:txBody>
      </p:sp>
      <p:sp>
        <p:nvSpPr>
          <p:cNvPr id="3" name="Content Placeholder 2"/>
          <p:cNvSpPr>
            <a:spLocks noGrp="1"/>
          </p:cNvSpPr>
          <p:nvPr>
            <p:ph idx="1"/>
          </p:nvPr>
        </p:nvSpPr>
        <p:spPr>
          <a:xfrm>
            <a:off x="457200" y="2209800"/>
            <a:ext cx="8153400" cy="3505200"/>
          </a:xfrm>
        </p:spPr>
        <p:txBody>
          <a:bodyPr/>
          <a:lstStyle/>
          <a:p>
            <a:r>
              <a:rPr lang="en-US" dirty="0" smtClean="0"/>
              <a:t>Asset Payment </a:t>
            </a:r>
            <a:r>
              <a:rPr lang="en-US" dirty="0" smtClean="0"/>
              <a:t>Lookup</a:t>
            </a:r>
          </a:p>
          <a:p>
            <a:endParaRPr lang="en-US" dirty="0" smtClean="0"/>
          </a:p>
          <a:p>
            <a:r>
              <a:rPr lang="en-US" dirty="0" smtClean="0"/>
              <a:t>Requisition </a:t>
            </a:r>
            <a:r>
              <a:rPr lang="en-US" dirty="0" smtClean="0"/>
              <a:t>Document</a:t>
            </a:r>
          </a:p>
          <a:p>
            <a:endParaRPr lang="en-US" dirty="0" smtClean="0"/>
          </a:p>
          <a:p>
            <a:r>
              <a:rPr lang="en-US" dirty="0" smtClean="0"/>
              <a:t>General Error Correction Document</a:t>
            </a:r>
            <a:endParaRPr lang="en-US" dirty="0"/>
          </a:p>
        </p:txBody>
      </p:sp>
    </p:spTree>
    <p:extLst>
      <p:ext uri="{BB962C8B-B14F-4D97-AF65-F5344CB8AC3E}">
        <p14:creationId xmlns:p14="http://schemas.microsoft.com/office/powerpoint/2010/main" val="3708177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267200"/>
          </a:xfrm>
        </p:spPr>
        <p:txBody>
          <a:bodyPr>
            <a:normAutofit fontScale="70000" lnSpcReduction="20000"/>
          </a:bodyPr>
          <a:lstStyle/>
          <a:p>
            <a:pPr marL="0" indent="0">
              <a:buNone/>
            </a:pPr>
            <a:r>
              <a:rPr lang="en-US" dirty="0"/>
              <a:t>Notice some lines have capital object codes and some lines do not.  Also notice, when more than one item is ordered of like items and they are not necessary to make a system asset, the unit cost is reviewed.  However, if lines are to be combined, the individual unit cost of the combined lines is totaled or the total extended cost of the combined lines is totaled and divided by the quantity ordered.  In the above example, there are 10 each ordered for both lines 1 and 2.  The unit cost for line 1 is $1,432.13 and the unit cost for line 2 is $303.00 or the extended cost for line 1 is $14,321.30 and the extended unit cost for line 2 is $3,030.00 for a total of $17,351.30.   It appears these items would be combined, but the total cost for each asset is only $1,735.13 or $17,351.30/10 = $1,735.13 (non-cap).</a:t>
            </a:r>
          </a:p>
          <a:p>
            <a:pPr marL="0" indent="0">
              <a:buNone/>
            </a:pPr>
            <a:endParaRPr lang="en-US" dirty="0"/>
          </a:p>
        </p:txBody>
      </p:sp>
    </p:spTree>
    <p:extLst>
      <p:ext uri="{BB962C8B-B14F-4D97-AF65-F5344CB8AC3E}">
        <p14:creationId xmlns:p14="http://schemas.microsoft.com/office/powerpoint/2010/main" val="2271807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583" y="1314649"/>
            <a:ext cx="8305800" cy="228600"/>
          </a:xfrm>
        </p:spPr>
        <p:txBody>
          <a:bodyPr>
            <a:noAutofit/>
          </a:bodyPr>
          <a:lstStyle/>
          <a:p>
            <a:pPr algn="l"/>
            <a:r>
              <a:rPr lang="en-US" sz="1600" dirty="0" smtClean="0">
                <a:latin typeface="Arial" pitchFamily="34" charset="0"/>
                <a:cs typeface="Arial" pitchFamily="34" charset="0"/>
              </a:rPr>
              <a:t>This is what your Capital Asset Tab will look like:</a:t>
            </a:r>
            <a:endParaRPr lang="en-US" sz="1600" dirty="0">
              <a:latin typeface="Arial" pitchFamily="34" charset="0"/>
              <a:cs typeface="Arial" pitchFamily="34" charset="0"/>
            </a:endParaRPr>
          </a:p>
        </p:txBody>
      </p:sp>
      <p:sp>
        <p:nvSpPr>
          <p:cNvPr id="6" name="TextBox 5"/>
          <p:cNvSpPr txBox="1"/>
          <p:nvPr/>
        </p:nvSpPr>
        <p:spPr>
          <a:xfrm>
            <a:off x="228600" y="76200"/>
            <a:ext cx="8610600" cy="523220"/>
          </a:xfrm>
          <a:prstGeom prst="rect">
            <a:avLst/>
          </a:prstGeom>
          <a:noFill/>
        </p:spPr>
        <p:txBody>
          <a:bodyPr wrap="square" rtlCol="0">
            <a:spAutoFit/>
          </a:bodyPr>
          <a:lstStyle/>
          <a:p>
            <a:pPr algn="ctr"/>
            <a:r>
              <a:rPr lang="en-US" sz="2800" b="1" dirty="0" smtClean="0"/>
              <a:t>REQUISITION – CAPITAL ASSET TAB</a:t>
            </a:r>
            <a:endParaRPr lang="en-US" sz="2800" b="1" dirty="0"/>
          </a:p>
        </p:txBody>
      </p:sp>
      <p:sp>
        <p:nvSpPr>
          <p:cNvPr id="5" name="TextBox 4"/>
          <p:cNvSpPr txBox="1"/>
          <p:nvPr/>
        </p:nvSpPr>
        <p:spPr>
          <a:xfrm>
            <a:off x="420303" y="3962400"/>
            <a:ext cx="8166234" cy="2308324"/>
          </a:xfrm>
          <a:prstGeom prst="rect">
            <a:avLst/>
          </a:prstGeom>
          <a:noFill/>
        </p:spPr>
        <p:txBody>
          <a:bodyPr wrap="square" rtlCol="0">
            <a:spAutoFit/>
          </a:bodyPr>
          <a:lstStyle/>
          <a:p>
            <a:r>
              <a:rPr lang="en-US" dirty="0" smtClean="0"/>
              <a:t>Lines 3 and 4 are the only lines with a capital asset object code so they are brought into the capital asset tab.  The Capital Asset Tab is critical to designate how these lines will be capitalized.  One System cannot be used since Lines 1 and 2 are not capitalized and were not brought into the capital asset tab.  Individual Assets cannot be used because line 4 is not $5,000.00.  Therefore, </a:t>
            </a:r>
            <a:r>
              <a:rPr lang="en-US" dirty="0" smtClean="0">
                <a:solidFill>
                  <a:srgbClr val="FF0000"/>
                </a:solidFill>
              </a:rPr>
              <a:t>Multiple Systems </a:t>
            </a:r>
            <a:r>
              <a:rPr lang="en-US" dirty="0" smtClean="0"/>
              <a:t>is used.  The capital Asset Note Text is used to describe how the lines brought into the capital asset tab are to be combined.  It states to “Combine lines 3 &amp; 4”.  This will be the asset that is created in the Capital Asset System Description.</a:t>
            </a:r>
            <a:endParaRPr lang="en-US" dirty="0"/>
          </a:p>
        </p:txBody>
      </p:sp>
      <p:pic>
        <p:nvPicPr>
          <p:cNvPr id="7" name="Picture 6"/>
          <p:cNvPicPr/>
          <p:nvPr/>
        </p:nvPicPr>
        <p:blipFill>
          <a:blip r:embed="rId3"/>
          <a:stretch>
            <a:fillRect/>
          </a:stretch>
        </p:blipFill>
        <p:spPr>
          <a:xfrm>
            <a:off x="450783" y="1807041"/>
            <a:ext cx="7931217" cy="2002959"/>
          </a:xfrm>
          <a:prstGeom prst="rect">
            <a:avLst/>
          </a:prstGeom>
        </p:spPr>
      </p:pic>
    </p:spTree>
    <p:extLst>
      <p:ext uri="{BB962C8B-B14F-4D97-AF65-F5344CB8AC3E}">
        <p14:creationId xmlns:p14="http://schemas.microsoft.com/office/powerpoint/2010/main" val="14399150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371600"/>
            <a:ext cx="8458200" cy="4545603"/>
          </a:xfrm>
          <a:prstGeom prst="rect">
            <a:avLst/>
          </a:prstGeom>
        </p:spPr>
        <p:txBody>
          <a:bodyPr wrap="square">
            <a:spAutoFit/>
          </a:bodyPr>
          <a:lstStyle/>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TIPS:</a:t>
            </a:r>
          </a:p>
          <a:p>
            <a:pPr>
              <a:lnSpc>
                <a:spcPct val="107000"/>
              </a:lnSpc>
              <a:spcAft>
                <a:spcPts val="800"/>
              </a:spcAft>
            </a:pPr>
            <a:r>
              <a:rPr lang="en-US" sz="1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One System </a:t>
            </a:r>
            <a:r>
              <a:rPr lang="en-US" sz="1600" dirty="0">
                <a:latin typeface="Calibri" panose="020F0502020204030204" pitchFamily="34" charset="0"/>
                <a:ea typeface="Calibri" panose="020F0502020204030204" pitchFamily="34" charset="0"/>
                <a:cs typeface="Times New Roman" panose="02020603050405020304" pitchFamily="18" charset="0"/>
              </a:rPr>
              <a:t>should only be used if all of the lines have a capital asset object code and are being combined to create a system.  If the requisition has mixed capital and non-capital object codes, do not use One System.</a:t>
            </a:r>
          </a:p>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In order to use </a:t>
            </a:r>
            <a:r>
              <a:rPr lang="en-US" sz="1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Individual Assets </a:t>
            </a:r>
            <a:r>
              <a:rPr lang="en-US" sz="1600" dirty="0">
                <a:latin typeface="Calibri" panose="020F0502020204030204" pitchFamily="34" charset="0"/>
                <a:ea typeface="Calibri" panose="020F0502020204030204" pitchFamily="34" charset="0"/>
                <a:cs typeface="Times New Roman" panose="02020603050405020304" pitchFamily="18" charset="0"/>
              </a:rPr>
              <a:t>in the Capital Asset Tab, each line item brought into the Capital Asset Tab needs to be over $5,000.00 and will not be combined with any other lines on the requisition.  So if shipping should be capitalized with the line item, do not use Individual Assets.</a:t>
            </a:r>
          </a:p>
          <a:p>
            <a:pPr>
              <a:lnSpc>
                <a:spcPct val="107000"/>
              </a:lnSpc>
              <a:spcAft>
                <a:spcPts val="800"/>
              </a:spcAft>
            </a:pPr>
            <a:r>
              <a:rPr lang="en-US" sz="1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Multiple Assets </a:t>
            </a:r>
            <a:r>
              <a:rPr lang="en-US" sz="1600" dirty="0">
                <a:latin typeface="Calibri" panose="020F0502020204030204" pitchFamily="34" charset="0"/>
                <a:ea typeface="Calibri" panose="020F0502020204030204" pitchFamily="34" charset="0"/>
                <a:cs typeface="Times New Roman" panose="02020603050405020304" pitchFamily="18" charset="0"/>
              </a:rPr>
              <a:t>is used when line items do not meet One System (all lines are combined) or Individual Assets (each line is treated separately) definitions.  In other words, the requisition may have some lines that are capital and others that are non-capital or the lines are combined in a way that multiple assets are created or a service can be combined with other lines.</a:t>
            </a:r>
          </a:p>
          <a:p>
            <a:pPr>
              <a:lnSpc>
                <a:spcPct val="107000"/>
              </a:lnSpc>
              <a:spcAft>
                <a:spcPts val="800"/>
              </a:spcAft>
            </a:pPr>
            <a:r>
              <a:rPr lang="en-US" sz="1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Multiple Assets </a:t>
            </a:r>
            <a:r>
              <a:rPr lang="en-US" sz="1600" dirty="0">
                <a:latin typeface="Calibri" panose="020F0502020204030204" pitchFamily="34" charset="0"/>
                <a:ea typeface="Calibri" panose="020F0502020204030204" pitchFamily="34" charset="0"/>
                <a:cs typeface="Times New Roman" panose="02020603050405020304" pitchFamily="18" charset="0"/>
              </a:rPr>
              <a:t>is used when selecting Modify Existing or when combining a requisition with another requisition.</a:t>
            </a:r>
          </a:p>
          <a:p>
            <a:pPr>
              <a:lnSpc>
                <a:spcPct val="107000"/>
              </a:lnSpc>
              <a:spcAft>
                <a:spcPts val="800"/>
              </a:spcAft>
            </a:pPr>
            <a:r>
              <a:rPr lang="en-US" sz="1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Multiple Assets </a:t>
            </a:r>
            <a:r>
              <a:rPr lang="en-US" sz="1600" dirty="0">
                <a:latin typeface="Calibri" panose="020F0502020204030204" pitchFamily="34" charset="0"/>
                <a:ea typeface="Calibri" panose="020F0502020204030204" pitchFamily="34" charset="0"/>
                <a:cs typeface="Times New Roman" panose="02020603050405020304" pitchFamily="18" charset="0"/>
              </a:rPr>
              <a:t>does not ask for Manufacturer, Model Number or Asset Type so it is important to describe how the lines will be combined in the Capital Asset Note Text and what is being purchased.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07371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304800" y="1219200"/>
            <a:ext cx="8458200" cy="8001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US" sz="2400" noProof="0" dirty="0" smtClean="0">
                <a:latin typeface="Arial" pitchFamily="34" charset="0"/>
                <a:cs typeface="Arial" pitchFamily="34" charset="0"/>
              </a:rPr>
              <a:t>Click on General Error Correction from the Kuali Main Menu.</a:t>
            </a:r>
            <a:endParaRPr kumimoji="0" lang="en-US" sz="2400" i="0" strike="noStrike" kern="1200" cap="none" spc="0" normalizeH="0" baseline="0" noProof="0" dirty="0" smtClean="0">
              <a:ln>
                <a:noFill/>
              </a:ln>
              <a:effectLst/>
              <a:uLnTx/>
              <a:uFillTx/>
              <a:latin typeface="Arial" pitchFamily="34" charset="0"/>
              <a:cs typeface="Arial" pitchFamily="34" charset="0"/>
            </a:endParaRPr>
          </a:p>
          <a:p>
            <a:pPr marL="0" marR="0" lvl="0" indent="0" defTabSz="914400" rtl="0" eaLnBrk="1" fontAlgn="auto" latinLnBrk="0" hangingPunct="1">
              <a:lnSpc>
                <a:spcPct val="100000"/>
              </a:lnSpc>
              <a:spcBef>
                <a:spcPct val="20000"/>
              </a:spcBef>
              <a:spcAft>
                <a:spcPts val="0"/>
              </a:spcAft>
              <a:buClrTx/>
              <a:buSzTx/>
              <a:tabLst/>
              <a:defRPr/>
            </a:pPr>
            <a:endParaRPr lang="en-US" sz="1500" dirty="0" smtClean="0">
              <a:solidFill>
                <a:srgbClr val="386750"/>
              </a:solidFill>
              <a:latin typeface="Arial" pitchFamily="34" charset="0"/>
              <a:cs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924050"/>
            <a:ext cx="8458200" cy="453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489154" y="4038600"/>
            <a:ext cx="1415845"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52400" y="76200"/>
            <a:ext cx="8839200" cy="523220"/>
          </a:xfrm>
          <a:prstGeom prst="rect">
            <a:avLst/>
          </a:prstGeom>
          <a:noFill/>
        </p:spPr>
        <p:txBody>
          <a:bodyPr wrap="square" rtlCol="0">
            <a:spAutoFit/>
          </a:bodyPr>
          <a:lstStyle/>
          <a:p>
            <a:pPr algn="ctr"/>
            <a:r>
              <a:rPr lang="en-US" sz="2800" b="1" dirty="0" smtClean="0"/>
              <a:t>GENERAL ERROR CORRECTION (GEC)</a:t>
            </a:r>
            <a:endParaRPr lang="en-US" sz="2800" b="1" dirty="0"/>
          </a:p>
        </p:txBody>
      </p:sp>
    </p:spTree>
    <p:extLst>
      <p:ext uri="{BB962C8B-B14F-4D97-AF65-F5344CB8AC3E}">
        <p14:creationId xmlns:p14="http://schemas.microsoft.com/office/powerpoint/2010/main" val="20726787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229600" cy="533400"/>
          </a:xfrm>
        </p:spPr>
        <p:txBody>
          <a:bodyPr>
            <a:noAutofit/>
          </a:bodyPr>
          <a:lstStyle/>
          <a:p>
            <a:r>
              <a:rPr lang="en-US" sz="3200" b="1" dirty="0"/>
              <a:t>GENERAL ERROR CORRECTION (GEC)</a:t>
            </a:r>
            <a:endParaRPr lang="en-US" sz="3200" dirty="0"/>
          </a:p>
        </p:txBody>
      </p:sp>
      <p:sp>
        <p:nvSpPr>
          <p:cNvPr id="3" name="Content Placeholder 2"/>
          <p:cNvSpPr>
            <a:spLocks noGrp="1"/>
          </p:cNvSpPr>
          <p:nvPr>
            <p:ph idx="1"/>
          </p:nvPr>
        </p:nvSpPr>
        <p:spPr>
          <a:xfrm>
            <a:off x="381000" y="1409700"/>
            <a:ext cx="8382000" cy="2971800"/>
          </a:xfrm>
        </p:spPr>
        <p:txBody>
          <a:bodyPr>
            <a:normAutofit/>
          </a:bodyPr>
          <a:lstStyle/>
          <a:p>
            <a:pPr marL="0" indent="0" algn="ctr">
              <a:buNone/>
            </a:pPr>
            <a:r>
              <a:rPr lang="en-US" sz="2800" dirty="0" smtClean="0"/>
              <a:t>Nine tabs make up the General Error Correction document.</a:t>
            </a:r>
            <a:endParaRPr lang="en-US" sz="2800" dirty="0"/>
          </a:p>
        </p:txBody>
      </p:sp>
      <p:pic>
        <p:nvPicPr>
          <p:cNvPr id="5" name="Picture 4"/>
          <p:cNvPicPr>
            <a:picLocks noChangeAspect="1"/>
          </p:cNvPicPr>
          <p:nvPr/>
        </p:nvPicPr>
        <p:blipFill>
          <a:blip r:embed="rId3"/>
          <a:stretch>
            <a:fillRect/>
          </a:stretch>
        </p:blipFill>
        <p:spPr>
          <a:xfrm>
            <a:off x="609600" y="2438401"/>
            <a:ext cx="7696200" cy="3352800"/>
          </a:xfrm>
          <a:prstGeom prst="rect">
            <a:avLst/>
          </a:prstGeom>
        </p:spPr>
      </p:pic>
    </p:spTree>
    <p:extLst>
      <p:ext uri="{BB962C8B-B14F-4D97-AF65-F5344CB8AC3E}">
        <p14:creationId xmlns:p14="http://schemas.microsoft.com/office/powerpoint/2010/main" val="10891431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002" y="1219200"/>
            <a:ext cx="8229600" cy="990600"/>
          </a:xfrm>
        </p:spPr>
        <p:txBody>
          <a:bodyPr anchor="t" anchorCtr="0">
            <a:noAutofit/>
          </a:bodyPr>
          <a:lstStyle/>
          <a:p>
            <a:pPr algn="l"/>
            <a:r>
              <a:rPr lang="en-US" sz="2200" dirty="0" smtClean="0">
                <a:latin typeface="Arial" pitchFamily="34" charset="0"/>
                <a:cs typeface="Arial" pitchFamily="34" charset="0"/>
              </a:rPr>
              <a:t>The following tabs should be populated with Description and Accounting Line information.  Click “add” for each line entered.</a:t>
            </a:r>
            <a:endParaRPr lang="en-US" sz="2200" dirty="0">
              <a:latin typeface="Arial" pitchFamily="34" charset="0"/>
              <a:cs typeface="Arial" pitchFamily="34" charset="0"/>
            </a:endParaRPr>
          </a:p>
        </p:txBody>
      </p:sp>
      <p:sp>
        <p:nvSpPr>
          <p:cNvPr id="7" name="TextBox 6"/>
          <p:cNvSpPr txBox="1"/>
          <p:nvPr/>
        </p:nvSpPr>
        <p:spPr>
          <a:xfrm>
            <a:off x="115529" y="40702"/>
            <a:ext cx="8839200" cy="523220"/>
          </a:xfrm>
          <a:prstGeom prst="rect">
            <a:avLst/>
          </a:prstGeom>
          <a:noFill/>
        </p:spPr>
        <p:txBody>
          <a:bodyPr wrap="square" rtlCol="0">
            <a:spAutoFit/>
          </a:bodyPr>
          <a:lstStyle/>
          <a:p>
            <a:pPr algn="ctr"/>
            <a:r>
              <a:rPr lang="en-US" sz="2800" b="1" dirty="0"/>
              <a:t>GENERAL ERROR CORRECTION (GEC</a:t>
            </a:r>
            <a:r>
              <a:rPr lang="en-US" sz="2800" b="1" dirty="0" smtClean="0"/>
              <a:t>)</a:t>
            </a:r>
            <a:endParaRPr lang="en-US" sz="2800" b="1" dirty="0"/>
          </a:p>
        </p:txBody>
      </p:sp>
      <p:pic>
        <p:nvPicPr>
          <p:cNvPr id="3" name="Picture 2"/>
          <p:cNvPicPr>
            <a:picLocks noChangeAspect="1"/>
          </p:cNvPicPr>
          <p:nvPr/>
        </p:nvPicPr>
        <p:blipFill>
          <a:blip r:embed="rId3"/>
          <a:stretch>
            <a:fillRect/>
          </a:stretch>
        </p:blipFill>
        <p:spPr>
          <a:xfrm>
            <a:off x="476002" y="2286000"/>
            <a:ext cx="8058398" cy="4267199"/>
          </a:xfrm>
          <a:prstGeom prst="rect">
            <a:avLst/>
          </a:prstGeom>
        </p:spPr>
      </p:pic>
      <p:sp>
        <p:nvSpPr>
          <p:cNvPr id="8" name="Oval 7"/>
          <p:cNvSpPr/>
          <p:nvPr/>
        </p:nvSpPr>
        <p:spPr>
          <a:xfrm>
            <a:off x="2057400" y="2819400"/>
            <a:ext cx="2667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76002" y="3657600"/>
            <a:ext cx="7601198" cy="3048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924800" y="5105399"/>
            <a:ext cx="609600" cy="14477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24229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2209800"/>
          </a:xfrm>
        </p:spPr>
        <p:txBody>
          <a:bodyPr anchor="t" anchorCtr="0">
            <a:noAutofit/>
          </a:bodyPr>
          <a:lstStyle/>
          <a:p>
            <a:pPr algn="l"/>
            <a:r>
              <a:rPr lang="en-US" sz="2800" dirty="0" smtClean="0">
                <a:latin typeface="Arial" pitchFamily="34" charset="0"/>
                <a:cs typeface="Arial" pitchFamily="34" charset="0"/>
              </a:rPr>
              <a:t>After the Accounting Lines have been added in order to process the Accounting Lines for Capitalization click on “Select Line” and then select either “Distribute cost evenly” or “Distribute cost by amount.”</a:t>
            </a:r>
            <a:endParaRPr lang="en-US" sz="2800" dirty="0">
              <a:latin typeface="Arial" pitchFamily="34" charset="0"/>
              <a:cs typeface="Arial" pitchFamily="34" charset="0"/>
            </a:endParaRPr>
          </a:p>
        </p:txBody>
      </p:sp>
      <p:sp>
        <p:nvSpPr>
          <p:cNvPr id="6" name="TextBox 5"/>
          <p:cNvSpPr txBox="1"/>
          <p:nvPr/>
        </p:nvSpPr>
        <p:spPr>
          <a:xfrm>
            <a:off x="152400" y="76200"/>
            <a:ext cx="8839200" cy="523220"/>
          </a:xfrm>
          <a:prstGeom prst="rect">
            <a:avLst/>
          </a:prstGeom>
          <a:noFill/>
        </p:spPr>
        <p:txBody>
          <a:bodyPr wrap="square" rtlCol="0">
            <a:spAutoFit/>
          </a:bodyPr>
          <a:lstStyle/>
          <a:p>
            <a:pPr algn="ctr"/>
            <a:r>
              <a:rPr lang="en-US" sz="2800" b="1" dirty="0"/>
              <a:t>GENERAL ERROR CORRECTION (GEC) – CAPITAL EDIT TAB</a:t>
            </a:r>
          </a:p>
        </p:txBody>
      </p:sp>
      <p:pic>
        <p:nvPicPr>
          <p:cNvPr id="7" name="Picture 6"/>
          <p:cNvPicPr>
            <a:picLocks noChangeAspect="1"/>
          </p:cNvPicPr>
          <p:nvPr/>
        </p:nvPicPr>
        <p:blipFill rotWithShape="1">
          <a:blip r:embed="rId3"/>
          <a:srcRect t="60519" b="16526"/>
          <a:stretch/>
        </p:blipFill>
        <p:spPr>
          <a:xfrm>
            <a:off x="469900" y="3886200"/>
            <a:ext cx="7924800" cy="1972963"/>
          </a:xfrm>
          <a:prstGeom prst="rect">
            <a:avLst/>
          </a:prstGeom>
        </p:spPr>
      </p:pic>
      <p:sp>
        <p:nvSpPr>
          <p:cNvPr id="8" name="Oval 7"/>
          <p:cNvSpPr/>
          <p:nvPr/>
        </p:nvSpPr>
        <p:spPr>
          <a:xfrm>
            <a:off x="7556500" y="4497861"/>
            <a:ext cx="533400" cy="8464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03700" y="5039498"/>
            <a:ext cx="1676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33437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371600"/>
            <a:ext cx="8458200" cy="1447800"/>
          </a:xfrm>
        </p:spPr>
        <p:txBody>
          <a:bodyPr anchor="t" anchorCtr="0">
            <a:noAutofit/>
          </a:bodyPr>
          <a:lstStyle/>
          <a:p>
            <a:pPr algn="l"/>
            <a:r>
              <a:rPr lang="en-US" sz="2800" dirty="0">
                <a:latin typeface="Arial" pitchFamily="34" charset="0"/>
                <a:cs typeface="Arial" pitchFamily="34" charset="0"/>
              </a:rPr>
              <a:t>If </a:t>
            </a:r>
            <a:r>
              <a:rPr lang="en-US" sz="2800" dirty="0" smtClean="0">
                <a:latin typeface="Arial" pitchFamily="34" charset="0"/>
                <a:cs typeface="Arial" pitchFamily="34" charset="0"/>
              </a:rPr>
              <a:t>there is an existing active asset click on  “modify asset.”  If there isn’t an existing asset click on “create asset.”</a:t>
            </a:r>
            <a:endParaRPr lang="en-US" sz="2800" dirty="0">
              <a:latin typeface="Arial" pitchFamily="34" charset="0"/>
              <a:cs typeface="Arial" pitchFamily="34" charset="0"/>
            </a:endParaRPr>
          </a:p>
        </p:txBody>
      </p:sp>
      <p:sp>
        <p:nvSpPr>
          <p:cNvPr id="6" name="TextBox 5"/>
          <p:cNvSpPr txBox="1"/>
          <p:nvPr/>
        </p:nvSpPr>
        <p:spPr>
          <a:xfrm>
            <a:off x="152400" y="76200"/>
            <a:ext cx="8839200" cy="523220"/>
          </a:xfrm>
          <a:prstGeom prst="rect">
            <a:avLst/>
          </a:prstGeom>
          <a:noFill/>
        </p:spPr>
        <p:txBody>
          <a:bodyPr wrap="square" rtlCol="0">
            <a:spAutoFit/>
          </a:bodyPr>
          <a:lstStyle/>
          <a:p>
            <a:pPr algn="ctr"/>
            <a:r>
              <a:rPr lang="en-US" sz="2800" b="1" dirty="0"/>
              <a:t>GENERAL ERROR CORRECTION (GEC) – CAPITAL EDIT TAB</a:t>
            </a:r>
          </a:p>
        </p:txBody>
      </p:sp>
      <p:pic>
        <p:nvPicPr>
          <p:cNvPr id="3" name="Picture 2"/>
          <p:cNvPicPr>
            <a:picLocks noChangeAspect="1"/>
          </p:cNvPicPr>
          <p:nvPr/>
        </p:nvPicPr>
        <p:blipFill>
          <a:blip r:embed="rId3"/>
          <a:stretch>
            <a:fillRect/>
          </a:stretch>
        </p:blipFill>
        <p:spPr>
          <a:xfrm>
            <a:off x="311150" y="2995611"/>
            <a:ext cx="8172450" cy="1933575"/>
          </a:xfrm>
          <a:prstGeom prst="rect">
            <a:avLst/>
          </a:prstGeom>
        </p:spPr>
      </p:pic>
      <p:sp>
        <p:nvSpPr>
          <p:cNvPr id="7" name="Oval 6"/>
          <p:cNvSpPr/>
          <p:nvPr/>
        </p:nvSpPr>
        <p:spPr>
          <a:xfrm>
            <a:off x="3495675" y="4519611"/>
            <a:ext cx="1752600" cy="4095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80991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0"/>
            <a:ext cx="8458200" cy="1447800"/>
          </a:xfrm>
        </p:spPr>
        <p:txBody>
          <a:bodyPr anchor="t" anchorCtr="0">
            <a:noAutofit/>
          </a:bodyPr>
          <a:lstStyle/>
          <a:p>
            <a:pPr algn="l"/>
            <a:r>
              <a:rPr lang="en-US" sz="2800" dirty="0" smtClean="0">
                <a:latin typeface="Arial" pitchFamily="34" charset="0"/>
                <a:cs typeface="Arial" pitchFamily="34" charset="0"/>
              </a:rPr>
              <a:t>When Modify Asset is selected the Modify Capital Assets tab opens; enter the Asset Number and </a:t>
            </a:r>
            <a:r>
              <a:rPr lang="en-US" sz="2800" dirty="0" smtClean="0">
                <a:latin typeface="Arial" pitchFamily="34" charset="0"/>
                <a:cs typeface="Arial" pitchFamily="34" charset="0"/>
              </a:rPr>
              <a:t>then click </a:t>
            </a:r>
            <a:r>
              <a:rPr lang="en-US" sz="2800" dirty="0" smtClean="0">
                <a:latin typeface="Arial" pitchFamily="34" charset="0"/>
                <a:cs typeface="Arial" pitchFamily="34" charset="0"/>
              </a:rPr>
              <a:t>“redistribute total amount.”</a:t>
            </a:r>
            <a:endParaRPr lang="en-US" sz="2800" dirty="0">
              <a:latin typeface="Arial" pitchFamily="34" charset="0"/>
              <a:cs typeface="Arial" pitchFamily="34" charset="0"/>
            </a:endParaRPr>
          </a:p>
        </p:txBody>
      </p:sp>
      <p:sp>
        <p:nvSpPr>
          <p:cNvPr id="6" name="TextBox 5"/>
          <p:cNvSpPr txBox="1"/>
          <p:nvPr/>
        </p:nvSpPr>
        <p:spPr>
          <a:xfrm>
            <a:off x="152400" y="76200"/>
            <a:ext cx="8839200" cy="523220"/>
          </a:xfrm>
          <a:prstGeom prst="rect">
            <a:avLst/>
          </a:prstGeom>
          <a:noFill/>
        </p:spPr>
        <p:txBody>
          <a:bodyPr wrap="square" rtlCol="0">
            <a:spAutoFit/>
          </a:bodyPr>
          <a:lstStyle/>
          <a:p>
            <a:pPr algn="ctr"/>
            <a:r>
              <a:rPr lang="en-US" sz="2800" b="1" dirty="0"/>
              <a:t>GENERAL ERROR CORRECTION (GEC) – CAPITAL EDIT TAB</a:t>
            </a:r>
          </a:p>
        </p:txBody>
      </p:sp>
      <p:pic>
        <p:nvPicPr>
          <p:cNvPr id="4" name="Picture 3"/>
          <p:cNvPicPr>
            <a:picLocks noChangeAspect="1"/>
          </p:cNvPicPr>
          <p:nvPr/>
        </p:nvPicPr>
        <p:blipFill>
          <a:blip r:embed="rId3"/>
          <a:stretch>
            <a:fillRect/>
          </a:stretch>
        </p:blipFill>
        <p:spPr>
          <a:xfrm>
            <a:off x="304800" y="3314700"/>
            <a:ext cx="8318500" cy="2819400"/>
          </a:xfrm>
          <a:prstGeom prst="rect">
            <a:avLst/>
          </a:prstGeom>
        </p:spPr>
      </p:pic>
      <p:sp>
        <p:nvSpPr>
          <p:cNvPr id="5" name="Oval 4"/>
          <p:cNvSpPr/>
          <p:nvPr/>
        </p:nvSpPr>
        <p:spPr>
          <a:xfrm>
            <a:off x="304800" y="3314700"/>
            <a:ext cx="1079157"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8657" y="4076700"/>
            <a:ext cx="1295400" cy="69597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069757" y="5524500"/>
            <a:ext cx="14478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94219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19200"/>
            <a:ext cx="8458200" cy="1524000"/>
          </a:xfrm>
        </p:spPr>
        <p:txBody>
          <a:bodyPr anchor="t" anchorCtr="0">
            <a:noAutofit/>
          </a:bodyPr>
          <a:lstStyle/>
          <a:p>
            <a:pPr algn="l"/>
            <a:r>
              <a:rPr lang="en-US" sz="2600" dirty="0" smtClean="0">
                <a:latin typeface="Arial" pitchFamily="34" charset="0"/>
                <a:cs typeface="Arial" pitchFamily="34" charset="0"/>
              </a:rPr>
              <a:t>The System Control Remainder Amount should be 0.00 and your Accounting Lines for Capitalization should be grayed out.  The document is ready to be submitted.</a:t>
            </a:r>
            <a:endParaRPr lang="en-US" sz="2600" dirty="0">
              <a:latin typeface="Arial" pitchFamily="34" charset="0"/>
              <a:cs typeface="Arial" pitchFamily="34" charset="0"/>
            </a:endParaRPr>
          </a:p>
        </p:txBody>
      </p:sp>
      <p:sp>
        <p:nvSpPr>
          <p:cNvPr id="6" name="TextBox 5"/>
          <p:cNvSpPr txBox="1"/>
          <p:nvPr/>
        </p:nvSpPr>
        <p:spPr>
          <a:xfrm>
            <a:off x="152400" y="76200"/>
            <a:ext cx="8839200" cy="523220"/>
          </a:xfrm>
          <a:prstGeom prst="rect">
            <a:avLst/>
          </a:prstGeom>
          <a:noFill/>
        </p:spPr>
        <p:txBody>
          <a:bodyPr wrap="square" rtlCol="0">
            <a:spAutoFit/>
          </a:bodyPr>
          <a:lstStyle/>
          <a:p>
            <a:pPr algn="ctr"/>
            <a:r>
              <a:rPr lang="en-US" sz="2800" b="1" dirty="0"/>
              <a:t>GENERAL ERROR CORRECTION (GEC) – CAPITAL EDIT TAB</a:t>
            </a:r>
          </a:p>
        </p:txBody>
      </p:sp>
      <p:pic>
        <p:nvPicPr>
          <p:cNvPr id="4" name="Picture 3"/>
          <p:cNvPicPr>
            <a:picLocks noChangeAspect="1"/>
          </p:cNvPicPr>
          <p:nvPr/>
        </p:nvPicPr>
        <p:blipFill>
          <a:blip r:embed="rId3"/>
          <a:stretch>
            <a:fillRect/>
          </a:stretch>
        </p:blipFill>
        <p:spPr>
          <a:xfrm>
            <a:off x="228600" y="2895600"/>
            <a:ext cx="8610600" cy="3810000"/>
          </a:xfrm>
          <a:prstGeom prst="rect">
            <a:avLst/>
          </a:prstGeom>
        </p:spPr>
      </p:pic>
      <p:sp>
        <p:nvSpPr>
          <p:cNvPr id="5" name="Oval 4"/>
          <p:cNvSpPr/>
          <p:nvPr/>
        </p:nvSpPr>
        <p:spPr>
          <a:xfrm>
            <a:off x="7988300" y="3276600"/>
            <a:ext cx="6858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962400" y="5181600"/>
            <a:ext cx="17526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96904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 On to the Training Site</a:t>
            </a:r>
            <a:endParaRPr lang="en-US" dirty="0"/>
          </a:p>
        </p:txBody>
      </p:sp>
      <p:sp>
        <p:nvSpPr>
          <p:cNvPr id="3" name="Content Placeholder 2"/>
          <p:cNvSpPr>
            <a:spLocks noGrp="1"/>
          </p:cNvSpPr>
          <p:nvPr>
            <p:ph idx="1"/>
          </p:nvPr>
        </p:nvSpPr>
        <p:spPr/>
        <p:txBody>
          <a:bodyPr>
            <a:normAutofit fontScale="85000" lnSpcReduction="10000"/>
          </a:bodyPr>
          <a:lstStyle/>
          <a:p>
            <a:r>
              <a:rPr lang="en-US" dirty="0"/>
              <a:t>Link:     </a:t>
            </a:r>
            <a:r>
              <a:rPr lang="en-US" dirty="0" smtClean="0"/>
              <a:t>CSU CAP (CAMPUS ADMINISTRATION PORTAL)</a:t>
            </a:r>
          </a:p>
          <a:p>
            <a:pPr marL="0" indent="0">
              <a:buNone/>
            </a:pPr>
            <a:r>
              <a:rPr lang="en-US" dirty="0" smtClean="0">
                <a:hlinkClick r:id="rId3"/>
              </a:rPr>
              <a:t>http</a:t>
            </a:r>
            <a:r>
              <a:rPr lang="en-US" dirty="0">
                <a:hlinkClick r:id="rId3"/>
              </a:rPr>
              <a:t>://</a:t>
            </a:r>
            <a:r>
              <a:rPr lang="en-US" dirty="0" smtClean="0">
                <a:hlinkClick r:id="rId3"/>
              </a:rPr>
              <a:t>padroni.is.colostate.edu:7778/portal/page/portal/CSUCAP</a:t>
            </a:r>
            <a:endParaRPr lang="en-US" dirty="0" smtClean="0"/>
          </a:p>
          <a:p>
            <a:pPr marL="0" indent="0">
              <a:buNone/>
            </a:pPr>
            <a:endParaRPr lang="en-US" dirty="0" smtClean="0"/>
          </a:p>
          <a:p>
            <a:r>
              <a:rPr lang="en-US" dirty="0" smtClean="0"/>
              <a:t>Non-production Applications:</a:t>
            </a:r>
          </a:p>
          <a:p>
            <a:pPr marL="0" indent="0">
              <a:buNone/>
            </a:pPr>
            <a:r>
              <a:rPr lang="en-US" dirty="0"/>
              <a:t>	</a:t>
            </a:r>
            <a:r>
              <a:rPr lang="en-US" dirty="0" smtClean="0"/>
              <a:t>Training Kuali Financial System (KFS)</a:t>
            </a:r>
          </a:p>
          <a:p>
            <a:pPr marL="0" indent="0">
              <a:buNone/>
            </a:pPr>
            <a:endParaRPr lang="en-US" dirty="0" smtClean="0"/>
          </a:p>
          <a:p>
            <a:pPr marL="0" indent="0">
              <a:buNone/>
            </a:pPr>
            <a:endParaRPr lang="en-US" dirty="0"/>
          </a:p>
          <a:p>
            <a:endParaRPr lang="en-US" dirty="0"/>
          </a:p>
        </p:txBody>
      </p:sp>
    </p:spTree>
    <p:extLst>
      <p:ext uri="{BB962C8B-B14F-4D97-AF65-F5344CB8AC3E}">
        <p14:creationId xmlns:p14="http://schemas.microsoft.com/office/powerpoint/2010/main" val="21333807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371600"/>
            <a:ext cx="8458200" cy="1600200"/>
          </a:xfrm>
        </p:spPr>
        <p:txBody>
          <a:bodyPr anchor="t" anchorCtr="0">
            <a:noAutofit/>
          </a:bodyPr>
          <a:lstStyle/>
          <a:p>
            <a:pPr algn="l"/>
            <a:r>
              <a:rPr lang="en-US" sz="2400" dirty="0" smtClean="0">
                <a:latin typeface="Arial" pitchFamily="34" charset="0"/>
                <a:cs typeface="Arial" pitchFamily="34" charset="0"/>
              </a:rPr>
              <a:t>If “create asset” was selected </a:t>
            </a:r>
            <a:r>
              <a:rPr lang="en-US" sz="2400" dirty="0">
                <a:latin typeface="Arial" pitchFamily="34" charset="0"/>
                <a:cs typeface="Arial" pitchFamily="34" charset="0"/>
              </a:rPr>
              <a:t>the </a:t>
            </a:r>
            <a:r>
              <a:rPr lang="en-US" sz="2400" dirty="0" smtClean="0">
                <a:latin typeface="Arial" pitchFamily="34" charset="0"/>
                <a:cs typeface="Arial" pitchFamily="34" charset="0"/>
              </a:rPr>
              <a:t>Create Capital Assets </a:t>
            </a:r>
            <a:r>
              <a:rPr lang="en-US" sz="2400" smtClean="0">
                <a:latin typeface="Arial" pitchFamily="34" charset="0"/>
                <a:cs typeface="Arial" pitchFamily="34" charset="0"/>
              </a:rPr>
              <a:t>tab will open</a:t>
            </a:r>
            <a:r>
              <a:rPr lang="en-US" sz="2400" dirty="0" smtClean="0">
                <a:latin typeface="Arial" pitchFamily="34" charset="0"/>
                <a:cs typeface="Arial" pitchFamily="34" charset="0"/>
              </a:rPr>
              <a:t>.  Enter the Number of assets to create, Asset Type, Vendor, Manufacturer, Model and Asset Description.  Then click the “add tag/location” button.</a:t>
            </a:r>
            <a:endParaRPr lang="en-US" sz="2400" dirty="0">
              <a:latin typeface="Arial" pitchFamily="34" charset="0"/>
              <a:cs typeface="Arial" pitchFamily="34" charset="0"/>
            </a:endParaRPr>
          </a:p>
        </p:txBody>
      </p:sp>
      <p:sp>
        <p:nvSpPr>
          <p:cNvPr id="6" name="TextBox 5"/>
          <p:cNvSpPr txBox="1"/>
          <p:nvPr/>
        </p:nvSpPr>
        <p:spPr>
          <a:xfrm>
            <a:off x="152400" y="76200"/>
            <a:ext cx="8839200" cy="523220"/>
          </a:xfrm>
          <a:prstGeom prst="rect">
            <a:avLst/>
          </a:prstGeom>
          <a:noFill/>
        </p:spPr>
        <p:txBody>
          <a:bodyPr wrap="square" rtlCol="0">
            <a:spAutoFit/>
          </a:bodyPr>
          <a:lstStyle/>
          <a:p>
            <a:pPr algn="ctr"/>
            <a:r>
              <a:rPr lang="en-US" sz="2800" b="1" dirty="0"/>
              <a:t>GENERAL ERROR CORRECTION (GEC) – CAPITAL EDIT TAB</a:t>
            </a:r>
          </a:p>
        </p:txBody>
      </p:sp>
      <p:pic>
        <p:nvPicPr>
          <p:cNvPr id="4" name="Picture 3"/>
          <p:cNvPicPr>
            <a:picLocks noChangeAspect="1"/>
          </p:cNvPicPr>
          <p:nvPr/>
        </p:nvPicPr>
        <p:blipFill>
          <a:blip r:embed="rId3"/>
          <a:stretch>
            <a:fillRect/>
          </a:stretch>
        </p:blipFill>
        <p:spPr>
          <a:xfrm>
            <a:off x="139700" y="3156605"/>
            <a:ext cx="8851900" cy="3523593"/>
          </a:xfrm>
          <a:prstGeom prst="rect">
            <a:avLst/>
          </a:prstGeom>
        </p:spPr>
      </p:pic>
      <p:sp>
        <p:nvSpPr>
          <p:cNvPr id="5" name="Oval 4"/>
          <p:cNvSpPr/>
          <p:nvPr/>
        </p:nvSpPr>
        <p:spPr>
          <a:xfrm>
            <a:off x="215899" y="5061605"/>
            <a:ext cx="7265239" cy="17709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696200" y="6204604"/>
            <a:ext cx="1002102" cy="4755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14573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247118"/>
            <a:ext cx="8458200" cy="1648482"/>
          </a:xfrm>
        </p:spPr>
        <p:txBody>
          <a:bodyPr anchor="t" anchorCtr="0">
            <a:noAutofit/>
          </a:bodyPr>
          <a:lstStyle/>
          <a:p>
            <a:pPr algn="l"/>
            <a:r>
              <a:rPr lang="en-US" sz="2800" dirty="0" smtClean="0">
                <a:latin typeface="Arial" pitchFamily="34" charset="0"/>
                <a:cs typeface="Arial" pitchFamily="34" charset="0"/>
              </a:rPr>
              <a:t>Next enter Campus Code, Building Code and Room Number.  Click on “redistribute total amount,”  and then document can be submitted.</a:t>
            </a:r>
            <a:endParaRPr lang="en-US" sz="2800" dirty="0">
              <a:latin typeface="Arial" pitchFamily="34" charset="0"/>
              <a:cs typeface="Arial" pitchFamily="34" charset="0"/>
            </a:endParaRPr>
          </a:p>
        </p:txBody>
      </p:sp>
      <p:sp>
        <p:nvSpPr>
          <p:cNvPr id="6" name="TextBox 5"/>
          <p:cNvSpPr txBox="1"/>
          <p:nvPr/>
        </p:nvSpPr>
        <p:spPr>
          <a:xfrm>
            <a:off x="152400" y="76200"/>
            <a:ext cx="8839200" cy="523220"/>
          </a:xfrm>
          <a:prstGeom prst="rect">
            <a:avLst/>
          </a:prstGeom>
          <a:noFill/>
        </p:spPr>
        <p:txBody>
          <a:bodyPr wrap="square" rtlCol="0">
            <a:spAutoFit/>
          </a:bodyPr>
          <a:lstStyle/>
          <a:p>
            <a:pPr algn="ctr"/>
            <a:r>
              <a:rPr lang="en-US" sz="2800" b="1" dirty="0"/>
              <a:t>GENERAL ERROR CORRECTION (GEC) – CAPITAL EDIT TAB</a:t>
            </a:r>
          </a:p>
        </p:txBody>
      </p:sp>
      <p:pic>
        <p:nvPicPr>
          <p:cNvPr id="4" name="Picture 3"/>
          <p:cNvPicPr>
            <a:picLocks noChangeAspect="1"/>
          </p:cNvPicPr>
          <p:nvPr/>
        </p:nvPicPr>
        <p:blipFill>
          <a:blip r:embed="rId3"/>
          <a:stretch>
            <a:fillRect/>
          </a:stretch>
        </p:blipFill>
        <p:spPr>
          <a:xfrm>
            <a:off x="152400" y="3047999"/>
            <a:ext cx="8839200" cy="3657602"/>
          </a:xfrm>
          <a:prstGeom prst="rect">
            <a:avLst/>
          </a:prstGeom>
        </p:spPr>
      </p:pic>
      <p:sp>
        <p:nvSpPr>
          <p:cNvPr id="5" name="Oval 4"/>
          <p:cNvSpPr/>
          <p:nvPr/>
        </p:nvSpPr>
        <p:spPr>
          <a:xfrm>
            <a:off x="3124200" y="6019800"/>
            <a:ext cx="3505200" cy="6858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731000" y="3907823"/>
            <a:ext cx="1143000" cy="29552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74192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5" name="Rectangular Callout 4"/>
          <p:cNvSpPr/>
          <p:nvPr/>
        </p:nvSpPr>
        <p:spPr>
          <a:xfrm>
            <a:off x="96253" y="533400"/>
            <a:ext cx="1905000" cy="914400"/>
          </a:xfrm>
          <a:prstGeom prst="wedgeRectCallout">
            <a:avLst>
              <a:gd name="adj1" fmla="val 63167"/>
              <a:gd name="adj2" fmla="val 58553"/>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FORMS</a:t>
            </a:r>
            <a:endParaRPr lang="en-US" sz="2400" b="1" dirty="0">
              <a:solidFill>
                <a:srgbClr val="FF0000"/>
              </a:solidFill>
            </a:endParaRPr>
          </a:p>
        </p:txBody>
      </p:sp>
      <p:sp>
        <p:nvSpPr>
          <p:cNvPr id="6" name="Rectangular Callout 5"/>
          <p:cNvSpPr/>
          <p:nvPr/>
        </p:nvSpPr>
        <p:spPr>
          <a:xfrm>
            <a:off x="96253" y="1676400"/>
            <a:ext cx="1905000" cy="914400"/>
          </a:xfrm>
          <a:prstGeom prst="wedgeRectCallout">
            <a:avLst>
              <a:gd name="adj1" fmla="val 62746"/>
              <a:gd name="adj2" fmla="val 45029"/>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REPORTS</a:t>
            </a:r>
            <a:endParaRPr lang="en-US" sz="2400" b="1" dirty="0">
              <a:solidFill>
                <a:srgbClr val="FF0000"/>
              </a:solidFill>
            </a:endParaRPr>
          </a:p>
        </p:txBody>
      </p:sp>
      <p:sp>
        <p:nvSpPr>
          <p:cNvPr id="7" name="Rectangular Callout 6"/>
          <p:cNvSpPr/>
          <p:nvPr/>
        </p:nvSpPr>
        <p:spPr>
          <a:xfrm>
            <a:off x="96253" y="2895600"/>
            <a:ext cx="1905000" cy="914400"/>
          </a:xfrm>
          <a:prstGeom prst="wedgeRectCallout">
            <a:avLst>
              <a:gd name="adj1" fmla="val 62535"/>
              <a:gd name="adj2" fmla="val 4605"/>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TRAINING</a:t>
            </a:r>
            <a:endParaRPr lang="en-US" sz="2400" b="1" dirty="0">
              <a:solidFill>
                <a:srgbClr val="FF0000"/>
              </a:solidFill>
            </a:endParaRPr>
          </a:p>
        </p:txBody>
      </p:sp>
      <p:sp>
        <p:nvSpPr>
          <p:cNvPr id="8" name="Rectangular Callout 7"/>
          <p:cNvSpPr/>
          <p:nvPr/>
        </p:nvSpPr>
        <p:spPr>
          <a:xfrm>
            <a:off x="84221" y="4114800"/>
            <a:ext cx="1905000" cy="914400"/>
          </a:xfrm>
          <a:prstGeom prst="wedgeRectCallout">
            <a:avLst>
              <a:gd name="adj1" fmla="val 65062"/>
              <a:gd name="adj2" fmla="val -26974"/>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rgbClr val="FF0000"/>
                </a:solidFill>
              </a:rPr>
              <a:t>REFERENCE</a:t>
            </a:r>
            <a:endParaRPr lang="en-US" sz="2200" b="1" dirty="0">
              <a:solidFill>
                <a:srgbClr val="FF0000"/>
              </a:solidFill>
            </a:endParaRP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52399"/>
            <a:ext cx="6664325" cy="6544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40769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371600"/>
            <a:ext cx="8534400" cy="5257800"/>
          </a:xfrm>
        </p:spPr>
        <p:txBody>
          <a:bodyPr>
            <a:normAutofit fontScale="85000" lnSpcReduction="20000"/>
          </a:bodyPr>
          <a:lstStyle/>
          <a:p>
            <a:pPr marL="0" indent="0" algn="ctr">
              <a:buNone/>
            </a:pPr>
            <a:r>
              <a:rPr lang="en-US" sz="4000" b="1" dirty="0" smtClean="0"/>
              <a:t>THANK YOU!</a:t>
            </a:r>
          </a:p>
          <a:p>
            <a:pPr marL="0" indent="0" algn="ctr">
              <a:buNone/>
            </a:pPr>
            <a:endParaRPr lang="en-US" dirty="0" smtClean="0"/>
          </a:p>
          <a:p>
            <a:pPr marL="0" indent="0" algn="ctr">
              <a:buNone/>
            </a:pPr>
            <a:r>
              <a:rPr lang="en-US" dirty="0" smtClean="0"/>
              <a:t>Please fill out the evaluation forms, we appreciate your feedback.</a:t>
            </a:r>
          </a:p>
          <a:p>
            <a:pPr marL="0" indent="0" algn="ctr">
              <a:buNone/>
            </a:pPr>
            <a:endParaRPr lang="en-US" sz="1600" dirty="0" smtClean="0"/>
          </a:p>
          <a:p>
            <a:pPr marL="0" indent="0" algn="ctr">
              <a:buNone/>
            </a:pPr>
            <a:endParaRPr lang="en-US" sz="2800" dirty="0" smtClean="0"/>
          </a:p>
          <a:p>
            <a:pPr marL="0" indent="0" algn="ctr">
              <a:buNone/>
            </a:pPr>
            <a:r>
              <a:rPr lang="en-US" sz="2800" b="1" dirty="0" smtClean="0"/>
              <a:t>Business &amp; Financial Services – Property Management</a:t>
            </a:r>
          </a:p>
          <a:p>
            <a:pPr marL="0" indent="0">
              <a:buNone/>
            </a:pPr>
            <a:r>
              <a:rPr lang="en-US" dirty="0" smtClean="0"/>
              <a:t>	Genevra Scott		491-2040</a:t>
            </a:r>
          </a:p>
          <a:p>
            <a:pPr marL="0" indent="0">
              <a:buNone/>
            </a:pPr>
            <a:r>
              <a:rPr lang="en-US" dirty="0" smtClean="0"/>
              <a:t>	Debra Ellison			491-2270</a:t>
            </a:r>
          </a:p>
          <a:p>
            <a:pPr marL="0" indent="0">
              <a:buNone/>
            </a:pPr>
            <a:r>
              <a:rPr lang="en-US" dirty="0"/>
              <a:t>	</a:t>
            </a:r>
            <a:r>
              <a:rPr lang="en-US" dirty="0" smtClean="0"/>
              <a:t>Rachel </a:t>
            </a:r>
            <a:r>
              <a:rPr lang="en-US" dirty="0" err="1" smtClean="0"/>
              <a:t>Drenth</a:t>
            </a:r>
            <a:r>
              <a:rPr lang="en-US" dirty="0" smtClean="0"/>
              <a:t>		491-1045</a:t>
            </a:r>
          </a:p>
          <a:p>
            <a:pPr marL="0" indent="0">
              <a:buNone/>
            </a:pPr>
            <a:r>
              <a:rPr lang="en-US" dirty="0" smtClean="0"/>
              <a:t>	Mack Freestone		491-1358</a:t>
            </a:r>
          </a:p>
          <a:p>
            <a:pPr marL="0" indent="0">
              <a:buNone/>
            </a:pPr>
            <a:r>
              <a:rPr lang="en-US" dirty="0"/>
              <a:t>	</a:t>
            </a:r>
            <a:r>
              <a:rPr lang="en-US" dirty="0" smtClean="0"/>
              <a:t>Linda </a:t>
            </a:r>
            <a:r>
              <a:rPr lang="en-US" dirty="0" err="1" smtClean="0"/>
              <a:t>Brucker</a:t>
            </a:r>
            <a:r>
              <a:rPr lang="en-US" dirty="0" smtClean="0"/>
              <a:t>	</a:t>
            </a:r>
            <a:r>
              <a:rPr lang="en-US" smtClean="0"/>
              <a:t>	491-6513</a:t>
            </a:r>
            <a:endParaRPr lang="en-US" dirty="0" smtClean="0"/>
          </a:p>
          <a:p>
            <a:pPr marL="0" indent="0">
              <a:buNone/>
            </a:pPr>
            <a:r>
              <a:rPr lang="en-US" dirty="0" smtClean="0"/>
              <a:t>	</a:t>
            </a:r>
            <a:endParaRPr lang="en-US" dirty="0"/>
          </a:p>
          <a:p>
            <a:pPr marL="0" indent="0">
              <a:buNone/>
            </a:pPr>
            <a:endParaRPr lang="en-US" dirty="0" smtClean="0"/>
          </a:p>
        </p:txBody>
      </p:sp>
    </p:spTree>
    <p:extLst>
      <p:ext uri="{BB962C8B-B14F-4D97-AF65-F5344CB8AC3E}">
        <p14:creationId xmlns:p14="http://schemas.microsoft.com/office/powerpoint/2010/main" val="16420437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87363"/>
          </a:xfrm>
        </p:spPr>
        <p:txBody>
          <a:bodyPr>
            <a:noAutofit/>
          </a:bodyPr>
          <a:lstStyle/>
          <a:p>
            <a:r>
              <a:rPr lang="en-US" sz="3200" b="1" dirty="0" smtClean="0"/>
              <a:t>CAP MAIN PAGE</a:t>
            </a:r>
            <a:endParaRPr lang="en-US" sz="3200" b="1" dirty="0"/>
          </a:p>
        </p:txBody>
      </p:sp>
      <p:pic>
        <p:nvPicPr>
          <p:cNvPr id="4" name="Content Placeholder 3"/>
          <p:cNvPicPr>
            <a:picLocks noGrp="1" noChangeAspect="1"/>
          </p:cNvPicPr>
          <p:nvPr>
            <p:ph idx="1"/>
          </p:nvPr>
        </p:nvPicPr>
        <p:blipFill>
          <a:blip r:embed="rId3"/>
          <a:stretch>
            <a:fillRect/>
          </a:stretch>
        </p:blipFill>
        <p:spPr>
          <a:xfrm>
            <a:off x="1066800" y="1905000"/>
            <a:ext cx="6617586" cy="3276600"/>
          </a:xfrm>
          <a:prstGeom prst="rect">
            <a:avLst/>
          </a:prstGeom>
        </p:spPr>
      </p:pic>
      <p:cxnSp>
        <p:nvCxnSpPr>
          <p:cNvPr id="7" name="Straight Arrow Connector 6"/>
          <p:cNvCxnSpPr/>
          <p:nvPr/>
        </p:nvCxnSpPr>
        <p:spPr>
          <a:xfrm>
            <a:off x="2209800" y="2705100"/>
            <a:ext cx="685800" cy="2667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819400" y="2705100"/>
            <a:ext cx="533400" cy="5334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1921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19200" y="1447800"/>
            <a:ext cx="6172200" cy="4474845"/>
          </a:xfrm>
          <a:prstGeom prst="rect">
            <a:avLst/>
          </a:prstGeom>
        </p:spPr>
      </p:pic>
      <p:cxnSp>
        <p:nvCxnSpPr>
          <p:cNvPr id="5" name="Straight Arrow Connector 4"/>
          <p:cNvCxnSpPr/>
          <p:nvPr/>
        </p:nvCxnSpPr>
        <p:spPr>
          <a:xfrm>
            <a:off x="5638800" y="3962400"/>
            <a:ext cx="457200" cy="18002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7304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066800" y="1406493"/>
            <a:ext cx="6553200" cy="4564743"/>
          </a:xfrm>
          <a:prstGeom prst="rect">
            <a:avLst/>
          </a:prstGeom>
        </p:spPr>
      </p:pic>
      <p:cxnSp>
        <p:nvCxnSpPr>
          <p:cNvPr id="6" name="Straight Arrow Connector 5"/>
          <p:cNvCxnSpPr/>
          <p:nvPr/>
        </p:nvCxnSpPr>
        <p:spPr>
          <a:xfrm>
            <a:off x="2209800" y="3429000"/>
            <a:ext cx="914400" cy="9144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4003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375257" y="1676400"/>
            <a:ext cx="6393485" cy="4038600"/>
          </a:xfrm>
          <a:prstGeom prst="rect">
            <a:avLst/>
          </a:prstGeom>
        </p:spPr>
      </p:pic>
      <p:cxnSp>
        <p:nvCxnSpPr>
          <p:cNvPr id="6" name="Straight Arrow Connector 5"/>
          <p:cNvCxnSpPr/>
          <p:nvPr/>
        </p:nvCxnSpPr>
        <p:spPr>
          <a:xfrm>
            <a:off x="3124200" y="2819400"/>
            <a:ext cx="457200" cy="3048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124200" y="3048000"/>
            <a:ext cx="381000" cy="2286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412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09600" y="1828800"/>
            <a:ext cx="7579243" cy="3505200"/>
          </a:xfrm>
          <a:prstGeom prst="rect">
            <a:avLst/>
          </a:prstGeom>
        </p:spPr>
      </p:pic>
    </p:spTree>
    <p:extLst>
      <p:ext uri="{BB962C8B-B14F-4D97-AF65-F5344CB8AC3E}">
        <p14:creationId xmlns:p14="http://schemas.microsoft.com/office/powerpoint/2010/main" val="2146157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76200"/>
            <a:ext cx="8229600" cy="523220"/>
          </a:xfrm>
          <a:prstGeom prst="rect">
            <a:avLst/>
          </a:prstGeom>
          <a:noFill/>
        </p:spPr>
        <p:txBody>
          <a:bodyPr wrap="square" rtlCol="0">
            <a:spAutoFit/>
          </a:bodyPr>
          <a:lstStyle/>
          <a:p>
            <a:pPr algn="ctr"/>
            <a:r>
              <a:rPr lang="en-US" sz="2800" b="1" dirty="0" smtClean="0"/>
              <a:t>ASSET PAYMENT LOOKUP</a:t>
            </a:r>
            <a:endParaRPr lang="en-US" sz="2800" b="1"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9762" y="1371600"/>
            <a:ext cx="2967038" cy="288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6"/>
          <p:cNvSpPr>
            <a:spLocks noGrp="1"/>
          </p:cNvSpPr>
          <p:nvPr>
            <p:ph idx="1"/>
          </p:nvPr>
        </p:nvSpPr>
        <p:spPr>
          <a:xfrm>
            <a:off x="457200" y="1524000"/>
            <a:ext cx="5262562" cy="5105400"/>
          </a:xfrm>
        </p:spPr>
        <p:txBody>
          <a:bodyPr>
            <a:normAutofit lnSpcReduction="10000"/>
          </a:bodyPr>
          <a:lstStyle/>
          <a:p>
            <a:r>
              <a:rPr lang="en-US" dirty="0" smtClean="0"/>
              <a:t>From the Lookup and Maintenance box on the Main Menu of Kuali, select the Asset Payment option to lookup financial transactions associated with an asset</a:t>
            </a:r>
          </a:p>
          <a:p>
            <a:pPr lvl="1"/>
            <a:r>
              <a:rPr lang="en-US" dirty="0" smtClean="0"/>
              <a:t>Search options include</a:t>
            </a:r>
          </a:p>
          <a:p>
            <a:pPr lvl="2"/>
            <a:r>
              <a:rPr lang="en-US" dirty="0" smtClean="0"/>
              <a:t>Purchase Order Number</a:t>
            </a:r>
          </a:p>
          <a:p>
            <a:pPr lvl="2"/>
            <a:r>
              <a:rPr lang="en-US" dirty="0" smtClean="0"/>
              <a:t>Account Number</a:t>
            </a:r>
          </a:p>
          <a:p>
            <a:pPr lvl="2"/>
            <a:r>
              <a:rPr lang="en-US" dirty="0" smtClean="0"/>
              <a:t>Object Code</a:t>
            </a:r>
          </a:p>
          <a:p>
            <a:pPr lvl="2"/>
            <a:r>
              <a:rPr lang="en-US" dirty="0" smtClean="0"/>
              <a:t>And more…</a:t>
            </a:r>
            <a:endParaRPr lang="en-US" dirty="0"/>
          </a:p>
        </p:txBody>
      </p:sp>
    </p:spTree>
    <p:extLst>
      <p:ext uri="{BB962C8B-B14F-4D97-AF65-F5344CB8AC3E}">
        <p14:creationId xmlns:p14="http://schemas.microsoft.com/office/powerpoint/2010/main" val="960428803"/>
      </p:ext>
    </p:extLst>
  </p:cSld>
  <p:clrMapOvr>
    <a:masterClrMapping/>
  </p:clrMapOvr>
  <p:timing>
    <p:tnLst>
      <p:par>
        <p:cTn id="1" dur="indefinite" restart="never" nodeType="tmRoot"/>
      </p:par>
    </p:tnLst>
  </p:timing>
</p:sld>
</file>

<file path=ppt/theme/theme1.xml><?xml version="1.0" encoding="utf-8"?>
<a:theme xmlns:a="http://schemas.openxmlformats.org/drawingml/2006/main" name="csu-templt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csu-templt1</Template>
  <TotalTime>3532</TotalTime>
  <Words>2113</Words>
  <Application>Microsoft Office PowerPoint</Application>
  <PresentationFormat>On-screen Show (4:3)</PresentationFormat>
  <Paragraphs>153</Paragraphs>
  <Slides>33</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Arial Black</vt:lpstr>
      <vt:lpstr>Calibri</vt:lpstr>
      <vt:lpstr>Garamond Premr Pro</vt:lpstr>
      <vt:lpstr>Times New Roman</vt:lpstr>
      <vt:lpstr>csu-templt1</vt:lpstr>
      <vt:lpstr>PowerPoint Presentation</vt:lpstr>
      <vt:lpstr>AGENDA</vt:lpstr>
      <vt:lpstr>Sign On to the Training Site</vt:lpstr>
      <vt:lpstr>CAP MAIN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This is what your Capital Asset Tab will look like:</vt:lpstr>
      <vt:lpstr>PowerPoint Presentation</vt:lpstr>
      <vt:lpstr>PowerPoint Presentation</vt:lpstr>
      <vt:lpstr>This is what your Capital Asset Tab will look like:</vt:lpstr>
      <vt:lpstr>PowerPoint Presentation</vt:lpstr>
      <vt:lpstr>PowerPoint Presentation</vt:lpstr>
      <vt:lpstr>This is what your Capital Asset Tab will look like:</vt:lpstr>
      <vt:lpstr>PowerPoint Presentation</vt:lpstr>
      <vt:lpstr>PowerPoint Presentation</vt:lpstr>
      <vt:lpstr>GENERAL ERROR CORRECTION (GEC)</vt:lpstr>
      <vt:lpstr>The following tabs should be populated with Description and Accounting Line information.  Click “add” for each line entered.</vt:lpstr>
      <vt:lpstr>After the Accounting Lines have been added in order to process the Accounting Lines for Capitalization click on “Select Line” and then select either “Distribute cost evenly” or “Distribute cost by amount.”</vt:lpstr>
      <vt:lpstr>If there is an existing active asset click on  “modify asset.”  If there isn’t an existing asset click on “create asset.”</vt:lpstr>
      <vt:lpstr>When Modify Asset is selected the Modify Capital Assets tab opens; enter the Asset Number and then click “redistribute total amount.”</vt:lpstr>
      <vt:lpstr>The System Control Remainder Amount should be 0.00 and your Accounting Lines for Capitalization should be grayed out.  The document is ready to be submitted.</vt:lpstr>
      <vt:lpstr>If “create asset” was selected the Create Capital Assets tab will open.  Enter the Number of assets to create, Asset Type, Vendor, Manufacturer, Model and Asset Description.  Then click the “add tag/location” button.</vt:lpstr>
      <vt:lpstr>Next enter Campus Code, Building Code and Room Number.  Click on “redistribute total amount,”  and then document can be submitted.</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Tranby,Steve</dc:creator>
  <cp:lastModifiedBy>Ellison,Debra</cp:lastModifiedBy>
  <cp:revision>184</cp:revision>
  <cp:lastPrinted>2014-02-10T23:56:01Z</cp:lastPrinted>
  <dcterms:created xsi:type="dcterms:W3CDTF">2009-06-05T21:41:41Z</dcterms:created>
  <dcterms:modified xsi:type="dcterms:W3CDTF">2014-09-25T15:27:36Z</dcterms:modified>
</cp:coreProperties>
</file>